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Computation Offloading in </a:t>
            </a:r>
            <a:r>
              <a:rPr lang="en-IN" b="1" dirty="0" err="1" smtClean="0">
                <a:latin typeface="Times New Roman" pitchFamily="18" charset="0"/>
                <a:cs typeface="Times New Roman" pitchFamily="18" charset="0"/>
              </a:rPr>
              <a:t>Untrusted</a:t>
            </a:r>
            <a:r>
              <a:rPr lang="en-IN" b="1" dirty="0" smtClean="0">
                <a:latin typeface="Times New Roman" pitchFamily="18" charset="0"/>
                <a:cs typeface="Times New Roman" pitchFamily="18" charset="0"/>
              </a:rPr>
              <a:t> MEC-aided Mobile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Deploying </a:t>
            </a:r>
            <a:r>
              <a:rPr lang="en-IN" sz="2000" dirty="0" smtClean="0">
                <a:latin typeface="Times New Roman" pitchFamily="18" charset="0"/>
                <a:cs typeface="Times New Roman" pitchFamily="18" charset="0"/>
              </a:rPr>
              <a:t>a mobile edge computing (MEC) server in the mobile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-enabled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is a promising approach to improve the system performance, however, it imposes a significant challenge on the trust of the MEC server. To address this problem, we first propose an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MEC proof of work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scheme in mobile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networks where plenty of nonce hash computing demands can be offloaded to the MEC server. Then, we design a nonce ordering algorithm for this scheme to provide fairer computing resource allocation for all mobile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devices/users</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Specifically, we formulate the user’s nonce selection strategy as a non-cooperative game, where utilities of the individual user are maximized in the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MEC-aided mobile </a:t>
            </a:r>
            <a:r>
              <a:rPr lang="en-IN" sz="2000" dirty="0" err="1" smtClean="0">
                <a:latin typeface="Times New Roman" pitchFamily="18" charset="0"/>
                <a:cs typeface="Times New Roman" pitchFamily="18" charset="0"/>
              </a:rPr>
              <a:t>blockchai</a:t>
            </a:r>
            <a:r>
              <a:rPr lang="en-IN" sz="2000" dirty="0" smtClean="0">
                <a:latin typeface="Times New Roman" pitchFamily="18" charset="0"/>
                <a:cs typeface="Times New Roman" pitchFamily="18" charset="0"/>
              </a:rPr>
              <a:t> networks</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also prove the existence of Nash equilibrium and analyze that the cooperation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is unsuitable for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-enabled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by using the repeated game. Finally, we design the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difficulty adjustment mechanism to ensure stable block times during a long period of time. Compared with the weighted round-robin algorithm, our proposed nonce ordering algorithm can provide fairer computation resources and optimal nonce selection strategies for all mobile users. Network stability is gained through the proposed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difficulty adjustment mechanism. The analysis and optimization results provide valuable design insights for practical mobile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existing and deployed sensing devices usually do not use the cellular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exists a great amount of sensing devices in the urban environment, the sensing devices in WSNs can sense the environmental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However, the sensing devices exist shortcomings such as low computing power, limited storage capacity and limited battery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scheme is better than the existing scheme. We can see that our performances on reward, packets and delay are better compared with the comparison schemes.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solve this problem, researchers have started to make efforts to place the computing close to mobile devices to reduce network latency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formulate this problem as a global optimization by minimizing energy consumption while satisfying latency constraints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Then, an iterative algorithm based on successive convex approximation is proposed to solve this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 solution to connected autonomous driving, AVE enlarges the benefit of vehicle-to-vehicle communication and solves the job assignment problem based on Ant Colony </a:t>
            </a:r>
            <a:r>
              <a:rPr lang="en-IN" sz="2000" dirty="0" smtClean="0">
                <a:latin typeface="Times New Roman" pitchFamily="18" charset="0"/>
                <a:cs typeface="Times New Roman" pitchFamily="18" charset="0"/>
              </a:rPr>
              <a:t>Optimization.</a:t>
            </a:r>
          </a:p>
          <a:p>
            <a:pPr algn="just">
              <a:lnSpc>
                <a:spcPct val="150000"/>
              </a:lnSpc>
            </a:pPr>
            <a:r>
              <a:rPr lang="en-IN" sz="2000" dirty="0" smtClean="0">
                <a:latin typeface="Times New Roman" pitchFamily="18" charset="0"/>
                <a:cs typeface="Times New Roman" pitchFamily="18" charset="0"/>
              </a:rPr>
              <a:t>It gives rise to the problem of seamless offloading service migration across edge nodes, i.e., migrating services from the current edge node to the nearest edge node based on the user’s location.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Researchers proposed to adopt mobile vehicles to collect data sensed by the sensing devices distributed in the city.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Te mobile edge computing is proposed to provide computation services for edge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speed up the training process of the AC algorithm, asynchronous advantage actor-critic (A3C) algorithm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computation </a:t>
            </a:r>
            <a:r>
              <a:rPr lang="en-IN" sz="2000" dirty="0" err="1" smtClean="0">
                <a:latin typeface="Times New Roman" pitchFamily="18" charset="0"/>
                <a:cs typeface="Times New Roman" pitchFamily="18" charset="0"/>
              </a:rPr>
              <a:t>ofoading</a:t>
            </a:r>
            <a:r>
              <a:rPr lang="en-IN" sz="2000" dirty="0" smtClean="0">
                <a:latin typeface="Times New Roman" pitchFamily="18" charset="0"/>
                <a:cs typeface="Times New Roman" pitchFamily="18" charset="0"/>
              </a:rPr>
              <a:t> scheme through mobile vehicles (COTV) in </a:t>
            </a:r>
            <a:r>
              <a:rPr lang="en-IN" sz="2000" dirty="0" err="1" smtClean="0">
                <a:latin typeface="Times New Roman" pitchFamily="18" charset="0"/>
                <a:cs typeface="Times New Roman" pitchFamily="18" charset="0"/>
              </a:rPr>
              <a:t>IoT-edgecloud</a:t>
            </a:r>
            <a:r>
              <a:rPr lang="en-IN" sz="2000" dirty="0" smtClean="0">
                <a:latin typeface="Times New Roman" pitchFamily="18" charset="0"/>
                <a:cs typeface="Times New Roman" pitchFamily="18" charset="0"/>
              </a:rPr>
              <a:t> network is proposed in this paper, which solves the computation task </a:t>
            </a:r>
            <a:r>
              <a:rPr lang="en-IN" sz="2000" dirty="0" err="1" smtClean="0">
                <a:latin typeface="Times New Roman" pitchFamily="18" charset="0"/>
                <a:cs typeface="Times New Roman" pitchFamily="18" charset="0"/>
              </a:rPr>
              <a:t>ofloading</a:t>
            </a:r>
            <a:r>
              <a:rPr lang="en-IN" sz="2000" dirty="0" smtClean="0">
                <a:latin typeface="Times New Roman" pitchFamily="18" charset="0"/>
                <a:cs typeface="Times New Roman" pitchFamily="18" charset="0"/>
              </a:rPr>
              <a:t> problem for widely deployed sensing devices in the smart city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provide low processing delay for devices, MEC is proposed to improve the performance of the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works show how to achieve performance improvement and energy saving of mobile devices by offloading computation to the cloud according to the network connectivity and resource </a:t>
            </a:r>
            <a:r>
              <a:rPr lang="en-IN" sz="2000" dirty="0" smtClean="0">
                <a:latin typeface="Times New Roman" pitchFamily="18" charset="0"/>
                <a:cs typeface="Times New Roman" pitchFamily="18" charset="0"/>
              </a:rPr>
              <a:t>provisioning.</a:t>
            </a:r>
          </a:p>
          <a:p>
            <a:pPr algn="just">
              <a:lnSpc>
                <a:spcPct val="150000"/>
              </a:lnSpc>
            </a:pPr>
            <a:r>
              <a:rPr lang="en-IN" sz="2000" dirty="0" smtClean="0">
                <a:latin typeface="Times New Roman" pitchFamily="18" charset="0"/>
                <a:cs typeface="Times New Roman" pitchFamily="18" charset="0"/>
              </a:rPr>
              <a:t>The network connectivity has a significant impact on the performance of offloading for both the latency and energy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Offloading with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is usually considered to have better performance than with 3G and 4G LTE, as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has higher downlink and uplink in practice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Latency has a great impact on the game </a:t>
            </a:r>
            <a:r>
              <a:rPr lang="en-IN" sz="2000" dirty="0" smtClean="0">
                <a:latin typeface="Times New Roman" pitchFamily="18" charset="0"/>
                <a:cs typeface="Times New Roman" pitchFamily="18" charset="0"/>
              </a:rPr>
              <a:t>performance, </a:t>
            </a:r>
            <a:r>
              <a:rPr lang="en-IN" sz="2000" dirty="0" smtClean="0">
                <a:latin typeface="Times New Roman" pitchFamily="18" charset="0"/>
                <a:cs typeface="Times New Roman" pitchFamily="18" charset="0"/>
              </a:rPr>
              <a:t>especially for </a:t>
            </a:r>
            <a:r>
              <a:rPr lang="en-IN" sz="2000" dirty="0" err="1" smtClean="0">
                <a:latin typeface="Times New Roman" pitchFamily="18" charset="0"/>
                <a:cs typeface="Times New Roman" pitchFamily="18" charset="0"/>
              </a:rPr>
              <a:t>firstperson</a:t>
            </a:r>
            <a:r>
              <a:rPr lang="en-IN" sz="2000" dirty="0" smtClean="0">
                <a:latin typeface="Times New Roman" pitchFamily="18" charset="0"/>
                <a:cs typeface="Times New Roman" pitchFamily="18" charset="0"/>
              </a:rPr>
              <a:t> shooter </a:t>
            </a:r>
            <a:r>
              <a:rPr lang="en-IN" sz="2000" dirty="0" smtClean="0">
                <a:latin typeface="Times New Roman" pitchFamily="18" charset="0"/>
                <a:cs typeface="Times New Roman" pitchFamily="18" charset="0"/>
              </a:rPr>
              <a:t>games.</a:t>
            </a:r>
          </a:p>
          <a:p>
            <a:pPr algn="just">
              <a:lnSpc>
                <a:spcPct val="150000"/>
              </a:lnSpc>
            </a:pPr>
            <a:r>
              <a:rPr lang="en-IN" sz="2000" dirty="0" smtClean="0">
                <a:latin typeface="Times New Roman" pitchFamily="18" charset="0"/>
                <a:cs typeface="Times New Roman" pitchFamily="18" charset="0"/>
              </a:rPr>
              <a:t>Leveraging the power of edge computing by offloading compute-intensive tasks to edge nodes can significantly reduce the latency, distribute data traffic, and finally improve the performance.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09800"/>
                <a:gridCol w="228600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Mobile computing: The next decade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Satyanarayanan,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Ubiquitous email and Web access is a reality that is experienced by millions of users worldwide through their BlackBerries, iPhones, Windows Mobile, and other portable devices.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Above the clouds: A berkeley view of cloud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Fox, R. Griffith, A. Joseph, R. Katz, A. Konwinski, G. Lee, D. Patterson, A. Rabkin, and I. Stoica,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Developers with innovative ideas for new Internet services no longer require the large capital outlays in hardware to deploy their service or the human expense to operate it.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a:t>
                      </a:r>
                      <a:r>
                        <a:rPr lang="en-US" sz="2000" dirty="0" err="1">
                          <a:latin typeface="Times New Roman"/>
                          <a:ea typeface="Calibri"/>
                          <a:cs typeface="Latha"/>
                        </a:rPr>
                        <a:t>nist</a:t>
                      </a:r>
                      <a:r>
                        <a:rPr lang="en-US" sz="2000" dirty="0">
                          <a:latin typeface="Times New Roman"/>
                          <a:ea typeface="Calibri"/>
                          <a:cs typeface="Latha"/>
                        </a:rPr>
                        <a:t> definition of cloud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Mell and T. Grance,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cloud model promotes availability and is composed of five essential characteristics, three service models, and four deployment models.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of mobile cloud computing: architecture, applications, and approaches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T. Dinh, C. Lee, D. Niyato, and P.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gives a survey of MCC, which helps general readers have an overview of the MCC including the definition, architecture, and applications.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00200" y="1371600"/>
            <a:ext cx="67818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buNone/>
            </a:pPr>
            <a:r>
              <a:rPr lang="en-IN" sz="2000" dirty="0" smtClean="0">
                <a:latin typeface="Times New Roman" pitchFamily="18" charset="0"/>
                <a:cs typeface="Times New Roman" pitchFamily="18" charset="0"/>
              </a:rPr>
              <a:t>    Edge </a:t>
            </a:r>
            <a:r>
              <a:rPr lang="en-IN" sz="2000" dirty="0" smtClean="0">
                <a:latin typeface="Times New Roman" pitchFamily="18" charset="0"/>
                <a:cs typeface="Times New Roman" pitchFamily="18" charset="0"/>
              </a:rPr>
              <a:t>computing is a technology that computing takes place at the edge of the network, close to the data source (e.g., end devices). Intrinsically, edge computing can be viewed as a distributed computing paradigm associated with computation offloading, which is initially designed for mobile cloud computing. Since this paradigm will reduce latency and distribute network traffic, there is a significant trend of computation offloading towards edge computing. However, edge computing happens in distributed and heterogeneous environments, leading to new challenges for computation offloading in terms of application partitioning, task allocation, resource management, and distributed execution. In this paper, we investigate recent efforts made on these challenges and clarify their solutions. We envision computing flows smoothly across the hierarchical architecture of edge devices, the edge, and the cloud. To realize this vision, we explore potential technologies towards this trend, such as </a:t>
            </a:r>
            <a:r>
              <a:rPr lang="en-IN" sz="2000" dirty="0" err="1" smtClean="0">
                <a:latin typeface="Times New Roman" pitchFamily="18" charset="0"/>
                <a:cs typeface="Times New Roman" pitchFamily="18" charset="0"/>
              </a:rPr>
              <a:t>serverless</a:t>
            </a:r>
            <a:r>
              <a:rPr lang="en-IN" sz="2000" dirty="0" smtClean="0">
                <a:latin typeface="Times New Roman" pitchFamily="18" charset="0"/>
                <a:cs typeface="Times New Roman" pitchFamily="18" charset="0"/>
              </a:rPr>
              <a:t> computing,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NFaaS</a:t>
            </a:r>
            <a:r>
              <a:rPr lang="en-IN" sz="2000" dirty="0" smtClean="0">
                <a:latin typeface="Times New Roman" pitchFamily="18" charset="0"/>
                <a:cs typeface="Times New Roman" pitchFamily="18" charset="0"/>
              </a:rPr>
              <a:t>, and integrated domain-specified programming models. Furthermore, we illustrate typical application scenarios that demonstrate the benefits of edge computing and computation offloading. We hope all the insights provided will serve as a valuable guide of the academic community in edge computing.</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a:t>
            </a:r>
            <a:r>
              <a:rPr lang="en-IN" sz="1600" dirty="0" err="1" smtClean="0">
                <a:latin typeface="Times New Roman" pitchFamily="18" charset="0"/>
                <a:cs typeface="Times New Roman" pitchFamily="18" charset="0"/>
              </a:rPr>
              <a:t>Satyanarayanan</a:t>
            </a:r>
            <a:r>
              <a:rPr lang="en-IN" sz="1600" dirty="0" smtClean="0">
                <a:latin typeface="Times New Roman" pitchFamily="18" charset="0"/>
                <a:cs typeface="Times New Roman" pitchFamily="18" charset="0"/>
              </a:rPr>
              <a:t>, “Mobile computing: The next decade,” in Proceedings of the 1st ACM Workshop on Mobile Cloud Computing and Services: Social Networks and Beyond, Jun. 2010, pp. 5:1–5:6.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Fox, R. Griffith, A. Joseph, R. Katz, A. </a:t>
            </a:r>
            <a:r>
              <a:rPr lang="en-IN" sz="1600" dirty="0" err="1" smtClean="0">
                <a:latin typeface="Times New Roman" pitchFamily="18" charset="0"/>
                <a:cs typeface="Times New Roman" pitchFamily="18" charset="0"/>
              </a:rPr>
              <a:t>Konwinski</a:t>
            </a:r>
            <a:r>
              <a:rPr lang="en-IN" sz="1600" dirty="0" smtClean="0">
                <a:latin typeface="Times New Roman" pitchFamily="18" charset="0"/>
                <a:cs typeface="Times New Roman" pitchFamily="18" charset="0"/>
              </a:rPr>
              <a:t>, G. Lee, D. Patterson, A. </a:t>
            </a:r>
            <a:r>
              <a:rPr lang="en-IN" sz="1600" dirty="0" err="1" smtClean="0">
                <a:latin typeface="Times New Roman" pitchFamily="18" charset="0"/>
                <a:cs typeface="Times New Roman" pitchFamily="18" charset="0"/>
              </a:rPr>
              <a:t>Rabkin</a:t>
            </a:r>
            <a:r>
              <a:rPr lang="en-IN" sz="1600" dirty="0" smtClean="0">
                <a:latin typeface="Times New Roman" pitchFamily="18" charset="0"/>
                <a:cs typeface="Times New Roman" pitchFamily="18" charset="0"/>
              </a:rPr>
              <a:t>, and I. </a:t>
            </a:r>
            <a:r>
              <a:rPr lang="en-IN" sz="1600" dirty="0" err="1" smtClean="0">
                <a:latin typeface="Times New Roman" pitchFamily="18" charset="0"/>
                <a:cs typeface="Times New Roman" pitchFamily="18" charset="0"/>
              </a:rPr>
              <a:t>Stoica</a:t>
            </a:r>
            <a:r>
              <a:rPr lang="en-IN" sz="1600" dirty="0" smtClean="0">
                <a:latin typeface="Times New Roman" pitchFamily="18" charset="0"/>
                <a:cs typeface="Times New Roman" pitchFamily="18" charset="0"/>
              </a:rPr>
              <a:t>, “Above the clouds: A </a:t>
            </a:r>
            <a:r>
              <a:rPr lang="en-IN" sz="1600" dirty="0" err="1" smtClean="0">
                <a:latin typeface="Times New Roman" pitchFamily="18" charset="0"/>
                <a:cs typeface="Times New Roman" pitchFamily="18" charset="0"/>
              </a:rPr>
              <a:t>berkeley</a:t>
            </a:r>
            <a:r>
              <a:rPr lang="en-IN" sz="1600" dirty="0" smtClean="0">
                <a:latin typeface="Times New Roman" pitchFamily="18" charset="0"/>
                <a:cs typeface="Times New Roman" pitchFamily="18" charset="0"/>
              </a:rPr>
              <a:t> view of cloud computing,” Tech. Rep., Feb. 2010, http://www.eecs.berkeley.edu/Pubs/TechRpts/2009/EECS-2009- 28.html.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P. </a:t>
            </a:r>
            <a:r>
              <a:rPr lang="en-IN" sz="1600" dirty="0" err="1" smtClean="0">
                <a:latin typeface="Times New Roman" pitchFamily="18" charset="0"/>
                <a:cs typeface="Times New Roman" pitchFamily="18" charset="0"/>
              </a:rPr>
              <a:t>Mell</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Grance</a:t>
            </a:r>
            <a:r>
              <a:rPr lang="en-IN" sz="1600" dirty="0" smtClean="0">
                <a:latin typeface="Times New Roman" pitchFamily="18" charset="0"/>
                <a:cs typeface="Times New Roman" pitchFamily="18" charset="0"/>
              </a:rPr>
              <a:t>, “The </a:t>
            </a:r>
            <a:r>
              <a:rPr lang="en-IN" sz="1600" dirty="0" err="1" smtClean="0">
                <a:latin typeface="Times New Roman" pitchFamily="18" charset="0"/>
                <a:cs typeface="Times New Roman" pitchFamily="18" charset="0"/>
              </a:rPr>
              <a:t>nist</a:t>
            </a:r>
            <a:r>
              <a:rPr lang="en-IN" sz="1600" dirty="0" smtClean="0">
                <a:latin typeface="Times New Roman" pitchFamily="18" charset="0"/>
                <a:cs typeface="Times New Roman" pitchFamily="18" charset="0"/>
              </a:rPr>
              <a:t> definition of cloud computing,” Tech. Rep., Sep. 2011, https://csrc.nist.gov/publications/detail/sp/800- 145/final.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H. T. </a:t>
            </a:r>
            <a:r>
              <a:rPr lang="en-IN" sz="1600" dirty="0" err="1" smtClean="0">
                <a:latin typeface="Times New Roman" pitchFamily="18" charset="0"/>
                <a:cs typeface="Times New Roman" pitchFamily="18" charset="0"/>
              </a:rPr>
              <a:t>Dinh</a:t>
            </a:r>
            <a:r>
              <a:rPr lang="en-IN" sz="1600" dirty="0" smtClean="0">
                <a:latin typeface="Times New Roman" pitchFamily="18" charset="0"/>
                <a:cs typeface="Times New Roman" pitchFamily="18" charset="0"/>
              </a:rPr>
              <a:t>, C. Lee,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and P. Wang, “A survey of mobile cloud computing: architecture, applications, and approaches,” Wireless communications and mobile computing, vol. 13, no. 18, pp. 1587–1611, Oct.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E. </a:t>
            </a:r>
            <a:r>
              <a:rPr lang="en-IN" sz="1600" dirty="0" err="1" smtClean="0">
                <a:latin typeface="Times New Roman" pitchFamily="18" charset="0"/>
                <a:cs typeface="Times New Roman" pitchFamily="18" charset="0"/>
              </a:rPr>
              <a:t>Cuervo</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Balasubramanian</a:t>
            </a:r>
            <a:r>
              <a:rPr lang="en-IN" sz="1600" dirty="0" smtClean="0">
                <a:latin typeface="Times New Roman" pitchFamily="18" charset="0"/>
                <a:cs typeface="Times New Roman" pitchFamily="18" charset="0"/>
              </a:rPr>
              <a:t>, D.-k. Cho, A. Wolman, S. </a:t>
            </a:r>
            <a:r>
              <a:rPr lang="en-IN" sz="1600" dirty="0" err="1" smtClean="0">
                <a:latin typeface="Times New Roman" pitchFamily="18" charset="0"/>
                <a:cs typeface="Times New Roman" pitchFamily="18" charset="0"/>
              </a:rPr>
              <a:t>Saroiu</a:t>
            </a:r>
            <a:r>
              <a:rPr lang="en-IN" sz="1600" dirty="0" smtClean="0">
                <a:latin typeface="Times New Roman" pitchFamily="18" charset="0"/>
                <a:cs typeface="Times New Roman" pitchFamily="18" charset="0"/>
              </a:rPr>
              <a:t>, R. Chandra, and P. </a:t>
            </a:r>
            <a:r>
              <a:rPr lang="en-IN" sz="1600" dirty="0" err="1" smtClean="0">
                <a:latin typeface="Times New Roman" pitchFamily="18" charset="0"/>
                <a:cs typeface="Times New Roman" pitchFamily="18" charset="0"/>
              </a:rPr>
              <a:t>Bahl</a:t>
            </a:r>
            <a:r>
              <a:rPr lang="en-IN" sz="1600" dirty="0" smtClean="0">
                <a:latin typeface="Times New Roman" pitchFamily="18" charset="0"/>
                <a:cs typeface="Times New Roman" pitchFamily="18" charset="0"/>
              </a:rPr>
              <a:t>, “Maui: Making </a:t>
            </a:r>
            <a:r>
              <a:rPr lang="en-IN" sz="1600" dirty="0" err="1" smtClean="0">
                <a:latin typeface="Times New Roman" pitchFamily="18" charset="0"/>
                <a:cs typeface="Times New Roman" pitchFamily="18" charset="0"/>
              </a:rPr>
              <a:t>smartphones</a:t>
            </a:r>
            <a:r>
              <a:rPr lang="en-IN" sz="1600" dirty="0" smtClean="0">
                <a:latin typeface="Times New Roman" pitchFamily="18" charset="0"/>
                <a:cs typeface="Times New Roman" pitchFamily="18" charset="0"/>
              </a:rPr>
              <a:t> last longer with code offload,” in Proceedings of the 8th International Conference on Mobile Systems, Applications, and Services, Jun. 2010, pp. 49–62.</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B.-G. Chun, S. </a:t>
            </a:r>
            <a:r>
              <a:rPr lang="en-IN" sz="1500" dirty="0" err="1" smtClean="0">
                <a:latin typeface="Times New Roman" pitchFamily="18" charset="0"/>
                <a:cs typeface="Times New Roman" pitchFamily="18" charset="0"/>
              </a:rPr>
              <a:t>Ihm</a:t>
            </a:r>
            <a:r>
              <a:rPr lang="en-IN" sz="1500" dirty="0" smtClean="0">
                <a:latin typeface="Times New Roman" pitchFamily="18" charset="0"/>
                <a:cs typeface="Times New Roman" pitchFamily="18" charset="0"/>
              </a:rPr>
              <a:t>, P. </a:t>
            </a:r>
            <a:r>
              <a:rPr lang="en-IN" sz="1500" dirty="0" err="1" smtClean="0">
                <a:latin typeface="Times New Roman" pitchFamily="18" charset="0"/>
                <a:cs typeface="Times New Roman" pitchFamily="18" charset="0"/>
              </a:rPr>
              <a:t>Maniatis</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Naik</a:t>
            </a:r>
            <a:r>
              <a:rPr lang="en-IN" sz="1500" dirty="0" smtClean="0">
                <a:latin typeface="Times New Roman" pitchFamily="18" charset="0"/>
                <a:cs typeface="Times New Roman" pitchFamily="18" charset="0"/>
              </a:rPr>
              <a:t>, and A. Patti, “</a:t>
            </a:r>
            <a:r>
              <a:rPr lang="en-IN" sz="1500" dirty="0" err="1" smtClean="0">
                <a:latin typeface="Times New Roman" pitchFamily="18" charset="0"/>
                <a:cs typeface="Times New Roman" pitchFamily="18" charset="0"/>
              </a:rPr>
              <a:t>Clonecloud</a:t>
            </a:r>
            <a:r>
              <a:rPr lang="en-IN" sz="1500" dirty="0" smtClean="0">
                <a:latin typeface="Times New Roman" pitchFamily="18" charset="0"/>
                <a:cs typeface="Times New Roman" pitchFamily="18" charset="0"/>
              </a:rPr>
              <a:t>: Elastic execution between mobile device and cloud,” in Proceedings of the Sixth Conference on Computer Systems, Apr. 2011, pp. 301–314</a:t>
            </a:r>
            <a:r>
              <a:rPr lang="en-IN" sz="1500" dirty="0" smtClean="0">
                <a:latin typeface="Times New Roman" pitchFamily="18" charset="0"/>
                <a:cs typeface="Times New Roman" pitchFamily="18" charset="0"/>
              </a:rPr>
              <a:t>.</a:t>
            </a:r>
          </a:p>
          <a:p>
            <a:pPr algn="just">
              <a:lnSpc>
                <a:spcPct val="170000"/>
              </a:lnSpc>
            </a:pPr>
            <a:r>
              <a:rPr lang="en-IN" sz="1500" dirty="0" smtClean="0">
                <a:latin typeface="Times New Roman" pitchFamily="18" charset="0"/>
                <a:cs typeface="Times New Roman" pitchFamily="18" charset="0"/>
              </a:rPr>
              <a:t>[7] S. </a:t>
            </a:r>
            <a:r>
              <a:rPr lang="en-IN" sz="1500" dirty="0" err="1" smtClean="0">
                <a:latin typeface="Times New Roman" pitchFamily="18" charset="0"/>
                <a:cs typeface="Times New Roman" pitchFamily="18" charset="0"/>
              </a:rPr>
              <a:t>Kosta</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Aucinas</a:t>
            </a:r>
            <a:r>
              <a:rPr lang="en-IN" sz="1500" dirty="0" smtClean="0">
                <a:latin typeface="Times New Roman" pitchFamily="18" charset="0"/>
                <a:cs typeface="Times New Roman" pitchFamily="18" charset="0"/>
              </a:rPr>
              <a:t>, Pan </a:t>
            </a:r>
            <a:r>
              <a:rPr lang="en-IN" sz="1500" dirty="0" err="1" smtClean="0">
                <a:latin typeface="Times New Roman" pitchFamily="18" charset="0"/>
                <a:cs typeface="Times New Roman" pitchFamily="18" charset="0"/>
              </a:rPr>
              <a:t>Hui</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Mortier</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Xinwen</a:t>
            </a:r>
            <a:r>
              <a:rPr lang="en-IN" sz="1500" dirty="0" smtClean="0">
                <a:latin typeface="Times New Roman" pitchFamily="18" charset="0"/>
                <a:cs typeface="Times New Roman" pitchFamily="18" charset="0"/>
              </a:rPr>
              <a:t> Zhang, “</a:t>
            </a:r>
            <a:r>
              <a:rPr lang="en-IN" sz="1500" dirty="0" err="1" smtClean="0">
                <a:latin typeface="Times New Roman" pitchFamily="18" charset="0"/>
                <a:cs typeface="Times New Roman" pitchFamily="18" charset="0"/>
              </a:rPr>
              <a:t>Thinkair</a:t>
            </a:r>
            <a:r>
              <a:rPr lang="en-IN" sz="1500" dirty="0" smtClean="0">
                <a:latin typeface="Times New Roman" pitchFamily="18" charset="0"/>
                <a:cs typeface="Times New Roman" pitchFamily="18" charset="0"/>
              </a:rPr>
              <a:t>: Dynamic resource allocation and parallel execution in the cloud for mobile code offloading,” in Proceedings of the 31st Annual IEEE International Conference on Computer Communications, Mar. 2012, pp. 945–953.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M. S. Gordon, D. A. </a:t>
            </a:r>
            <a:r>
              <a:rPr lang="en-IN" sz="1500" dirty="0" err="1" smtClean="0">
                <a:latin typeface="Times New Roman" pitchFamily="18" charset="0"/>
                <a:cs typeface="Times New Roman" pitchFamily="18" charset="0"/>
              </a:rPr>
              <a:t>Jamshidi</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Mahlke</a:t>
            </a:r>
            <a:r>
              <a:rPr lang="en-IN" sz="1500" dirty="0" smtClean="0">
                <a:latin typeface="Times New Roman" pitchFamily="18" charset="0"/>
                <a:cs typeface="Times New Roman" pitchFamily="18" charset="0"/>
              </a:rPr>
              <a:t>, Z. M. Mao, and X. Chen, “COMET: Code offload by migrating execution transparently,” in Proceedings of the 10th Symposium on Operating Systems Design and Implementation, Oct. 2012, pp. 93–106.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A. Li, X. Yang, S. </a:t>
            </a:r>
            <a:r>
              <a:rPr lang="en-IN" sz="1500" dirty="0" err="1" smtClean="0">
                <a:latin typeface="Times New Roman" pitchFamily="18" charset="0"/>
                <a:cs typeface="Times New Roman" pitchFamily="18" charset="0"/>
              </a:rPr>
              <a:t>Kandula</a:t>
            </a:r>
            <a:r>
              <a:rPr lang="en-IN" sz="1500" dirty="0" smtClean="0">
                <a:latin typeface="Times New Roman" pitchFamily="18" charset="0"/>
                <a:cs typeface="Times New Roman" pitchFamily="18" charset="0"/>
              </a:rPr>
              <a:t>, and M. Zhang, “</a:t>
            </a:r>
            <a:r>
              <a:rPr lang="en-IN" sz="1500" dirty="0" err="1" smtClean="0">
                <a:latin typeface="Times New Roman" pitchFamily="18" charset="0"/>
                <a:cs typeface="Times New Roman" pitchFamily="18" charset="0"/>
              </a:rPr>
              <a:t>Cloudcmp</a:t>
            </a:r>
            <a:r>
              <a:rPr lang="en-IN" sz="1500" dirty="0" smtClean="0">
                <a:latin typeface="Times New Roman" pitchFamily="18" charset="0"/>
                <a:cs typeface="Times New Roman" pitchFamily="18" charset="0"/>
              </a:rPr>
              <a:t>: Comparing public cloud providers,” in Proceedings of the 10th ACM SIGCOMM Conference on Internet Measurement, Nov. 2010, pp. 1–14.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G. </a:t>
            </a:r>
            <a:r>
              <a:rPr lang="en-IN" sz="1500" dirty="0" err="1" smtClean="0">
                <a:latin typeface="Times New Roman" pitchFamily="18" charset="0"/>
                <a:cs typeface="Times New Roman" pitchFamily="18" charset="0"/>
              </a:rPr>
              <a:t>Ananthanarayanan</a:t>
            </a:r>
            <a:r>
              <a:rPr lang="en-IN" sz="1500" dirty="0" smtClean="0">
                <a:latin typeface="Times New Roman" pitchFamily="18" charset="0"/>
                <a:cs typeface="Times New Roman" pitchFamily="18" charset="0"/>
              </a:rPr>
              <a:t>, P. </a:t>
            </a:r>
            <a:r>
              <a:rPr lang="en-IN" sz="1500" dirty="0" err="1" smtClean="0">
                <a:latin typeface="Times New Roman" pitchFamily="18" charset="0"/>
                <a:cs typeface="Times New Roman" pitchFamily="18" charset="0"/>
              </a:rPr>
              <a:t>Bahl</a:t>
            </a:r>
            <a:r>
              <a:rPr lang="en-IN" sz="1500" dirty="0" smtClean="0">
                <a:latin typeface="Times New Roman" pitchFamily="18" charset="0"/>
                <a:cs typeface="Times New Roman" pitchFamily="18" charset="0"/>
              </a:rPr>
              <a:t>, P. </a:t>
            </a:r>
            <a:r>
              <a:rPr lang="en-IN" sz="1500" dirty="0" err="1" smtClean="0">
                <a:latin typeface="Times New Roman" pitchFamily="18" charset="0"/>
                <a:cs typeface="Times New Roman" pitchFamily="18" charset="0"/>
              </a:rPr>
              <a:t>Bodk</a:t>
            </a:r>
            <a:r>
              <a:rPr lang="en-IN" sz="1500" dirty="0" smtClean="0">
                <a:latin typeface="Times New Roman" pitchFamily="18" charset="0"/>
                <a:cs typeface="Times New Roman" pitchFamily="18" charset="0"/>
              </a:rPr>
              <a:t>, K. </a:t>
            </a:r>
            <a:r>
              <a:rPr lang="en-IN" sz="1500" dirty="0" err="1" smtClean="0">
                <a:latin typeface="Times New Roman" pitchFamily="18" charset="0"/>
                <a:cs typeface="Times New Roman" pitchFamily="18" charset="0"/>
              </a:rPr>
              <a:t>Chintalapudi</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Philipose</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Ravindranath</a:t>
            </a:r>
            <a:r>
              <a:rPr lang="en-IN" sz="1500" dirty="0" smtClean="0">
                <a:latin typeface="Times New Roman" pitchFamily="18" charset="0"/>
                <a:cs typeface="Times New Roman" pitchFamily="18" charset="0"/>
              </a:rPr>
              <a:t>, and S. </a:t>
            </a:r>
            <a:r>
              <a:rPr lang="en-IN" sz="1500" dirty="0" err="1" smtClean="0">
                <a:latin typeface="Times New Roman" pitchFamily="18" charset="0"/>
                <a:cs typeface="Times New Roman" pitchFamily="18" charset="0"/>
              </a:rPr>
              <a:t>Sinha</a:t>
            </a:r>
            <a:r>
              <a:rPr lang="en-IN" sz="1500" dirty="0" smtClean="0">
                <a:latin typeface="Times New Roman" pitchFamily="18" charset="0"/>
                <a:cs typeface="Times New Roman" pitchFamily="18" charset="0"/>
              </a:rPr>
              <a:t>, “Real-time video analytics: The killer app for edge computing,” Computer, vol. 50, no. 10, pp. 58–67, Oct. 2017.</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1707</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Computation Offloading in Untrusted MEC-aided Mobile Blockchain IoT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2021-08-06T11:16:32Z</dcterms:modified>
</cp:coreProperties>
</file>