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Transfer Learning Approach for Securing Resource-Constrained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Devices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19"/>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0"/>
            <a:ext cx="7498080" cy="4876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years,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security has attracted significant interest by researchers due to new characteristics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such as heterogeneity of devices, resource constraints, and new types of attacks targeting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Intrusion detection, which is an indispensable part of a security system, is also included in these studies. In order to explore the complex characteristics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machine learning methods, which rely on long training time to generate intrusion detection models, are proposed in the literature. Furthermore, these systems need to learn a new/fresh model from scratch when the environment changes. This study explores the use of transfer learning in order to generate intrusion detection algorithms for such dynamically changing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Transfer learning is an approach that stores knowledge learned from a problem domain/task and applies that knowledge to another problem domain/task.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Here</a:t>
            </a:r>
            <a:r>
              <a:rPr lang="en-IN" sz="2000" dirty="0" smtClean="0">
                <a:latin typeface="Times New Roman" pitchFamily="18" charset="0"/>
                <a:cs typeface="Times New Roman" pitchFamily="18" charset="0"/>
              </a:rPr>
              <a:t>, it is employed in the following two settings: transferring knowledge for generating suitable intrusion algorithms for new devices, transferring knowledge for detecting new types of attacks. In this study, Routing Protocol for Low-Power and </a:t>
            </a:r>
            <a:r>
              <a:rPr lang="en-IN" sz="2000" dirty="0" err="1" smtClean="0">
                <a:latin typeface="Times New Roman" pitchFamily="18" charset="0"/>
                <a:cs typeface="Times New Roman" pitchFamily="18" charset="0"/>
              </a:rPr>
              <a:t>Lossy</a:t>
            </a:r>
            <a:r>
              <a:rPr lang="en-IN" sz="2000" dirty="0" smtClean="0">
                <a:latin typeface="Times New Roman" pitchFamily="18" charset="0"/>
                <a:cs typeface="Times New Roman" pitchFamily="18" charset="0"/>
              </a:rPr>
              <a:t> Network (RPL), a routing protocol for resource-constrained wireless networks, is used as an exemplar protocol and specific attacks against RPL are targeted. The experimental results show that the transfer learning approach gives better performance than the traditional approach. Moreover, the proposed approach significantly reduces learning time, which is an important factor for putting devices/networks in operation in a timely manner. Even though transfer learning has been considered a potential candidate for improving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security, to the best of our knowledge, this is the first application of transfer learning under these two settings in RPL-based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possible that most of the proficient clients go out of the network, and existing clients do not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system requirements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methods in the literature that are proposed to reduce communication overhead can be categorized into decentralized training, compression, and local updating.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existing studies and implementations consider synchronous FL, where the progress of the iteration round’s training period depends on the slowest device within the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mobility of clients, new clients may join a network that is more competent than the existing clients, and any client may leave the network during communication that can hamper the model training.</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192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a population-based search algorithm in order to evolve better individuals that correspond to candidate solutions for a targeted problem at each generation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individuals, which represent candidate solutions for the problem at hand, are usually generated randomly in the first population.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Transfer learning is a way to handle this problem by transferring the information from a source domain to a target </a:t>
            </a:r>
            <a:r>
              <a:rPr lang="en-IN" sz="2000" dirty="0" smtClean="0">
                <a:latin typeface="Times New Roman" pitchFamily="18" charset="0"/>
                <a:cs typeface="Times New Roman" pitchFamily="18" charset="0"/>
              </a:rPr>
              <a:t>domain that </a:t>
            </a:r>
            <a:r>
              <a:rPr lang="en-IN" sz="2000" dirty="0" smtClean="0">
                <a:latin typeface="Times New Roman" pitchFamily="18" charset="0"/>
                <a:cs typeface="Times New Roman" pitchFamily="18" charset="0"/>
              </a:rPr>
              <a:t>has limited data</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the problem at hand becomes a multi-objective problem with the goals of higher accuracy and lower energy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is not desired in many GP applications, hence the tree depth parameter is often decreased.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work, they eliminate the straggler clients using an optimization technique named ‘soft-training’ that dynamically masks different neurons based on model updates, and their proposed aggregation scheme speeds up the collaborative convergence.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ensure convergence in a non-IID scenario, particularly for asynchronous learning, loss functions of the non-convex problem need to be considered, and supportive algorithms should be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need to select clients for training purposes based on system requirements.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due to strict cost and energy requirements, only a few clients might end up meeting the required criterion.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is unsurprising to observe that the comparative convergence capability of the proposed approach is proportional to its initial performance by showing early convergence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it is expected to produce higher initial and final performances for the learned model in the new task/domain compared to learning without transfer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Attacker node contrarily prefers the worst parent to send or forward packets, which degrades the performance of the network (e.g., end-to-end delay, delivery ratio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statistically proven that the proposed approach shows much better performance than the traditional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DR is observed to generally degrade the performance of the proposed approach</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676400"/>
                <a:gridCol w="23622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524760">
                <a:tc>
                  <a:txBody>
                    <a:bodyPr/>
                    <a:lstStyle/>
                    <a:p>
                      <a:pPr algn="just">
                        <a:lnSpc>
                          <a:spcPct val="150000"/>
                        </a:lnSpc>
                        <a:spcAft>
                          <a:spcPts val="500"/>
                        </a:spcAft>
                        <a:tabLst>
                          <a:tab pos="457200" algn="l"/>
                        </a:tabLst>
                      </a:pPr>
                      <a:r>
                        <a:rPr lang="en-US" sz="2000" dirty="0" err="1">
                          <a:latin typeface="Times New Roman"/>
                          <a:ea typeface="Calibri"/>
                          <a:cs typeface="Latha"/>
                        </a:rPr>
                        <a:t>Rpl</a:t>
                      </a:r>
                      <a:r>
                        <a:rPr lang="en-US" sz="2000" dirty="0">
                          <a:latin typeface="Times New Roman"/>
                          <a:ea typeface="Calibri"/>
                          <a:cs typeface="Latha"/>
                        </a:rPr>
                        <a:t>: Ipv6 routing protocol for low-power and </a:t>
                      </a:r>
                      <a:r>
                        <a:rPr lang="en-US" sz="2000" dirty="0" err="1">
                          <a:latin typeface="Times New Roman"/>
                          <a:ea typeface="Calibri"/>
                          <a:cs typeface="Latha"/>
                        </a:rPr>
                        <a:t>lossy</a:t>
                      </a:r>
                      <a:r>
                        <a:rPr lang="en-US" sz="2000" dirty="0">
                          <a:latin typeface="Times New Roman"/>
                          <a:ea typeface="Calibri"/>
                          <a:cs typeface="Latha"/>
                        </a:rPr>
                        <a:t>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 Winter, P. </a:t>
                      </a:r>
                      <a:r>
                        <a:rPr lang="en-US" sz="2000" dirty="0" err="1">
                          <a:latin typeface="Times New Roman"/>
                          <a:ea typeface="Calibri"/>
                          <a:cs typeface="Latha"/>
                        </a:rPr>
                        <a:t>Thubert</a:t>
                      </a:r>
                      <a:r>
                        <a:rPr lang="en-US" sz="2000" dirty="0">
                          <a:latin typeface="Times New Roman"/>
                          <a:ea typeface="Calibri"/>
                          <a:cs typeface="Latha"/>
                        </a:rPr>
                        <a:t>, A. Brandt, J. W. </a:t>
                      </a:r>
                      <a:r>
                        <a:rPr lang="en-US" sz="2000" dirty="0" err="1">
                          <a:latin typeface="Times New Roman"/>
                          <a:ea typeface="Calibri"/>
                          <a:cs typeface="Latha"/>
                        </a:rPr>
                        <a:t>Hui</a:t>
                      </a:r>
                      <a:r>
                        <a:rPr lang="en-US" sz="2000" dirty="0">
                          <a:latin typeface="Times New Roman"/>
                          <a:ea typeface="Calibri"/>
                          <a:cs typeface="Latha"/>
                        </a:rPr>
                        <a:t>, R. Kelsey, P. Levis, K. </a:t>
                      </a:r>
                      <a:r>
                        <a:rPr lang="en-US" sz="2000" dirty="0" err="1">
                          <a:latin typeface="Times New Roman"/>
                          <a:ea typeface="Calibri"/>
                          <a:cs typeface="Latha"/>
                        </a:rPr>
                        <a:t>Pister</a:t>
                      </a:r>
                      <a:r>
                        <a:rPr lang="en-US" sz="2000" dirty="0">
                          <a:latin typeface="Times New Roman"/>
                          <a:ea typeface="Calibri"/>
                          <a:cs typeface="Latha"/>
                        </a:rPr>
                        <a:t>, R. </a:t>
                      </a:r>
                      <a:r>
                        <a:rPr lang="en-US" sz="2000" dirty="0" err="1">
                          <a:latin typeface="Times New Roman"/>
                          <a:ea typeface="Calibri"/>
                          <a:cs typeface="Latha"/>
                        </a:rPr>
                        <a:t>Struik</a:t>
                      </a:r>
                      <a:r>
                        <a:rPr lang="en-US" sz="2000" dirty="0">
                          <a:latin typeface="Times New Roman"/>
                          <a:ea typeface="Calibri"/>
                          <a:cs typeface="Latha"/>
                        </a:rPr>
                        <a:t>, J.-P. </a:t>
                      </a:r>
                      <a:r>
                        <a:rPr lang="en-US" sz="2000" dirty="0" err="1">
                          <a:latin typeface="Times New Roman"/>
                          <a:ea typeface="Calibri"/>
                          <a:cs typeface="Latha"/>
                        </a:rPr>
                        <a:t>Vasseur</a:t>
                      </a:r>
                      <a:r>
                        <a:rPr lang="en-US" sz="2000" dirty="0">
                          <a:latin typeface="Times New Roman"/>
                          <a:ea typeface="Calibri"/>
                          <a:cs typeface="Latha"/>
                        </a:rPr>
                        <a:t>, and R. K. Alexander,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Low-Power and </a:t>
                      </a:r>
                      <a:r>
                        <a:rPr lang="en-US" sz="2000" dirty="0" err="1">
                          <a:solidFill>
                            <a:srgbClr val="333333"/>
                          </a:solidFill>
                          <a:latin typeface="Times New Roman"/>
                          <a:ea typeface="Calibri"/>
                          <a:cs typeface="Latha"/>
                        </a:rPr>
                        <a:t>Lossy</a:t>
                      </a:r>
                      <a:r>
                        <a:rPr lang="en-US" sz="2000" dirty="0">
                          <a:solidFill>
                            <a:srgbClr val="333333"/>
                          </a:solidFill>
                          <a:latin typeface="Times New Roman"/>
                          <a:ea typeface="Calibri"/>
                          <a:cs typeface="Latha"/>
                        </a:rPr>
                        <a:t> Networks (LLNs) are a class of network in which both the routers and their interconnect are constrained.</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of machine and deep learning methods for internet of things (iot) security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 Al-Garadi, A. Mohamed, A. Al-Ali, X. Du, and M. Guizani,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Machine learning and deep learning (ML/DL) have advanced considerably over the last few years, and machine intelligence has transitioned from laboratory curiosity to practical machinery in several important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1676400"/>
                <a:gridCol w="1676400"/>
                <a:gridCol w="4362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taxonomy of attacks in </a:t>
                      </a:r>
                      <a:r>
                        <a:rPr lang="en-US" sz="2000" dirty="0" err="1">
                          <a:latin typeface="Times New Roman"/>
                          <a:ea typeface="Calibri"/>
                          <a:cs typeface="Latha"/>
                        </a:rPr>
                        <a:t>rpl</a:t>
                      </a:r>
                      <a:r>
                        <a:rPr lang="en-US" sz="2000" dirty="0">
                          <a:latin typeface="Times New Roman"/>
                          <a:ea typeface="Calibri"/>
                          <a:cs typeface="Latha"/>
                        </a:rPr>
                        <a:t>-based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Mayzaud, R. Badonnel, and I. Chrisment,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networks support communications amongst objects from the real world, such as home automation devices and embedded sensors, and their interconnection to the Internet.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Genetic programming as a means for programming computers by natural selection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R. Koza,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Many seemingly different problems in machine learning, artificial intelligence, and symbolic processing can be viewed as requiring the discovery of a computer program that produces some desired output for particular inputs.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524000" y="1447800"/>
            <a:ext cx="72390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study, the use of the transfer learning approach is explored in order to detect RPL-specific attacks. To the best of the authors’ knowledge, this is the first application of transfer learning in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security in the following two settings: transferring knowledge for new types of attacks and transferring knowledge for new devices. In transferring knowledge for new types of attacks, the efficacy of transfer learning is analyzed for detecting different attacks, where three attack scenarios are included: </a:t>
            </a:r>
            <a:r>
              <a:rPr lang="en-IN" sz="1900" dirty="0" err="1" smtClean="0">
                <a:latin typeface="Times New Roman" pitchFamily="18" charset="0"/>
                <a:cs typeface="Times New Roman" pitchFamily="18" charset="0"/>
              </a:rPr>
              <a:t>singleto</a:t>
            </a:r>
            <a:r>
              <a:rPr lang="en-IN" sz="1900" dirty="0" smtClean="0">
                <a:latin typeface="Times New Roman" pitchFamily="18" charset="0"/>
                <a:cs typeface="Times New Roman" pitchFamily="18" charset="0"/>
              </a:rPr>
              <a:t>-single, single-to-multi, and multi-to-multi. In transferring knowledge for new devices, the use of transfer learning is explored for generating suitable intrusion detection algorithms for new types of devices with varying energy constraints. While only the accuracy of the generated intrusion detection algorithms is considered for the first setting, the energy consumption of these algorithms is also included in the second setting. The experimental results in both settings prove that the proposed transfer learning-based approach yields better performance than the traditional learning approach in most cases. In addition, it performs higher convergence speed and hence a shorter training time for the evolution of new detection algorithms in a new task/domain. This is especially important for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where new attacks emerge every day and new types of devices can be added to the network. Although the proposed approach targets attacks against RPL, it could be easily adapted to other protocols and/or general attacks in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connected devices installed base worldwide from 2015 to 2025 (in billions),” https://www.statista.com/statistics/471264/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-number-of-connected-devices-worldwide/, accessed: 2020-04-01.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Cisco, “Cisco visual networking index: Forecast and trends, 2017–2022 white paper,” https://www.cisco.com/c/en/us/solutions/collateral/ service-provider/visual-networking-index-</a:t>
            </a:r>
            <a:r>
              <a:rPr lang="en-IN" sz="1600" dirty="0" err="1" smtClean="0">
                <a:latin typeface="Times New Roman" pitchFamily="18" charset="0"/>
                <a:cs typeface="Times New Roman" pitchFamily="18" charset="0"/>
              </a:rPr>
              <a:t>vni</a:t>
            </a:r>
            <a:r>
              <a:rPr lang="en-IN" sz="1600" dirty="0" smtClean="0">
                <a:latin typeface="Times New Roman" pitchFamily="18" charset="0"/>
                <a:cs typeface="Times New Roman" pitchFamily="18" charset="0"/>
              </a:rPr>
              <a:t>/white-paper-c11-741490. html, accessed: 2020-04-01.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T. Winter, P. </a:t>
            </a:r>
            <a:r>
              <a:rPr lang="en-IN" sz="1600" dirty="0" err="1" smtClean="0">
                <a:latin typeface="Times New Roman" pitchFamily="18" charset="0"/>
                <a:cs typeface="Times New Roman" pitchFamily="18" charset="0"/>
              </a:rPr>
              <a:t>Thubert</a:t>
            </a:r>
            <a:r>
              <a:rPr lang="en-IN" sz="1600" dirty="0" smtClean="0">
                <a:latin typeface="Times New Roman" pitchFamily="18" charset="0"/>
                <a:cs typeface="Times New Roman" pitchFamily="18" charset="0"/>
              </a:rPr>
              <a:t>, A. Brandt, J. W. </a:t>
            </a:r>
            <a:r>
              <a:rPr lang="en-IN" sz="1600" dirty="0" err="1" smtClean="0">
                <a:latin typeface="Times New Roman" pitchFamily="18" charset="0"/>
                <a:cs typeface="Times New Roman" pitchFamily="18" charset="0"/>
              </a:rPr>
              <a:t>Hui</a:t>
            </a:r>
            <a:r>
              <a:rPr lang="en-IN" sz="1600" dirty="0" smtClean="0">
                <a:latin typeface="Times New Roman" pitchFamily="18" charset="0"/>
                <a:cs typeface="Times New Roman" pitchFamily="18" charset="0"/>
              </a:rPr>
              <a:t>, R. Kelsey, P. Levis, K. </a:t>
            </a:r>
            <a:r>
              <a:rPr lang="en-IN" sz="1600" dirty="0" err="1" smtClean="0">
                <a:latin typeface="Times New Roman" pitchFamily="18" charset="0"/>
                <a:cs typeface="Times New Roman" pitchFamily="18" charset="0"/>
              </a:rPr>
              <a:t>Pister</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Struik</a:t>
            </a:r>
            <a:r>
              <a:rPr lang="en-IN" sz="1600" dirty="0" smtClean="0">
                <a:latin typeface="Times New Roman" pitchFamily="18" charset="0"/>
                <a:cs typeface="Times New Roman" pitchFamily="18" charset="0"/>
              </a:rPr>
              <a:t>, J.-P. </a:t>
            </a:r>
            <a:r>
              <a:rPr lang="en-IN" sz="1600" dirty="0" err="1" smtClean="0">
                <a:latin typeface="Times New Roman" pitchFamily="18" charset="0"/>
                <a:cs typeface="Times New Roman" pitchFamily="18" charset="0"/>
              </a:rPr>
              <a:t>Vasseur</a:t>
            </a:r>
            <a:r>
              <a:rPr lang="en-IN" sz="1600" dirty="0" smtClean="0">
                <a:latin typeface="Times New Roman" pitchFamily="18" charset="0"/>
                <a:cs typeface="Times New Roman" pitchFamily="18" charset="0"/>
              </a:rPr>
              <a:t>, and R. K. Alexander, “</a:t>
            </a:r>
            <a:r>
              <a:rPr lang="en-IN" sz="1600" dirty="0" err="1" smtClean="0">
                <a:latin typeface="Times New Roman" pitchFamily="18" charset="0"/>
                <a:cs typeface="Times New Roman" pitchFamily="18" charset="0"/>
              </a:rPr>
              <a:t>Rpl</a:t>
            </a:r>
            <a:r>
              <a:rPr lang="en-IN" sz="1600" dirty="0" smtClean="0">
                <a:latin typeface="Times New Roman" pitchFamily="18" charset="0"/>
                <a:cs typeface="Times New Roman" pitchFamily="18" charset="0"/>
              </a:rPr>
              <a:t>: Ipv6 routing protocol for low-power and </a:t>
            </a:r>
            <a:r>
              <a:rPr lang="en-IN" sz="1600" dirty="0" err="1" smtClean="0">
                <a:latin typeface="Times New Roman" pitchFamily="18" charset="0"/>
                <a:cs typeface="Times New Roman" pitchFamily="18" charset="0"/>
              </a:rPr>
              <a:t>lossy</a:t>
            </a:r>
            <a:r>
              <a:rPr lang="en-IN" sz="1600" dirty="0" smtClean="0">
                <a:latin typeface="Times New Roman" pitchFamily="18" charset="0"/>
                <a:cs typeface="Times New Roman" pitchFamily="18" charset="0"/>
              </a:rPr>
              <a:t> networks.” </a:t>
            </a:r>
            <a:r>
              <a:rPr lang="en-IN" sz="1600" dirty="0" err="1" smtClean="0">
                <a:latin typeface="Times New Roman" pitchFamily="18" charset="0"/>
                <a:cs typeface="Times New Roman" pitchFamily="18" charset="0"/>
              </a:rPr>
              <a:t>rfc</a:t>
            </a:r>
            <a:r>
              <a:rPr lang="en-IN" sz="1600" dirty="0" smtClean="0">
                <a:latin typeface="Times New Roman" pitchFamily="18" charset="0"/>
                <a:cs typeface="Times New Roman" pitchFamily="18" charset="0"/>
              </a:rPr>
              <a:t>, vol. 6550, pp. 1–157,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 Al-</a:t>
            </a:r>
            <a:r>
              <a:rPr lang="en-IN" sz="1600" dirty="0" err="1" smtClean="0">
                <a:latin typeface="Times New Roman" pitchFamily="18" charset="0"/>
                <a:cs typeface="Times New Roman" pitchFamily="18" charset="0"/>
              </a:rPr>
              <a:t>Garadi</a:t>
            </a:r>
            <a:r>
              <a:rPr lang="en-IN" sz="1600" dirty="0" smtClean="0">
                <a:latin typeface="Times New Roman" pitchFamily="18" charset="0"/>
                <a:cs typeface="Times New Roman" pitchFamily="18" charset="0"/>
              </a:rPr>
              <a:t>, A. Mohamed, A. Al-Ali, X. Du, and M. </a:t>
            </a:r>
            <a:r>
              <a:rPr lang="en-IN" sz="1600" dirty="0" err="1" smtClean="0">
                <a:latin typeface="Times New Roman" pitchFamily="18" charset="0"/>
                <a:cs typeface="Times New Roman" pitchFamily="18" charset="0"/>
              </a:rPr>
              <a:t>Guizani</a:t>
            </a:r>
            <a:r>
              <a:rPr lang="en-IN" sz="1600" dirty="0" smtClean="0">
                <a:latin typeface="Times New Roman" pitchFamily="18" charset="0"/>
                <a:cs typeface="Times New Roman" pitchFamily="18" charset="0"/>
              </a:rPr>
              <a:t>, “A survey of machine and deep learning methods for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security,”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arXiv:1807.11023,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Mayzaud</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Badonnel</a:t>
            </a:r>
            <a:r>
              <a:rPr lang="en-IN" sz="1600" dirty="0" smtClean="0">
                <a:latin typeface="Times New Roman" pitchFamily="18" charset="0"/>
                <a:cs typeface="Times New Roman" pitchFamily="18" charset="0"/>
              </a:rPr>
              <a:t>, and I. </a:t>
            </a:r>
            <a:r>
              <a:rPr lang="en-IN" sz="1600" dirty="0" err="1" smtClean="0">
                <a:latin typeface="Times New Roman" pitchFamily="18" charset="0"/>
                <a:cs typeface="Times New Roman" pitchFamily="18" charset="0"/>
              </a:rPr>
              <a:t>Chrisment</a:t>
            </a:r>
            <a:r>
              <a:rPr lang="en-IN" sz="1600" dirty="0" smtClean="0">
                <a:latin typeface="Times New Roman" pitchFamily="18" charset="0"/>
                <a:cs typeface="Times New Roman" pitchFamily="18" charset="0"/>
              </a:rPr>
              <a:t>, “A taxonomy of attacks in </a:t>
            </a:r>
            <a:r>
              <a:rPr lang="en-IN" sz="1600" dirty="0" err="1" smtClean="0">
                <a:latin typeface="Times New Roman" pitchFamily="18" charset="0"/>
                <a:cs typeface="Times New Roman" pitchFamily="18" charset="0"/>
              </a:rPr>
              <a:t>rpl</a:t>
            </a:r>
            <a:r>
              <a:rPr lang="en-IN" sz="1600" dirty="0" smtClean="0">
                <a:latin typeface="Times New Roman" pitchFamily="18" charset="0"/>
                <a:cs typeface="Times New Roman" pitchFamily="18" charset="0"/>
              </a:rPr>
              <a:t>-based internet of things,” I. J. Network Security, vol. 18, pp. 459– 473, 2016.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R. </a:t>
            </a:r>
            <a:r>
              <a:rPr lang="en-IN" sz="1800" dirty="0" err="1" smtClean="0">
                <a:latin typeface="Times New Roman" pitchFamily="18" charset="0"/>
                <a:cs typeface="Times New Roman" pitchFamily="18" charset="0"/>
              </a:rPr>
              <a:t>Koza</a:t>
            </a:r>
            <a:r>
              <a:rPr lang="en-IN" sz="1800" dirty="0" smtClean="0">
                <a:latin typeface="Times New Roman" pitchFamily="18" charset="0"/>
                <a:cs typeface="Times New Roman" pitchFamily="18" charset="0"/>
              </a:rPr>
              <a:t>, “Genetic programming as a means for programming computers by natural selection,” Statistics and Computing, vol. 4, no. 2, pp. 87–112, 1994. [Online]. Available: https://doi.org/10.1007/ </a:t>
            </a:r>
            <a:r>
              <a:rPr lang="en-IN" sz="1800" dirty="0" smtClean="0">
                <a:latin typeface="Times New Roman" pitchFamily="18" charset="0"/>
                <a:cs typeface="Times New Roman" pitchFamily="18" charset="0"/>
              </a:rPr>
              <a:t>BF00175355</a:t>
            </a:r>
          </a:p>
          <a:p>
            <a:pPr algn="just">
              <a:lnSpc>
                <a:spcPct val="170000"/>
              </a:lnSpc>
            </a:pPr>
            <a:r>
              <a:rPr lang="en-IN" sz="1800" dirty="0" smtClean="0">
                <a:latin typeface="Times New Roman" pitchFamily="18" charset="0"/>
                <a:cs typeface="Times New Roman" pitchFamily="18" charset="0"/>
              </a:rPr>
              <a:t>[7] A. E. </a:t>
            </a:r>
            <a:r>
              <a:rPr lang="en-IN" sz="1800" dirty="0" err="1" smtClean="0">
                <a:latin typeface="Times New Roman" pitchFamily="18" charset="0"/>
                <a:cs typeface="Times New Roman" pitchFamily="18" charset="0"/>
              </a:rPr>
              <a:t>Eiben</a:t>
            </a:r>
            <a:r>
              <a:rPr lang="en-IN" sz="1800" dirty="0" smtClean="0">
                <a:latin typeface="Times New Roman" pitchFamily="18" charset="0"/>
                <a:cs typeface="Times New Roman" pitchFamily="18" charset="0"/>
              </a:rPr>
              <a:t>, J. E. Smith et al., Introduction to evolutionary computing. Springer, 2003, vol. 53.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R. </a:t>
            </a:r>
            <a:r>
              <a:rPr lang="en-IN" sz="1800" dirty="0" err="1" smtClean="0">
                <a:latin typeface="Times New Roman" pitchFamily="18" charset="0"/>
                <a:cs typeface="Times New Roman" pitchFamily="18" charset="0"/>
              </a:rPr>
              <a:t>Poli</a:t>
            </a:r>
            <a:r>
              <a:rPr lang="en-IN" sz="1800" dirty="0" smtClean="0">
                <a:latin typeface="Times New Roman" pitchFamily="18" charset="0"/>
                <a:cs typeface="Times New Roman" pitchFamily="18" charset="0"/>
              </a:rPr>
              <a:t>, W. B. Langdon, N. F. </a:t>
            </a:r>
            <a:r>
              <a:rPr lang="en-IN" sz="1800" dirty="0" err="1" smtClean="0">
                <a:latin typeface="Times New Roman" pitchFamily="18" charset="0"/>
                <a:cs typeface="Times New Roman" pitchFamily="18" charset="0"/>
              </a:rPr>
              <a:t>McPhee</a:t>
            </a:r>
            <a:r>
              <a:rPr lang="en-IN" sz="1800" dirty="0" smtClean="0">
                <a:latin typeface="Times New Roman" pitchFamily="18" charset="0"/>
                <a:cs typeface="Times New Roman" pitchFamily="18" charset="0"/>
              </a:rPr>
              <a:t>, and J. R. </a:t>
            </a:r>
            <a:r>
              <a:rPr lang="en-IN" sz="1800" dirty="0" err="1" smtClean="0">
                <a:latin typeface="Times New Roman" pitchFamily="18" charset="0"/>
                <a:cs typeface="Times New Roman" pitchFamily="18" charset="0"/>
              </a:rPr>
              <a:t>Koza</a:t>
            </a:r>
            <a:r>
              <a:rPr lang="en-IN" sz="1800" dirty="0" smtClean="0">
                <a:latin typeface="Times New Roman" pitchFamily="18" charset="0"/>
                <a:cs typeface="Times New Roman" pitchFamily="18" charset="0"/>
              </a:rPr>
              <a:t>, “Genetic programming: An introductory tutorial and a survey of techniques and applications,” University of Essex, UK, Tech. Rep. CES-475, 2007.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F. </a:t>
            </a:r>
            <a:r>
              <a:rPr lang="en-IN" sz="1800" dirty="0" err="1" smtClean="0">
                <a:latin typeface="Times New Roman" pitchFamily="18" charset="0"/>
                <a:cs typeface="Times New Roman" pitchFamily="18" charset="0"/>
              </a:rPr>
              <a:t>Zhuang</a:t>
            </a:r>
            <a:r>
              <a:rPr lang="en-IN" sz="1800" dirty="0" smtClean="0">
                <a:latin typeface="Times New Roman" pitchFamily="18" charset="0"/>
                <a:cs typeface="Times New Roman" pitchFamily="18" charset="0"/>
              </a:rPr>
              <a:t>, Z. </a:t>
            </a:r>
            <a:r>
              <a:rPr lang="en-IN" sz="1800" dirty="0" err="1" smtClean="0">
                <a:latin typeface="Times New Roman" pitchFamily="18" charset="0"/>
                <a:cs typeface="Times New Roman" pitchFamily="18" charset="0"/>
              </a:rPr>
              <a:t>Qi</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Duan</a:t>
            </a:r>
            <a:r>
              <a:rPr lang="en-IN" sz="1800" dirty="0" smtClean="0">
                <a:latin typeface="Times New Roman" pitchFamily="18" charset="0"/>
                <a:cs typeface="Times New Roman" pitchFamily="18" charset="0"/>
              </a:rPr>
              <a:t>, D. Xi, Y. Zhu, H. Zhu, H. </a:t>
            </a:r>
            <a:r>
              <a:rPr lang="en-IN" sz="1800" dirty="0" err="1" smtClean="0">
                <a:latin typeface="Times New Roman" pitchFamily="18" charset="0"/>
                <a:cs typeface="Times New Roman" pitchFamily="18" charset="0"/>
              </a:rPr>
              <a:t>Xiong</a:t>
            </a:r>
            <a:r>
              <a:rPr lang="en-IN" sz="1800" dirty="0" smtClean="0">
                <a:latin typeface="Times New Roman" pitchFamily="18" charset="0"/>
                <a:cs typeface="Times New Roman" pitchFamily="18" charset="0"/>
              </a:rPr>
              <a:t>, and Q. He, “A comprehensive survey on transfer learning,”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K. Weiss, T. M. </a:t>
            </a:r>
            <a:r>
              <a:rPr lang="en-IN" sz="1800" dirty="0" err="1" smtClean="0">
                <a:latin typeface="Times New Roman" pitchFamily="18" charset="0"/>
                <a:cs typeface="Times New Roman" pitchFamily="18" charset="0"/>
              </a:rPr>
              <a:t>Khoshgoftaar</a:t>
            </a:r>
            <a:r>
              <a:rPr lang="en-IN" sz="1800" dirty="0" smtClean="0">
                <a:latin typeface="Times New Roman" pitchFamily="18" charset="0"/>
                <a:cs typeface="Times New Roman" pitchFamily="18" charset="0"/>
              </a:rPr>
              <a:t>, and D. Wang, “A survey of transfer learning,” Journal of Big Data, vol. 3, no. 1, p. 9, 2016. [Online]. Available: https://doi.org/10.1186/s40537-016-0043-6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1766</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Transfer Learning Approach for Securing Resource-Constrained IoT Devices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2021-08-06T06:36:17Z</dcterms:modified>
</cp:coreProperties>
</file>