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Exploiting Zero Knowledge Proof and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 Towards the Enforcement of Anonymity, Data Integrity and Privacy (ADIP) on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4572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recent years,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has been contemplated as the next technological advancement in the era of internet. This paper discloses the architecture of a multilayer, multimode security system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The proposed system is capable of providing multiple security solutions that support anonymous authentication, device privacy, data integrity, and the detection of device </a:t>
            </a:r>
            <a:r>
              <a:rPr lang="en-IN" sz="2000" dirty="0" err="1" smtClean="0">
                <a:latin typeface="Times New Roman" pitchFamily="18" charset="0"/>
                <a:cs typeface="Times New Roman" pitchFamily="18" charset="0"/>
              </a:rPr>
              <a:t>sybil</a:t>
            </a:r>
            <a:r>
              <a:rPr lang="en-IN" sz="2000" dirty="0" smtClean="0">
                <a:latin typeface="Times New Roman" pitchFamily="18" charset="0"/>
                <a:cs typeface="Times New Roman" pitchFamily="18" charset="0"/>
              </a:rPr>
              <a:t> attacks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server spoofing attacks.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access control and authentication, our system can support two modes of operations, one mode endorses protection of device privacy over network, and the second mode relinquishes device identity to establish data tracing during safety critical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events. The new security system is incorporated with two crypto approaches, Zero Knowledge Proof (ZKP) and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anonymity were achieved via multimode ZKP protocol. Data integrity and protection against </a:t>
            </a:r>
            <a:r>
              <a:rPr lang="en-IN" sz="2000" dirty="0" err="1" smtClean="0">
                <a:latin typeface="Times New Roman" pitchFamily="18" charset="0"/>
                <a:cs typeface="Times New Roman" pitchFamily="18" charset="0"/>
              </a:rPr>
              <a:t>sybil</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spoofing attacks were maintained via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Our threats analysis models showed that data modification and data injections attacks are not feasible. A probabilistic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spoofing attack was presented in this paper, it shows that our security system provides high resiliency against such attacks with a probability approaching 1</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contrast to existing location-proof methods, the proposed system does not require a trusted centralized third-party.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several existing consensus generation algorithms, including Proof-of-Work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Proof-of-Stake (</a:t>
            </a:r>
            <a:r>
              <a:rPr lang="en-IN" sz="2000" dirty="0" err="1" smtClean="0">
                <a:latin typeface="Times New Roman" pitchFamily="18" charset="0"/>
                <a:cs typeface="Times New Roman" pitchFamily="18" charset="0"/>
              </a:rPr>
              <a:t>PoS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Proof-of-Space (</a:t>
            </a:r>
            <a:r>
              <a:rPr lang="en-IN" sz="2000" dirty="0" err="1" smtClean="0">
                <a:latin typeface="Times New Roman" pitchFamily="18" charset="0"/>
                <a:cs typeface="Times New Roman" pitchFamily="18" charset="0"/>
              </a:rPr>
              <a:t>PoSpace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practical Byzantine fault tolerance (PBFT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always exists a trade-off between the performance and security level when deciding the public key length.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LBS provided by SRC (especially BLE) techniques are highly demanded in the contact tracing of COVID19 pandemic and many more daily demands, much uncertainty still exists on data security, privacy, and deployment </a:t>
            </a:r>
            <a:r>
              <a:rPr lang="en-IN" sz="2000" dirty="0" smtClean="0">
                <a:latin typeface="Times New Roman" pitchFamily="18" charset="0"/>
                <a:cs typeface="Times New Roman" pitchFamily="18" charset="0"/>
              </a:rPr>
              <a:t>efficiency.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BC was employed by </a:t>
            </a:r>
            <a:r>
              <a:rPr lang="en-IN" sz="2000" dirty="0" err="1" smtClean="0">
                <a:latin typeface="Times New Roman" pitchFamily="18" charset="0"/>
                <a:cs typeface="Times New Roman" pitchFamily="18" charset="0"/>
              </a:rPr>
              <a:t>Nakamoto</a:t>
            </a:r>
            <a:r>
              <a:rPr lang="en-IN" sz="2000" dirty="0" smtClean="0">
                <a:latin typeface="Times New Roman" pitchFamily="18" charset="0"/>
                <a:cs typeface="Times New Roman" pitchFamily="18" charset="0"/>
              </a:rPr>
              <a:t> in the first </a:t>
            </a:r>
            <a:r>
              <a:rPr lang="en-IN" sz="2000" dirty="0" err="1" smtClean="0">
                <a:latin typeface="Times New Roman" pitchFamily="18" charset="0"/>
                <a:cs typeface="Times New Roman" pitchFamily="18" charset="0"/>
              </a:rPr>
              <a:t>cryptocurrency</a:t>
            </a:r>
            <a:r>
              <a:rPr lang="en-IN" sz="2000" dirty="0" smtClean="0">
                <a:latin typeface="Times New Roman" pitchFamily="18" charset="0"/>
                <a:cs typeface="Times New Roman" pitchFamily="18" charset="0"/>
              </a:rPr>
              <a:t> (CC) system, </a:t>
            </a:r>
            <a:r>
              <a:rPr lang="en-IN" sz="2000" dirty="0" err="1" smtClean="0">
                <a:latin typeface="Times New Roman" pitchFamily="18" charset="0"/>
                <a:cs typeface="Times New Roman" pitchFamily="18" charset="0"/>
              </a:rPr>
              <a:t>Bitcoin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where it was used to solve the double spending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Manufacturers </a:t>
            </a:r>
            <a:r>
              <a:rPr lang="en-IN" sz="2000" dirty="0" smtClean="0">
                <a:latin typeface="Times New Roman" pitchFamily="18" charset="0"/>
                <a:cs typeface="Times New Roman" pitchFamily="18" charset="0"/>
              </a:rPr>
              <a:t>announce updates by deploying a smart contract (SC), which in turn will issue </a:t>
            </a:r>
            <a:r>
              <a:rPr lang="en-IN" sz="2000" dirty="0" err="1" smtClean="0">
                <a:latin typeface="Times New Roman" pitchFamily="18" charset="0"/>
                <a:cs typeface="Times New Roman" pitchFamily="18" charset="0"/>
              </a:rPr>
              <a:t>cryptocurrency</a:t>
            </a:r>
            <a:r>
              <a:rPr lang="en-IN" sz="2000" dirty="0" smtClean="0">
                <a:latin typeface="Times New Roman" pitchFamily="18" charset="0"/>
                <a:cs typeface="Times New Roman" pitchFamily="18" charset="0"/>
              </a:rPr>
              <a:t> payments to any distributor who provides an </a:t>
            </a:r>
            <a:r>
              <a:rPr lang="en-IN" sz="2000" dirty="0" err="1" smtClean="0">
                <a:latin typeface="Times New Roman" pitchFamily="18" charset="0"/>
                <a:cs typeface="Times New Roman" pitchFamily="18" charset="0"/>
              </a:rPr>
              <a:t>unforgeable</a:t>
            </a:r>
            <a:r>
              <a:rPr lang="en-IN" sz="2000" dirty="0" smtClean="0">
                <a:latin typeface="Times New Roman" pitchFamily="18" charset="0"/>
                <a:cs typeface="Times New Roman" pitchFamily="18" charset="0"/>
              </a:rPr>
              <a:t> proof-of-delivery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works as an </a:t>
            </a:r>
            <a:r>
              <a:rPr lang="en-IN" sz="2000" dirty="0" err="1" smtClean="0">
                <a:latin typeface="Times New Roman" pitchFamily="18" charset="0"/>
                <a:cs typeface="Times New Roman" pitchFamily="18" charset="0"/>
              </a:rPr>
              <a:t>unforgeable</a:t>
            </a:r>
            <a:r>
              <a:rPr lang="en-IN" sz="2000" dirty="0" smtClean="0">
                <a:latin typeface="Times New Roman" pitchFamily="18" charset="0"/>
                <a:cs typeface="Times New Roman" pitchFamily="18" charset="0"/>
              </a:rPr>
              <a:t> digital commitment through which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 is authorizing the SC to issue a payment to a certain </a:t>
            </a:r>
            <a:r>
              <a:rPr lang="en-IN" sz="2000" dirty="0" smtClean="0">
                <a:latin typeface="Times New Roman" pitchFamily="18" charset="0"/>
                <a:cs typeface="Times New Roman" pitchFamily="18" charset="0"/>
              </a:rPr>
              <a:t>distributor.</a:t>
            </a:r>
          </a:p>
          <a:p>
            <a:pPr algn="just">
              <a:lnSpc>
                <a:spcPct val="150000"/>
              </a:lnSpc>
            </a:pPr>
            <a:r>
              <a:rPr lang="en-IN" sz="2000" dirty="0" smtClean="0">
                <a:latin typeface="Times New Roman" pitchFamily="18" charset="0"/>
                <a:cs typeface="Times New Roman" pitchFamily="18" charset="0"/>
              </a:rPr>
              <a:t>To address this issue in our proposal, we introduce the possibility for distributors to share the update with new distributors in exchange for a CC payment.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 artificial potential field-based incentive allocation mechanism is proposed to incentivize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witnesses to pursue the maximum monitoring coverage deployment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empower </a:t>
            </a:r>
            <a:r>
              <a:rPr lang="en-IN" sz="2000" dirty="0" err="1" smtClean="0">
                <a:latin typeface="Times New Roman" pitchFamily="18" charset="0"/>
                <a:cs typeface="Times New Roman" pitchFamily="18" charset="0"/>
              </a:rPr>
              <a:t>Bychain</a:t>
            </a:r>
            <a:r>
              <a:rPr lang="en-IN" sz="2000" dirty="0" smtClean="0">
                <a:latin typeface="Times New Roman" pitchFamily="18" charset="0"/>
                <a:cs typeface="Times New Roman" pitchFamily="18" charset="0"/>
              </a:rPr>
              <a:t> with the ability of witness deployment, an incentive allocation algorithm is proposed based on the virtual potential field.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jointly design of crucial escrow and zero-knowledge proof method, the proposed protocol is able to obtain </a:t>
            </a:r>
            <a:r>
              <a:rPr lang="en-IN" sz="2000" dirty="0" smtClean="0">
                <a:latin typeface="Times New Roman" pitchFamily="18" charset="0"/>
                <a:cs typeface="Times New Roman" pitchFamily="18" charset="0"/>
              </a:rPr>
              <a:t>location </a:t>
            </a:r>
            <a:r>
              <a:rPr lang="en-IN" sz="2000" dirty="0" smtClean="0">
                <a:latin typeface="Times New Roman" pitchFamily="18" charset="0"/>
                <a:cs typeface="Times New Roman" pitchFamily="18" charset="0"/>
              </a:rPr>
              <a:t>identity privacy and security.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generalized block structure is proposed to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the requirement of new on-chain operations.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Short-range communication technologies, such as Bluetooth, have been proposed to generate location evidence from its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intend to develop a full prototype implementation of the protocol and extensively evaluate its performance in real deployments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need for efficient and lightweight cryptographic primitives and protocols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latter can be now used to decrypt the file, and the update is finally obtained by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exploit the only reliable information a distributor is required to provide: the public key used as recipient for CC payments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value, stored on the BC and accessible by anyone, can be used by other participants to judge the relative trustworthiness of any distributor compared to others.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Facts are used to model all the possible components of the system states, while rules describe the transitions between those states.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IoT</a:t>
                      </a:r>
                      <a:r>
                        <a:rPr lang="en-US" sz="2000" dirty="0">
                          <a:latin typeface="Times New Roman"/>
                          <a:ea typeface="Calibri"/>
                          <a:cs typeface="Latha"/>
                        </a:rPr>
                        <a:t> Privacy and Security Challenges for Smart Home Environments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Lin and N. Bergmann,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gateway architecture is selected as the most appropriate for resource-constrained devices, and for high system availability.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Cyber security challenges for IoT-based smart grid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Kimani, V. Oduol, and K. Langat,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makes security a critical factor to consider before large scale deployment of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based smart grid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828800"/>
                <a:gridCol w="213360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Future of </a:t>
                      </a:r>
                      <a:r>
                        <a:rPr lang="en-US" sz="2000" dirty="0" err="1">
                          <a:latin typeface="Times New Roman"/>
                          <a:ea typeface="Calibri"/>
                          <a:cs typeface="Latha"/>
                        </a:rPr>
                        <a:t>IoT</a:t>
                      </a:r>
                      <a:r>
                        <a:rPr lang="en-US" sz="2000" dirty="0">
                          <a:latin typeface="Times New Roman"/>
                          <a:ea typeface="Calibri"/>
                          <a:cs typeface="Latha"/>
                        </a:rPr>
                        <a:t> Software Must be Updated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J. Acosta Padilla, E. Baccelli, T. Eichinger, and K. Schleiser,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Deployed software (e.g. an IP protocol stack) is never bug free, and these bugs must be patched to increase its robustness and security, and as communication standards and application logic evolve, deployed software typically needs to evolve in parallel.</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Updating IoT devices: challenges and potential approaches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L. Hernandez-Ramos, G. Baldini, S. N. Matheu, and A. Skarmeta,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work, we describe a set of challenges and analyze the current landscape of solutions for software/firmware updates in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devices.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752600" y="1447800"/>
            <a:ext cx="6705600"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proposed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decentralized protocol, allowing manufacturers to delegate the delivery of software updates to self-interested distributors in exchange for </a:t>
            </a:r>
            <a:r>
              <a:rPr lang="en-IN" sz="2000" dirty="0" err="1" smtClean="0">
                <a:latin typeface="Times New Roman" pitchFamily="18" charset="0"/>
                <a:cs typeface="Times New Roman" pitchFamily="18" charset="0"/>
              </a:rPr>
              <a:t>cryptocurrency</a:t>
            </a:r>
            <a:r>
              <a:rPr lang="en-IN" sz="2000" dirty="0" smtClean="0">
                <a:latin typeface="Times New Roman" pitchFamily="18" charset="0"/>
                <a:cs typeface="Times New Roman" pitchFamily="18" charset="0"/>
              </a:rPr>
              <a:t>. We introduced significant improvements with respect to the most recent proposals addressing key limitations with respect to scalability, practicality, and security. In order to ensure about security of </a:t>
            </a:r>
            <a:r>
              <a:rPr lang="en-IN" sz="2000" dirty="0" err="1" smtClean="0">
                <a:latin typeface="Times New Roman" pitchFamily="18" charset="0"/>
                <a:cs typeface="Times New Roman" pitchFamily="18" charset="0"/>
              </a:rPr>
              <a:t>CrowdPatching</a:t>
            </a:r>
            <a:r>
              <a:rPr lang="en-IN" sz="2000" dirty="0" smtClean="0">
                <a:latin typeface="Times New Roman" pitchFamily="18" charset="0"/>
                <a:cs typeface="Times New Roman" pitchFamily="18" charset="0"/>
              </a:rPr>
              <a:t> we informally analyzed the most significant threats applicable to our protocol. Furthermore, compared with related work, we also performed a formal analysis by means of the </a:t>
            </a:r>
            <a:r>
              <a:rPr lang="en-IN" sz="2000" dirty="0" err="1" smtClean="0">
                <a:latin typeface="Times New Roman" pitchFamily="18" charset="0"/>
                <a:cs typeface="Times New Roman" pitchFamily="18" charset="0"/>
              </a:rPr>
              <a:t>Tamarin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Prover</a:t>
            </a:r>
            <a:r>
              <a:rPr lang="en-IN" sz="2000" dirty="0" smtClean="0">
                <a:latin typeface="Times New Roman" pitchFamily="18" charset="0"/>
                <a:cs typeface="Times New Roman" pitchFamily="18" charset="0"/>
              </a:rPr>
              <a:t> to provide reliant assurance on the security of the protocol as well as its correctness. In our future work, we intend to develop a full prototype implementation of the protocol and extensively evaluate its performance in real deployments.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a:t>
            </a:r>
            <a:r>
              <a:rPr lang="en-IN" sz="1400" dirty="0" err="1" smtClean="0">
                <a:latin typeface="Times New Roman" pitchFamily="18" charset="0"/>
                <a:cs typeface="Times New Roman" pitchFamily="18" charset="0"/>
              </a:rPr>
              <a:t>Statistica</a:t>
            </a:r>
            <a:r>
              <a:rPr lang="en-IN" sz="1400" dirty="0" smtClean="0">
                <a:latin typeface="Times New Roman" pitchFamily="18" charset="0"/>
                <a:cs typeface="Times New Roman" pitchFamily="18" charset="0"/>
              </a:rPr>
              <a:t>, “Internet of Things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connected devices installed base worldwide from 2015 to 2025,” [Accessed: 30.02.2020]. [Online]. Available: https://www.statista.com/statistics/471264/iot-number-of-connected-devices-worldwide/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2] H. Lin and N. Bergmann,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Privacy and Security Challenges for Smart Home Environments,” Information, vol. 7, no. 3, p. 44, Jul. 2016. [Online]. Available: http://www.mdpi.com/2078-2489/7/3/44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3] K. </a:t>
            </a:r>
            <a:r>
              <a:rPr lang="en-IN" sz="1400" dirty="0" err="1" smtClean="0">
                <a:latin typeface="Times New Roman" pitchFamily="18" charset="0"/>
                <a:cs typeface="Times New Roman" pitchFamily="18" charset="0"/>
              </a:rPr>
              <a:t>Kimani</a:t>
            </a:r>
            <a:r>
              <a:rPr lang="en-IN" sz="1400" dirty="0" smtClean="0">
                <a:latin typeface="Times New Roman" pitchFamily="18" charset="0"/>
                <a:cs typeface="Times New Roman" pitchFamily="18" charset="0"/>
              </a:rPr>
              <a:t>, V. </a:t>
            </a:r>
            <a:r>
              <a:rPr lang="en-IN" sz="1400" dirty="0" err="1" smtClean="0">
                <a:latin typeface="Times New Roman" pitchFamily="18" charset="0"/>
                <a:cs typeface="Times New Roman" pitchFamily="18" charset="0"/>
              </a:rPr>
              <a:t>Oduol</a:t>
            </a:r>
            <a:r>
              <a:rPr lang="en-IN" sz="1400" dirty="0" smtClean="0">
                <a:latin typeface="Times New Roman" pitchFamily="18" charset="0"/>
                <a:cs typeface="Times New Roman" pitchFamily="18" charset="0"/>
              </a:rPr>
              <a:t>, and K. Langat, “Cyber security challenges for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-based smart grid networks,” International Journal of Critical Infrastructure Protection, vol. 25, pp. 36–49, Jun. 2019. [Online]. Available: https://linkinghub.elsevier.com/retrieve/pii/S1874548217301622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4] F. J. Acosta Padilla, E. </a:t>
            </a:r>
            <a:r>
              <a:rPr lang="en-IN" sz="1400" dirty="0" err="1" smtClean="0">
                <a:latin typeface="Times New Roman" pitchFamily="18" charset="0"/>
                <a:cs typeface="Times New Roman" pitchFamily="18" charset="0"/>
              </a:rPr>
              <a:t>Baccelli</a:t>
            </a:r>
            <a:r>
              <a:rPr lang="en-IN" sz="1400" dirty="0" smtClean="0">
                <a:latin typeface="Times New Roman" pitchFamily="18" charset="0"/>
                <a:cs typeface="Times New Roman" pitchFamily="18" charset="0"/>
              </a:rPr>
              <a:t>, T. </a:t>
            </a:r>
            <a:r>
              <a:rPr lang="en-IN" sz="1400" dirty="0" err="1" smtClean="0">
                <a:latin typeface="Times New Roman" pitchFamily="18" charset="0"/>
                <a:cs typeface="Times New Roman" pitchFamily="18" charset="0"/>
              </a:rPr>
              <a:t>Eichinger</a:t>
            </a:r>
            <a:r>
              <a:rPr lang="en-IN" sz="1400" dirty="0" smtClean="0">
                <a:latin typeface="Times New Roman" pitchFamily="18" charset="0"/>
                <a:cs typeface="Times New Roman" pitchFamily="18" charset="0"/>
              </a:rPr>
              <a:t>, and K. </a:t>
            </a:r>
            <a:r>
              <a:rPr lang="en-IN" sz="1400" dirty="0" err="1" smtClean="0">
                <a:latin typeface="Times New Roman" pitchFamily="18" charset="0"/>
                <a:cs typeface="Times New Roman" pitchFamily="18" charset="0"/>
              </a:rPr>
              <a:t>Schleiser</a:t>
            </a:r>
            <a:r>
              <a:rPr lang="en-IN" sz="1400" dirty="0" smtClean="0">
                <a:latin typeface="Times New Roman" pitchFamily="18" charset="0"/>
                <a:cs typeface="Times New Roman" pitchFamily="18" charset="0"/>
              </a:rPr>
              <a:t>, “The Future of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Software Must be Updated,” in IAB Workshop on Internet of Things Software Update (</a:t>
            </a:r>
            <a:r>
              <a:rPr lang="en-IN" sz="1400" dirty="0" err="1" smtClean="0">
                <a:latin typeface="Times New Roman" pitchFamily="18" charset="0"/>
                <a:cs typeface="Times New Roman" pitchFamily="18" charset="0"/>
              </a:rPr>
              <a:t>IoTSU</a:t>
            </a:r>
            <a:r>
              <a:rPr lang="en-IN" sz="1400" dirty="0" smtClean="0">
                <a:latin typeface="Times New Roman" pitchFamily="18" charset="0"/>
                <a:cs typeface="Times New Roman" pitchFamily="18" charset="0"/>
              </a:rPr>
              <a:t>). Dublin, Ireland: Internet Architecture Board (IAB), Jun. 2016. [Online]. Available: https://hal.inria.fr/hal-01369681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5] J. L. Hernandez-Ramos, G. </a:t>
            </a:r>
            <a:r>
              <a:rPr lang="en-IN" sz="1400" dirty="0" err="1" smtClean="0">
                <a:latin typeface="Times New Roman" pitchFamily="18" charset="0"/>
                <a:cs typeface="Times New Roman" pitchFamily="18" charset="0"/>
              </a:rPr>
              <a:t>Baldini</a:t>
            </a:r>
            <a:r>
              <a:rPr lang="en-IN" sz="1400" dirty="0" smtClean="0">
                <a:latin typeface="Times New Roman" pitchFamily="18" charset="0"/>
                <a:cs typeface="Times New Roman" pitchFamily="18" charset="0"/>
              </a:rPr>
              <a:t>, S. N. </a:t>
            </a:r>
            <a:r>
              <a:rPr lang="en-IN" sz="1400" dirty="0" err="1" smtClean="0">
                <a:latin typeface="Times New Roman" pitchFamily="18" charset="0"/>
                <a:cs typeface="Times New Roman" pitchFamily="18" charset="0"/>
              </a:rPr>
              <a:t>Matheu</a:t>
            </a:r>
            <a:r>
              <a:rPr lang="en-IN" sz="1400" dirty="0" smtClean="0">
                <a:latin typeface="Times New Roman" pitchFamily="18" charset="0"/>
                <a:cs typeface="Times New Roman" pitchFamily="18" charset="0"/>
              </a:rPr>
              <a:t>, and A. </a:t>
            </a:r>
            <a:r>
              <a:rPr lang="en-IN" sz="1400" dirty="0" err="1" smtClean="0">
                <a:latin typeface="Times New Roman" pitchFamily="18" charset="0"/>
                <a:cs typeface="Times New Roman" pitchFamily="18" charset="0"/>
              </a:rPr>
              <a:t>Skarmeta</a:t>
            </a:r>
            <a:r>
              <a:rPr lang="en-IN" sz="1400" dirty="0" smtClean="0">
                <a:latin typeface="Times New Roman" pitchFamily="18" charset="0"/>
                <a:cs typeface="Times New Roman" pitchFamily="18" charset="0"/>
              </a:rPr>
              <a:t>, “Updating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devices: challenges and potential approaches,” in 2020 Global Internet of Things Summit (</a:t>
            </a:r>
            <a:r>
              <a:rPr lang="en-IN" sz="1400" dirty="0" err="1" smtClean="0">
                <a:latin typeface="Times New Roman" pitchFamily="18" charset="0"/>
                <a:cs typeface="Times New Roman" pitchFamily="18" charset="0"/>
              </a:rPr>
              <a:t>GIoTS</a:t>
            </a:r>
            <a:r>
              <a:rPr lang="en-IN" sz="1400" dirty="0" smtClean="0">
                <a:latin typeface="Times New Roman" pitchFamily="18" charset="0"/>
                <a:cs typeface="Times New Roman" pitchFamily="18" charset="0"/>
              </a:rPr>
              <a:t>). Dublin, Ireland: IEEE, Jun. 2020, pp. 1–5. [Online]. Available: https://ieeexplore.ieee.org/document/9119514/</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A. </a:t>
            </a:r>
            <a:r>
              <a:rPr lang="en-IN" sz="1400" dirty="0" err="1" smtClean="0">
                <a:latin typeface="Times New Roman" pitchFamily="18" charset="0"/>
                <a:cs typeface="Times New Roman" pitchFamily="18" charset="0"/>
              </a:rPr>
              <a:t>Boudguiga</a:t>
            </a:r>
            <a:r>
              <a:rPr lang="en-IN" sz="1400" dirty="0" smtClean="0">
                <a:latin typeface="Times New Roman" pitchFamily="18" charset="0"/>
                <a:cs typeface="Times New Roman" pitchFamily="18" charset="0"/>
              </a:rPr>
              <a:t>, N. </a:t>
            </a:r>
            <a:r>
              <a:rPr lang="en-IN" sz="1400" dirty="0" err="1" smtClean="0">
                <a:latin typeface="Times New Roman" pitchFamily="18" charset="0"/>
                <a:cs typeface="Times New Roman" pitchFamily="18" charset="0"/>
              </a:rPr>
              <a:t>Bouzerna</a:t>
            </a:r>
            <a:r>
              <a:rPr lang="en-IN" sz="1400" dirty="0" smtClean="0">
                <a:latin typeface="Times New Roman" pitchFamily="18" charset="0"/>
                <a:cs typeface="Times New Roman" pitchFamily="18" charset="0"/>
              </a:rPr>
              <a:t>, L. </a:t>
            </a:r>
            <a:r>
              <a:rPr lang="en-IN" sz="1400" dirty="0" err="1" smtClean="0">
                <a:latin typeface="Times New Roman" pitchFamily="18" charset="0"/>
                <a:cs typeface="Times New Roman" pitchFamily="18" charset="0"/>
              </a:rPr>
              <a:t>Granboulan</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Olivereau</a:t>
            </a:r>
            <a:r>
              <a:rPr lang="en-IN" sz="1400" dirty="0" smtClean="0">
                <a:latin typeface="Times New Roman" pitchFamily="18" charset="0"/>
                <a:cs typeface="Times New Roman" pitchFamily="18" charset="0"/>
              </a:rPr>
              <a:t>, F. </a:t>
            </a:r>
            <a:r>
              <a:rPr lang="en-IN" sz="1400" dirty="0" err="1" smtClean="0">
                <a:latin typeface="Times New Roman" pitchFamily="18" charset="0"/>
                <a:cs typeface="Times New Roman" pitchFamily="18" charset="0"/>
              </a:rPr>
              <a:t>Quesnel</a:t>
            </a:r>
            <a:r>
              <a:rPr lang="en-IN" sz="1400" dirty="0" smtClean="0">
                <a:latin typeface="Times New Roman" pitchFamily="18" charset="0"/>
                <a:cs typeface="Times New Roman" pitchFamily="18" charset="0"/>
              </a:rPr>
              <a:t>, A. Roger, and R. </a:t>
            </a:r>
            <a:r>
              <a:rPr lang="en-IN" sz="1400" dirty="0" err="1" smtClean="0">
                <a:latin typeface="Times New Roman" pitchFamily="18" charset="0"/>
                <a:cs typeface="Times New Roman" pitchFamily="18" charset="0"/>
              </a:rPr>
              <a:t>Sirdey</a:t>
            </a:r>
            <a:r>
              <a:rPr lang="en-IN" sz="1400" dirty="0" smtClean="0">
                <a:latin typeface="Times New Roman" pitchFamily="18" charset="0"/>
                <a:cs typeface="Times New Roman" pitchFamily="18" charset="0"/>
              </a:rPr>
              <a:t>, “Towards Better Availability and Accountability for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Updates by Means of a </a:t>
            </a:r>
            <a:r>
              <a:rPr lang="en-IN" sz="1400" dirty="0" err="1" smtClean="0">
                <a:latin typeface="Times New Roman" pitchFamily="18" charset="0"/>
                <a:cs typeface="Times New Roman" pitchFamily="18" charset="0"/>
              </a:rPr>
              <a:t>Blockchain</a:t>
            </a:r>
            <a:r>
              <a:rPr lang="en-IN" sz="1400" dirty="0" smtClean="0">
                <a:latin typeface="Times New Roman" pitchFamily="18" charset="0"/>
                <a:cs typeface="Times New Roman" pitchFamily="18" charset="0"/>
              </a:rPr>
              <a:t>,” in 2017 IEEE European Symposium on Security and Privacy Workshops (</a:t>
            </a:r>
            <a:r>
              <a:rPr lang="en-IN" sz="1400" dirty="0" err="1" smtClean="0">
                <a:latin typeface="Times New Roman" pitchFamily="18" charset="0"/>
                <a:cs typeface="Times New Roman" pitchFamily="18" charset="0"/>
              </a:rPr>
              <a:t>EuroS&amp;PW</a:t>
            </a:r>
            <a:r>
              <a:rPr lang="en-IN" sz="1400" dirty="0" smtClean="0">
                <a:latin typeface="Times New Roman" pitchFamily="18" charset="0"/>
                <a:cs typeface="Times New Roman" pitchFamily="18" charset="0"/>
              </a:rPr>
              <a:t>). Paris: IEEE, Apr. 2017, pp. 50–58. [Online]. Available: http://ieeexplore.ieee.org/document/7966970/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7] X. He, S. </a:t>
            </a:r>
            <a:r>
              <a:rPr lang="en-IN" sz="1400" dirty="0" err="1" smtClean="0">
                <a:latin typeface="Times New Roman" pitchFamily="18" charset="0"/>
                <a:cs typeface="Times New Roman" pitchFamily="18" charset="0"/>
              </a:rPr>
              <a:t>Alqahtani</a:t>
            </a:r>
            <a:r>
              <a:rPr lang="en-IN" sz="1400" dirty="0" smtClean="0">
                <a:latin typeface="Times New Roman" pitchFamily="18" charset="0"/>
                <a:cs typeface="Times New Roman" pitchFamily="18" charset="0"/>
              </a:rPr>
              <a:t>, R. Gamble, and M. Papa, “Securing Over-The-Air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Firmware Updates using </a:t>
            </a:r>
            <a:r>
              <a:rPr lang="en-IN" sz="1400" dirty="0" err="1" smtClean="0">
                <a:latin typeface="Times New Roman" pitchFamily="18" charset="0"/>
                <a:cs typeface="Times New Roman" pitchFamily="18" charset="0"/>
              </a:rPr>
              <a:t>Blockchain</a:t>
            </a:r>
            <a:r>
              <a:rPr lang="en-IN" sz="1400" dirty="0" smtClean="0">
                <a:latin typeface="Times New Roman" pitchFamily="18" charset="0"/>
                <a:cs typeface="Times New Roman" pitchFamily="18" charset="0"/>
              </a:rPr>
              <a:t>,” in Proceedings of the International Conference on Omni-Layer Intelligent Systems - COINS ’19. Crete, Greece: ACM Press, 2019, pp. 164–171. [Online]. Available: http://dl.acm.org/citation.cfm?doid=3312614.3312649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8] J. Lee, “Patch Transporter: Incentivized, Decentralized Software Patch System for WSN and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Environments,” Sensors, vol. 18, no. 3, p. 574, Feb. 2018. [Online]. Available: http://www.mdpi.com/1424-8220/18/2/574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9] O. </a:t>
            </a:r>
            <a:r>
              <a:rPr lang="en-IN" sz="1400" dirty="0" err="1" smtClean="0">
                <a:latin typeface="Times New Roman" pitchFamily="18" charset="0"/>
                <a:cs typeface="Times New Roman" pitchFamily="18" charset="0"/>
              </a:rPr>
              <a:t>Leiba</a:t>
            </a:r>
            <a:r>
              <a:rPr lang="en-IN" sz="1400" dirty="0" smtClean="0">
                <a:latin typeface="Times New Roman" pitchFamily="18" charset="0"/>
                <a:cs typeface="Times New Roman" pitchFamily="18" charset="0"/>
              </a:rPr>
              <a:t>, Y. Yitzchak, R. </a:t>
            </a:r>
            <a:r>
              <a:rPr lang="en-IN" sz="1400" dirty="0" err="1" smtClean="0">
                <a:latin typeface="Times New Roman" pitchFamily="18" charset="0"/>
                <a:cs typeface="Times New Roman" pitchFamily="18" charset="0"/>
              </a:rPr>
              <a:t>Bitton</a:t>
            </a:r>
            <a:r>
              <a:rPr lang="en-IN" sz="1400" dirty="0" smtClean="0">
                <a:latin typeface="Times New Roman" pitchFamily="18" charset="0"/>
                <a:cs typeface="Times New Roman" pitchFamily="18" charset="0"/>
              </a:rPr>
              <a:t>, A. Nadler, and A. </a:t>
            </a:r>
            <a:r>
              <a:rPr lang="en-IN" sz="1400" dirty="0" err="1" smtClean="0">
                <a:latin typeface="Times New Roman" pitchFamily="18" charset="0"/>
                <a:cs typeface="Times New Roman" pitchFamily="18" charset="0"/>
              </a:rPr>
              <a:t>Shabtai</a:t>
            </a:r>
            <a:r>
              <a:rPr lang="en-IN" sz="1400" dirty="0" smtClean="0">
                <a:latin typeface="Times New Roman" pitchFamily="18" charset="0"/>
                <a:cs typeface="Times New Roman" pitchFamily="18" charset="0"/>
              </a:rPr>
              <a:t>, “Incentivized Delivery Network of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Software Updates Based on </a:t>
            </a:r>
            <a:r>
              <a:rPr lang="en-IN" sz="1400" dirty="0" err="1" smtClean="0">
                <a:latin typeface="Times New Roman" pitchFamily="18" charset="0"/>
                <a:cs typeface="Times New Roman" pitchFamily="18" charset="0"/>
              </a:rPr>
              <a:t>Trustless</a:t>
            </a:r>
            <a:r>
              <a:rPr lang="en-IN" sz="1400" dirty="0" smtClean="0">
                <a:latin typeface="Times New Roman" pitchFamily="18" charset="0"/>
                <a:cs typeface="Times New Roman" pitchFamily="18" charset="0"/>
              </a:rPr>
              <a:t> Proof-of-Distribution,” in 2018 IEEE European Symposium on Security and Privacy Workshops (</a:t>
            </a:r>
            <a:r>
              <a:rPr lang="en-IN" sz="1400" dirty="0" err="1" smtClean="0">
                <a:latin typeface="Times New Roman" pitchFamily="18" charset="0"/>
                <a:cs typeface="Times New Roman" pitchFamily="18" charset="0"/>
              </a:rPr>
              <a:t>EuroS&amp;PW</a:t>
            </a:r>
            <a:r>
              <a:rPr lang="en-IN" sz="1400" dirty="0" smtClean="0">
                <a:latin typeface="Times New Roman" pitchFamily="18" charset="0"/>
                <a:cs typeface="Times New Roman" pitchFamily="18" charset="0"/>
              </a:rPr>
              <a:t>). London: IEEE, Apr. 2018, pp. 29–39. [Online]. Available: https://ieeexplore.ieee.org/document/8406558/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10] S. </a:t>
            </a:r>
            <a:r>
              <a:rPr lang="en-IN" sz="1400" dirty="0" err="1" smtClean="0">
                <a:latin typeface="Times New Roman" pitchFamily="18" charset="0"/>
                <a:cs typeface="Times New Roman" pitchFamily="18" charset="0"/>
              </a:rPr>
              <a:t>Nakamoto</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Bitcoin</a:t>
            </a:r>
            <a:r>
              <a:rPr lang="en-IN" sz="1400" dirty="0" smtClean="0">
                <a:latin typeface="Times New Roman" pitchFamily="18" charset="0"/>
                <a:cs typeface="Times New Roman" pitchFamily="18" charset="0"/>
              </a:rPr>
              <a:t>: A Peer-to-Peer Electronic Cash System,” p. 9.</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1602</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Exploiting Zero Knowledge Proof and Blockchain Towards the Enforcement of Anonymity, Data Integrity and Privacy (ADIP) on IoT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2021-08-05T08:32:20Z</dcterms:modified>
</cp:coreProperties>
</file>