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8/5/2021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8/5/2021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8/5/2021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Toward Secure Data Computation and Outsource for Multi-User Cloud-Based </a:t>
            </a:r>
            <a:r>
              <a:rPr lang="en-IN" b="1" dirty="0" err="1" smtClean="0">
                <a:latin typeface="Times New Roman" pitchFamily="18" charset="0"/>
                <a:cs typeface="Times New Roman" pitchFamily="18" charset="0"/>
              </a:rPr>
              <a:t>IoT</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Cloud </a:t>
            </a:r>
            <a:r>
              <a:rPr lang="en-IN" sz="2000" dirty="0" smtClean="0">
                <a:latin typeface="Times New Roman" pitchFamily="18" charset="0"/>
                <a:cs typeface="Times New Roman" pitchFamily="18" charset="0"/>
              </a:rPr>
              <a:t>computing has promoted the success of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with offering abundant storage and computation resources where the data from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sensors can be remotely outsourced to the cloud servers, whereas storing, exchanging and processing data collected through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sensors via centralised or decentralised cloud servers make cloud-based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systems prone to internal or external attacks. To protect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data against potential malicious users and adversaries, some cryptographic schemes have been applied to ensure confidentiality and integrity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data. It is however a challenging task to perform any arithmetical computations once data items are encrypted.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Fully-</a:t>
            </a:r>
            <a:r>
              <a:rPr lang="en-IN" sz="2000" dirty="0" err="1" smtClean="0">
                <a:latin typeface="Times New Roman" pitchFamily="18" charset="0"/>
                <a:cs typeface="Times New Roman" pitchFamily="18" charset="0"/>
              </a:rPr>
              <a:t>homomorphic</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encryption which is based on lattices can, in principle, provide a solution, but it is unfortunately inefficient in computation and hence cannot be applied to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Fully-</a:t>
            </a:r>
            <a:r>
              <a:rPr lang="en-IN" sz="2000" dirty="0" err="1" smtClean="0">
                <a:latin typeface="Times New Roman" pitchFamily="18" charset="0"/>
                <a:cs typeface="Times New Roman" pitchFamily="18" charset="0"/>
              </a:rPr>
              <a:t>homomorphic</a:t>
            </a:r>
            <a:r>
              <a:rPr lang="en-IN" sz="2000" dirty="0" smtClean="0">
                <a:latin typeface="Times New Roman" pitchFamily="18" charset="0"/>
                <a:cs typeface="Times New Roman" pitchFamily="18" charset="0"/>
              </a:rPr>
              <a:t> encryption is feasible when we allow an involvement of semi-trusted server. However, it is challenging to provide such a system in the situation of distributed environments for shared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data. We solve this problem and provide a fully-</a:t>
            </a:r>
            <a:r>
              <a:rPr lang="en-IN" sz="2000" dirty="0" err="1" smtClean="0">
                <a:latin typeface="Times New Roman" pitchFamily="18" charset="0"/>
                <a:cs typeface="Times New Roman" pitchFamily="18" charset="0"/>
              </a:rPr>
              <a:t>homomorphic</a:t>
            </a:r>
            <a:r>
              <a:rPr lang="en-IN" sz="2000" dirty="0" smtClean="0">
                <a:latin typeface="Times New Roman" pitchFamily="18" charset="0"/>
                <a:cs typeface="Times New Roman" pitchFamily="18" charset="0"/>
              </a:rPr>
              <a:t> encryption scheme for cloud-based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We introduce a new method with the aid of semi-trusted server who can help in the computation of the </a:t>
            </a:r>
            <a:r>
              <a:rPr lang="en-IN" sz="2000" dirty="0" err="1" smtClean="0">
                <a:latin typeface="Times New Roman" pitchFamily="18" charset="0"/>
                <a:cs typeface="Times New Roman" pitchFamily="18" charset="0"/>
              </a:rPr>
              <a:t>homomorphic</a:t>
            </a:r>
            <a:r>
              <a:rPr lang="en-IN" sz="2000" dirty="0" smtClean="0">
                <a:latin typeface="Times New Roman" pitchFamily="18" charset="0"/>
                <a:cs typeface="Times New Roman" pitchFamily="18" charset="0"/>
              </a:rPr>
              <a:t> multiplications without gaining any useful information of the encrypted data.</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1524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295400" y="228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Majority of the existing SE schemes, including our previous work, are software-based solutions built on top of diverse cryptographic primitives, which result in a rich set of secure search indexes and algorithm designs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However, the existing secure </a:t>
            </a:r>
            <a:r>
              <a:rPr lang="en-IN" sz="2000" dirty="0" err="1" smtClean="0">
                <a:latin typeface="Times New Roman" pitchFamily="18" charset="0"/>
                <a:cs typeface="Times New Roman" pitchFamily="18" charset="0"/>
              </a:rPr>
              <a:t>deduplication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designs, </a:t>
            </a:r>
            <a:r>
              <a:rPr lang="en-IN" sz="2000" dirty="0" smtClean="0">
                <a:latin typeface="Times New Roman" pitchFamily="18" charset="0"/>
                <a:cs typeface="Times New Roman" pitchFamily="18" charset="0"/>
              </a:rPr>
              <a:t>to some extent, are at odds with the real-world </a:t>
            </a:r>
            <a:r>
              <a:rPr lang="en-IN" sz="2000" dirty="0" err="1" smtClean="0">
                <a:latin typeface="Times New Roman" pitchFamily="18" charset="0"/>
                <a:cs typeface="Times New Roman" pitchFamily="18" charset="0"/>
              </a:rPr>
              <a:t>dedupe</a:t>
            </a:r>
            <a:r>
              <a:rPr lang="en-IN" sz="2000" dirty="0" smtClean="0">
                <a:latin typeface="Times New Roman" pitchFamily="18" charset="0"/>
                <a:cs typeface="Times New Roman" pitchFamily="18" charset="0"/>
              </a:rPr>
              <a:t> requirements in terms of security and performance.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gives us the desired asymmetry between security and performance, i.e. resilient to multiple compromised clients, compared to existing work, but only with minimal </a:t>
            </a:r>
            <a:r>
              <a:rPr lang="en-IN" sz="2000" dirty="0" err="1" smtClean="0">
                <a:latin typeface="Times New Roman" pitchFamily="18" charset="0"/>
                <a:cs typeface="Times New Roman" pitchFamily="18" charset="0"/>
              </a:rPr>
              <a:t>dedupe</a:t>
            </a:r>
            <a:r>
              <a:rPr lang="en-IN" sz="2000" dirty="0" smtClean="0">
                <a:latin typeface="Times New Roman" pitchFamily="18" charset="0"/>
                <a:cs typeface="Times New Roman" pitchFamily="18" charset="0"/>
              </a:rPr>
              <a:t> performance loss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scheme is on par with the plaintext practice in terms of the </a:t>
            </a:r>
            <a:r>
              <a:rPr lang="en-IN" sz="2000" dirty="0" err="1" smtClean="0">
                <a:latin typeface="Times New Roman" pitchFamily="18" charset="0"/>
                <a:cs typeface="Times New Roman" pitchFamily="18" charset="0"/>
              </a:rPr>
              <a:t>deduplication</a:t>
            </a:r>
            <a:r>
              <a:rPr lang="en-IN" sz="2000" dirty="0" smtClean="0">
                <a:latin typeface="Times New Roman" pitchFamily="18" charset="0"/>
                <a:cs typeface="Times New Roman" pitchFamily="18" charset="0"/>
              </a:rPr>
              <a:t> performance while gaining better security guarantees compared to the existing work.</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C</a:t>
            </a:r>
            <a:r>
              <a:rPr lang="en-IN" sz="2000" dirty="0" smtClean="0">
                <a:latin typeface="Times New Roman" pitchFamily="18" charset="0"/>
                <a:cs typeface="Times New Roman" pitchFamily="18" charset="0"/>
              </a:rPr>
              <a:t>loud </a:t>
            </a:r>
            <a:r>
              <a:rPr lang="en-IN" sz="2000" dirty="0" smtClean="0">
                <a:latin typeface="Times New Roman" pitchFamily="18" charset="0"/>
                <a:cs typeface="Times New Roman" pitchFamily="18" charset="0"/>
              </a:rPr>
              <a:t>computing has fulfilled most of the demands of modern technology, it may not be a suitable solution as there are still unresolved problems, whereas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and applications need to be processed swiftly.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As devices can always breakdown or become vulnerable to malicious attacks, authentication alone is not adequate to fix these problems.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If some Fog nodes are compromised by any intruders, it is a problematic task to ensure the security of the data.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Due to the resource constraints of the Fog devices, designing a high security and low cost threat and attack detection is the key problem in the Fog.</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533400"/>
          </a:xfrm>
        </p:spPr>
        <p:txBody>
          <a:bodyPr>
            <a:normAutofit fontScale="90000"/>
          </a:bodyPr>
          <a:lstStyle/>
          <a:p>
            <a:r>
              <a:rPr lang="en-US" b="1" dirty="0" smtClean="0"/>
              <a:t>PROPOSED SYSTEM :</a:t>
            </a:r>
            <a:endParaRPr lang="en-US" dirty="0"/>
          </a:p>
        </p:txBody>
      </p:sp>
      <p:sp>
        <p:nvSpPr>
          <p:cNvPr id="3" name="Content Placeholder 2"/>
          <p:cNvSpPr>
            <a:spLocks noGrp="1"/>
          </p:cNvSpPr>
          <p:nvPr>
            <p:ph idx="1"/>
          </p:nvPr>
        </p:nvSpPr>
        <p:spPr>
          <a:xfrm>
            <a:off x="1143000" y="5334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proposed SE scheme enables users to freely update the secure index and the corresponding file collection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scheme incurs minimal </a:t>
            </a:r>
            <a:r>
              <a:rPr lang="en-IN" sz="2000" dirty="0" err="1" smtClean="0">
                <a:latin typeface="Times New Roman" pitchFamily="18" charset="0"/>
                <a:cs typeface="Times New Roman" pitchFamily="18" charset="0"/>
              </a:rPr>
              <a:t>ciphertext</a:t>
            </a:r>
            <a:r>
              <a:rPr lang="en-IN" sz="2000" dirty="0" smtClean="0">
                <a:latin typeface="Times New Roman" pitchFamily="18" charset="0"/>
                <a:cs typeface="Times New Roman" pitchFamily="18" charset="0"/>
              </a:rPr>
              <a:t> size expansion and computation overhead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demonstrate that the proposed system provides broad support for a variety of search functions and achieves computation efficiency comparable to plaintext data search with elevated security protection</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security of the proposed scheme is derived from the MSSE security against adaptive chosen-keyword </a:t>
            </a:r>
            <a:r>
              <a:rPr lang="en-IN" sz="2000" dirty="0" smtClean="0">
                <a:latin typeface="Times New Roman" pitchFamily="18" charset="0"/>
                <a:cs typeface="Times New Roman" pitchFamily="18" charset="0"/>
              </a:rPr>
              <a:t>attacks.</a:t>
            </a:r>
          </a:p>
          <a:p>
            <a:pPr algn="just">
              <a:lnSpc>
                <a:spcPct val="150000"/>
              </a:lnSpc>
            </a:pPr>
            <a:r>
              <a:rPr lang="en-IN" sz="2000" dirty="0" smtClean="0">
                <a:latin typeface="Times New Roman" pitchFamily="18" charset="0"/>
                <a:cs typeface="Times New Roman" pitchFamily="18" charset="0"/>
              </a:rPr>
              <a:t>The proposed system supports a rich set of IR functions and query types while ensuring the confidentiality and integrity of the query process.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304800"/>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152400"/>
            <a:ext cx="7866888" cy="6019800"/>
          </a:xfrm>
        </p:spPr>
        <p:txBody>
          <a:bodyPr>
            <a:noAutofit/>
          </a:bodyPr>
          <a:lstStyle/>
          <a:p>
            <a:pPr algn="just">
              <a:lnSpc>
                <a:spcPct val="150000"/>
              </a:lnSpc>
            </a:pPr>
            <a:r>
              <a:rPr lang="en-IN" sz="2000" dirty="0" smtClean="0">
                <a:latin typeface="Times New Roman" pitchFamily="18" charset="0"/>
                <a:cs typeface="Times New Roman" pitchFamily="18" charset="0"/>
              </a:rPr>
              <a:t>Cloud computing also offers diverse features to users such as ease of access to information, cost efficiency, quick deployment, backup and recovery.</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CloudWatcher</a:t>
            </a:r>
            <a:r>
              <a:rPr lang="en-IN" sz="2000" dirty="0" smtClean="0">
                <a:latin typeface="Times New Roman" pitchFamily="18" charset="0"/>
                <a:cs typeface="Times New Roman" pitchFamily="18" charset="0"/>
              </a:rPr>
              <a:t> is unable to generate routing path and, if there many new flows in the network path, it is less efficient and performance </a:t>
            </a:r>
            <a:r>
              <a:rPr lang="en-IN" sz="2000" dirty="0" smtClean="0">
                <a:latin typeface="Times New Roman" pitchFamily="18" charset="0"/>
                <a:cs typeface="Times New Roman" pitchFamily="18" charset="0"/>
              </a:rPr>
              <a:t>degrades.</a:t>
            </a:r>
          </a:p>
          <a:p>
            <a:pPr algn="just">
              <a:lnSpc>
                <a:spcPct val="150000"/>
              </a:lnSpc>
            </a:pPr>
            <a:r>
              <a:rPr lang="en-IN" sz="2000" dirty="0" smtClean="0">
                <a:latin typeface="Times New Roman" pitchFamily="18" charset="0"/>
                <a:cs typeface="Times New Roman" pitchFamily="18" charset="0"/>
              </a:rPr>
              <a:t>Therefore, they need to use different authentication methods for different services where the performance of the authentication methods is different in the context of latency, efficiency and </a:t>
            </a:r>
            <a:r>
              <a:rPr lang="en-IN" sz="2000" dirty="0" smtClean="0">
                <a:latin typeface="Times New Roman" pitchFamily="18" charset="0"/>
                <a:cs typeface="Times New Roman" pitchFamily="18" charset="0"/>
              </a:rPr>
              <a:t>scalability.</a:t>
            </a:r>
          </a:p>
          <a:p>
            <a:pPr algn="just">
              <a:lnSpc>
                <a:spcPct val="150000"/>
              </a:lnSpc>
            </a:pPr>
            <a:r>
              <a:rPr lang="en-IN" sz="2000" dirty="0" smtClean="0">
                <a:latin typeface="Times New Roman" pitchFamily="18" charset="0"/>
                <a:cs typeface="Times New Roman" pitchFamily="18" charset="0"/>
              </a:rPr>
              <a:t>Security and performance are both highly required in terms of different contextual devices and applications. </a:t>
            </a: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Bigdata</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are usually transferred over data transfer protocol and data transfer can be more efficient if we consider security since sensitive data are transferring over these </a:t>
            </a:r>
            <a:r>
              <a:rPr lang="en-IN" sz="2000" dirty="0" smtClean="0">
                <a:latin typeface="Times New Roman" pitchFamily="18" charset="0"/>
                <a:cs typeface="Times New Roman" pitchFamily="18" charset="0"/>
              </a:rPr>
              <a:t>protocols.</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406650"/>
                <a:gridCol w="2838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An energy-efficient handover algorithm for wireless sensor networks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Säveros, F.; Gong, M.; Carlsson, N.; Mahanti, 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Our low-power handover design is based on a careful breakdown and analysis of the potential power consumption of different components of the handover process.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Big Data computing and clouds: Trends and future directions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Assunção, M.D.; Calheiros, R.N.; Bianchi, S.; Netto, M.A.; Buyya, 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discusses approaches and environments for carrying out analytics on Clouds for Big Data applications.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000250"/>
                <a:gridCol w="31432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Fog computing and its role in the internet of things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Bonomi, F.; Milito, R.; Zhu, J.; Addepalli, S.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Fog Computing extends the Cloud Computing paradigm to the edge of the network, thus enabling a new breed of applications and services.</a:t>
                      </a:r>
                      <a:endParaRPr lang="en-IN" sz="1600" dirty="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Fog Computing: survey of trends, architectures, requirements, and research directions</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Naha, R.K.; Garg, S.; Georgakopoulos, D.; Jayaraman, P.P.; Gao, L.; Xiang, Y.; Ranjan, R.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Data generated from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devices are generally processed in a cloud infrastructure because of the on-demand services and scalability features of the cloud computing paradigm.</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2.png"/>
          <p:cNvPicPr>
            <a:picLocks noGrp="1" noChangeAspect="1" noChangeArrowheads="1"/>
          </p:cNvPicPr>
          <p:nvPr>
            <p:ph idx="1"/>
          </p:nvPr>
        </p:nvPicPr>
        <p:blipFill>
          <a:blip r:embed="rId2"/>
          <a:srcRect/>
          <a:stretch>
            <a:fillRect/>
          </a:stretch>
        </p:blipFill>
        <p:spPr bwMode="auto">
          <a:xfrm>
            <a:off x="1600200" y="1371600"/>
            <a:ext cx="6846887" cy="47244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572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457200"/>
            <a:ext cx="7498080" cy="4800600"/>
          </a:xfrm>
        </p:spPr>
        <p:txBody>
          <a:bodyPr>
            <a:noAutofit/>
          </a:bodyPr>
          <a:lstStyle/>
          <a:p>
            <a:pPr algn="just">
              <a:buNone/>
            </a:pPr>
            <a:r>
              <a:rPr lang="en-IN" sz="1900" dirty="0" smtClean="0">
                <a:latin typeface="Times New Roman" pitchFamily="18" charset="0"/>
                <a:cs typeface="Times New Roman" pitchFamily="18" charset="0"/>
              </a:rPr>
              <a:t>    The </a:t>
            </a:r>
            <a:r>
              <a:rPr lang="en-IN" sz="1900" dirty="0" smtClean="0">
                <a:latin typeface="Times New Roman" pitchFamily="18" charset="0"/>
                <a:cs typeface="Times New Roman" pitchFamily="18" charset="0"/>
              </a:rPr>
              <a:t>main objective of this study is to review, investigate and analyze the issues of the Fog computing platform to recognize their probable security flaws. The obvious fact is that there are numerous security issues that do not exist in the traditional cloud computing environment, which need to be considered. In addition, significant developments in the Fog environment are required. We fill the gap of the current literature by aggregating all security aspects of Fog computing paradigm such as authentication, access control, privacy preservation, trust management, threats, attacks and security auditing. We have also investigated the main challenges, and tried to exhibit the motives as to why the security methods in the cloud platform cannot be employed directly in Fog computing when it comes to auditing. In this study, we have also introduced a taxonomy, by considering numerous security issues and protection according to the Fog environment, as well as briefly introduced and discussed these issues retrospectively. In addition, we also discussed how </a:t>
            </a:r>
            <a:r>
              <a:rPr lang="en-IN" sz="1900" dirty="0" err="1" smtClean="0">
                <a:latin typeface="Times New Roman" pitchFamily="18" charset="0"/>
                <a:cs typeface="Times New Roman" pitchFamily="18" charset="0"/>
              </a:rPr>
              <a:t>Blockchain</a:t>
            </a:r>
            <a:r>
              <a:rPr lang="en-IN" sz="1900" dirty="0" smtClean="0">
                <a:latin typeface="Times New Roman" pitchFamily="18" charset="0"/>
                <a:cs typeface="Times New Roman" pitchFamily="18" charset="0"/>
              </a:rPr>
              <a:t> could help to provide solutions to some of the data security concerns in the Fog environment. However, further research is required to see how much protection can be ensured against threats and attacks using </a:t>
            </a:r>
            <a:r>
              <a:rPr lang="en-IN" sz="1900" dirty="0" err="1" smtClean="0">
                <a:latin typeface="Times New Roman" pitchFamily="18" charset="0"/>
                <a:cs typeface="Times New Roman" pitchFamily="18" charset="0"/>
              </a:rPr>
              <a:t>Blockchain</a:t>
            </a:r>
            <a:r>
              <a:rPr lang="en-IN" sz="1900" dirty="0" smtClean="0">
                <a:latin typeface="Times New Roman" pitchFamily="18" charset="0"/>
                <a:cs typeface="Times New Roman" pitchFamily="18" charset="0"/>
              </a:rPr>
              <a:t> in Fog. At the end, we highlighted several threats and attacks which might occur frequently under the circumstances of the Fog computing network.</a:t>
            </a:r>
            <a:endParaRPr lang="en-US" sz="19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a:t>
            </a:r>
            <a:r>
              <a:rPr lang="en-IN" sz="1400" dirty="0" err="1" smtClean="0">
                <a:latin typeface="Times New Roman" pitchFamily="18" charset="0"/>
                <a:cs typeface="Times New Roman" pitchFamily="18" charset="0"/>
              </a:rPr>
              <a:t>Säveros</a:t>
            </a:r>
            <a:r>
              <a:rPr lang="en-IN" sz="1400" dirty="0" smtClean="0">
                <a:latin typeface="Times New Roman" pitchFamily="18" charset="0"/>
                <a:cs typeface="Times New Roman" pitchFamily="18" charset="0"/>
              </a:rPr>
              <a:t>, F.; Gong, M.; </a:t>
            </a:r>
            <a:r>
              <a:rPr lang="en-IN" sz="1400" dirty="0" err="1" smtClean="0">
                <a:latin typeface="Times New Roman" pitchFamily="18" charset="0"/>
                <a:cs typeface="Times New Roman" pitchFamily="18" charset="0"/>
              </a:rPr>
              <a:t>Carlsson</a:t>
            </a:r>
            <a:r>
              <a:rPr lang="en-IN" sz="1400" dirty="0" smtClean="0">
                <a:latin typeface="Times New Roman" pitchFamily="18" charset="0"/>
                <a:cs typeface="Times New Roman" pitchFamily="18" charset="0"/>
              </a:rPr>
              <a:t>, N.; </a:t>
            </a:r>
            <a:r>
              <a:rPr lang="en-IN" sz="1400" dirty="0" err="1" smtClean="0">
                <a:latin typeface="Times New Roman" pitchFamily="18" charset="0"/>
                <a:cs typeface="Times New Roman" pitchFamily="18" charset="0"/>
              </a:rPr>
              <a:t>Mahanti</a:t>
            </a:r>
            <a:r>
              <a:rPr lang="en-IN" sz="1400" dirty="0" smtClean="0">
                <a:latin typeface="Times New Roman" pitchFamily="18" charset="0"/>
                <a:cs typeface="Times New Roman" pitchFamily="18" charset="0"/>
              </a:rPr>
              <a:t>, A. An energy-efficient handover algorithm for wireless sensor networks. In Proceedings of the 2016 IEEE 35th International Performance Computing and Communications Conference (IPCCC), Las Vegas, NV, USA, 9–11 December 2016; pp. 1–8.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2</a:t>
            </a:r>
            <a:r>
              <a:rPr lang="en-IN" sz="1400" dirty="0" smtClean="0">
                <a:latin typeface="Times New Roman" pitchFamily="18" charset="0"/>
                <a:cs typeface="Times New Roman" pitchFamily="18" charset="0"/>
              </a:rPr>
              <a:t>. Gartner. Gartner Says 8.4 Billion Connected “Things” Will Be in Use in 2017, up 31 Percent from 2016. 2017. Available online: https://thejournal.com/articles/2017/02/09/gartner-2017-will-see-8.4-billion-connected-things.aspx (accessed on 12 January 2021).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3</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Symanovich</a:t>
            </a:r>
            <a:r>
              <a:rPr lang="en-IN" sz="1400" dirty="0" smtClean="0">
                <a:latin typeface="Times New Roman" pitchFamily="18" charset="0"/>
                <a:cs typeface="Times New Roman" pitchFamily="18" charset="0"/>
              </a:rPr>
              <a:t>, S. The Future of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10 Predictions about the Internet of Things. Cyber Security Blog, Norton by Symantec, Accessed. 2019. pp. 2–17. Available online: https://us.norton.com/internetsecurity-iot-5-predictions-for-the-future-of-iot.html (accessed on 12 January 2021).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4</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Assunção</a:t>
            </a:r>
            <a:r>
              <a:rPr lang="en-IN" sz="1400" dirty="0" smtClean="0">
                <a:latin typeface="Times New Roman" pitchFamily="18" charset="0"/>
                <a:cs typeface="Times New Roman" pitchFamily="18" charset="0"/>
              </a:rPr>
              <a:t>, M.D.; </a:t>
            </a:r>
            <a:r>
              <a:rPr lang="en-IN" sz="1400" dirty="0" err="1" smtClean="0">
                <a:latin typeface="Times New Roman" pitchFamily="18" charset="0"/>
                <a:cs typeface="Times New Roman" pitchFamily="18" charset="0"/>
              </a:rPr>
              <a:t>Calheiros</a:t>
            </a:r>
            <a:r>
              <a:rPr lang="en-IN" sz="1400" dirty="0" smtClean="0">
                <a:latin typeface="Times New Roman" pitchFamily="18" charset="0"/>
                <a:cs typeface="Times New Roman" pitchFamily="18" charset="0"/>
              </a:rPr>
              <a:t>, R.N.; Bianchi, S.; </a:t>
            </a:r>
            <a:r>
              <a:rPr lang="en-IN" sz="1400" dirty="0" err="1" smtClean="0">
                <a:latin typeface="Times New Roman" pitchFamily="18" charset="0"/>
                <a:cs typeface="Times New Roman" pitchFamily="18" charset="0"/>
              </a:rPr>
              <a:t>Netto</a:t>
            </a:r>
            <a:r>
              <a:rPr lang="en-IN" sz="1400" dirty="0" smtClean="0">
                <a:latin typeface="Times New Roman" pitchFamily="18" charset="0"/>
                <a:cs typeface="Times New Roman" pitchFamily="18" charset="0"/>
              </a:rPr>
              <a:t>, M.A.; </a:t>
            </a:r>
            <a:r>
              <a:rPr lang="en-IN" sz="1400" dirty="0" err="1" smtClean="0">
                <a:latin typeface="Times New Roman" pitchFamily="18" charset="0"/>
                <a:cs typeface="Times New Roman" pitchFamily="18" charset="0"/>
              </a:rPr>
              <a:t>Buyya</a:t>
            </a:r>
            <a:r>
              <a:rPr lang="en-IN" sz="1400" dirty="0" smtClean="0">
                <a:latin typeface="Times New Roman" pitchFamily="18" charset="0"/>
                <a:cs typeface="Times New Roman" pitchFamily="18" charset="0"/>
              </a:rPr>
              <a:t>, R. Big Data computing and clouds: Trends and future directions. J. Parallel </a:t>
            </a:r>
            <a:r>
              <a:rPr lang="en-IN" sz="1400" dirty="0" err="1" smtClean="0">
                <a:latin typeface="Times New Roman" pitchFamily="18" charset="0"/>
                <a:cs typeface="Times New Roman" pitchFamily="18" charset="0"/>
              </a:rPr>
              <a:t>Distrib</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Comput</a:t>
            </a:r>
            <a:r>
              <a:rPr lang="en-IN" sz="1400" dirty="0" smtClean="0">
                <a:latin typeface="Times New Roman" pitchFamily="18" charset="0"/>
                <a:cs typeface="Times New Roman" pitchFamily="18" charset="0"/>
              </a:rPr>
              <a:t>. 2015, 79, 3–15.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5</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Bonomi</a:t>
            </a:r>
            <a:r>
              <a:rPr lang="en-IN" sz="1400" dirty="0" smtClean="0">
                <a:latin typeface="Times New Roman" pitchFamily="18" charset="0"/>
                <a:cs typeface="Times New Roman" pitchFamily="18" charset="0"/>
              </a:rPr>
              <a:t>, F.; </a:t>
            </a:r>
            <a:r>
              <a:rPr lang="en-IN" sz="1400" dirty="0" err="1" smtClean="0">
                <a:latin typeface="Times New Roman" pitchFamily="18" charset="0"/>
                <a:cs typeface="Times New Roman" pitchFamily="18" charset="0"/>
              </a:rPr>
              <a:t>Milito</a:t>
            </a:r>
            <a:r>
              <a:rPr lang="en-IN" sz="1400" dirty="0" smtClean="0">
                <a:latin typeface="Times New Roman" pitchFamily="18" charset="0"/>
                <a:cs typeface="Times New Roman" pitchFamily="18" charset="0"/>
              </a:rPr>
              <a:t>, R.; Zhu, J.; </a:t>
            </a:r>
            <a:r>
              <a:rPr lang="en-IN" sz="1400" dirty="0" err="1" smtClean="0">
                <a:latin typeface="Times New Roman" pitchFamily="18" charset="0"/>
                <a:cs typeface="Times New Roman" pitchFamily="18" charset="0"/>
              </a:rPr>
              <a:t>Addepalli</a:t>
            </a:r>
            <a:r>
              <a:rPr lang="en-IN" sz="1400" dirty="0" smtClean="0">
                <a:latin typeface="Times New Roman" pitchFamily="18" charset="0"/>
                <a:cs typeface="Times New Roman" pitchFamily="18" charset="0"/>
              </a:rPr>
              <a:t>, S. Fog computing and its role in the internet of things. In Proceedings of the First Edition of the MCC Workshop on Mobile Cloud Computing, Helsinki, Finland, 13–17 August 2012; pp. 13–16.</a:t>
            </a:r>
            <a:endParaRPr lang="en-US" sz="14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Naha, R.K.; </a:t>
            </a:r>
            <a:r>
              <a:rPr lang="en-IN" sz="1700" dirty="0" err="1" smtClean="0">
                <a:latin typeface="Times New Roman" pitchFamily="18" charset="0"/>
                <a:cs typeface="Times New Roman" pitchFamily="18" charset="0"/>
              </a:rPr>
              <a:t>Garg</a:t>
            </a:r>
            <a:r>
              <a:rPr lang="en-IN" sz="1700" dirty="0" smtClean="0">
                <a:latin typeface="Times New Roman" pitchFamily="18" charset="0"/>
                <a:cs typeface="Times New Roman" pitchFamily="18" charset="0"/>
              </a:rPr>
              <a:t>, S.; </a:t>
            </a:r>
            <a:r>
              <a:rPr lang="en-IN" sz="1700" dirty="0" err="1" smtClean="0">
                <a:latin typeface="Times New Roman" pitchFamily="18" charset="0"/>
                <a:cs typeface="Times New Roman" pitchFamily="18" charset="0"/>
              </a:rPr>
              <a:t>Georgakopoulos</a:t>
            </a:r>
            <a:r>
              <a:rPr lang="en-IN" sz="1700" dirty="0" smtClean="0">
                <a:latin typeface="Times New Roman" pitchFamily="18" charset="0"/>
                <a:cs typeface="Times New Roman" pitchFamily="18" charset="0"/>
              </a:rPr>
              <a:t>, D.; </a:t>
            </a:r>
            <a:r>
              <a:rPr lang="en-IN" sz="1700" dirty="0" err="1" smtClean="0">
                <a:latin typeface="Times New Roman" pitchFamily="18" charset="0"/>
                <a:cs typeface="Times New Roman" pitchFamily="18" charset="0"/>
              </a:rPr>
              <a:t>Jayaraman</a:t>
            </a:r>
            <a:r>
              <a:rPr lang="en-IN" sz="1700" dirty="0" smtClean="0">
                <a:latin typeface="Times New Roman" pitchFamily="18" charset="0"/>
                <a:cs typeface="Times New Roman" pitchFamily="18" charset="0"/>
              </a:rPr>
              <a:t>, P.P.; </a:t>
            </a:r>
            <a:r>
              <a:rPr lang="en-IN" sz="1700" dirty="0" err="1" smtClean="0">
                <a:latin typeface="Times New Roman" pitchFamily="18" charset="0"/>
                <a:cs typeface="Times New Roman" pitchFamily="18" charset="0"/>
              </a:rPr>
              <a:t>Gao</a:t>
            </a:r>
            <a:r>
              <a:rPr lang="en-IN" sz="1700" dirty="0" smtClean="0">
                <a:latin typeface="Times New Roman" pitchFamily="18" charset="0"/>
                <a:cs typeface="Times New Roman" pitchFamily="18" charset="0"/>
              </a:rPr>
              <a:t>, L.; Xiang, Y.; </a:t>
            </a:r>
            <a:r>
              <a:rPr lang="en-IN" sz="1700" dirty="0" err="1" smtClean="0">
                <a:latin typeface="Times New Roman" pitchFamily="18" charset="0"/>
                <a:cs typeface="Times New Roman" pitchFamily="18" charset="0"/>
              </a:rPr>
              <a:t>Ranjan</a:t>
            </a:r>
            <a:r>
              <a:rPr lang="en-IN" sz="1700" dirty="0" smtClean="0">
                <a:latin typeface="Times New Roman" pitchFamily="18" charset="0"/>
                <a:cs typeface="Times New Roman" pitchFamily="18" charset="0"/>
              </a:rPr>
              <a:t>, R. Fog Computing: survey of trends, architectures, requirements, and research directions. IEEE Access 2018, 6, 47980–48009. [</a:t>
            </a:r>
            <a:r>
              <a:rPr lang="en-IN" sz="1700" dirty="0" err="1" smtClean="0">
                <a:latin typeface="Times New Roman" pitchFamily="18" charset="0"/>
                <a:cs typeface="Times New Roman" pitchFamily="18" charset="0"/>
              </a:rPr>
              <a:t>CrossRef</a:t>
            </a:r>
            <a:r>
              <a:rPr lang="en-IN" sz="1700" dirty="0" smtClean="0">
                <a:latin typeface="Times New Roman" pitchFamily="18" charset="0"/>
                <a:cs typeface="Times New Roman" pitchFamily="18" charset="0"/>
              </a:rPr>
              <a:t>]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7</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Kapil</a:t>
            </a:r>
            <a:r>
              <a:rPr lang="en-IN" sz="1700" dirty="0" smtClean="0">
                <a:latin typeface="Times New Roman" pitchFamily="18" charset="0"/>
                <a:cs typeface="Times New Roman" pitchFamily="18" charset="0"/>
              </a:rPr>
              <a:t>, D.; </a:t>
            </a:r>
            <a:r>
              <a:rPr lang="en-IN" sz="1700" dirty="0" err="1" smtClean="0">
                <a:latin typeface="Times New Roman" pitchFamily="18" charset="0"/>
                <a:cs typeface="Times New Roman" pitchFamily="18" charset="0"/>
              </a:rPr>
              <a:t>Tyagi</a:t>
            </a:r>
            <a:r>
              <a:rPr lang="en-IN" sz="1700" dirty="0" smtClean="0">
                <a:latin typeface="Times New Roman" pitchFamily="18" charset="0"/>
                <a:cs typeface="Times New Roman" pitchFamily="18" charset="0"/>
              </a:rPr>
              <a:t>, P.; Kumar, S.; </a:t>
            </a:r>
            <a:r>
              <a:rPr lang="en-IN" sz="1700" dirty="0" err="1" smtClean="0">
                <a:latin typeface="Times New Roman" pitchFamily="18" charset="0"/>
                <a:cs typeface="Times New Roman" pitchFamily="18" charset="0"/>
              </a:rPr>
              <a:t>Tamta</a:t>
            </a:r>
            <a:r>
              <a:rPr lang="en-IN" sz="1700" dirty="0" smtClean="0">
                <a:latin typeface="Times New Roman" pitchFamily="18" charset="0"/>
                <a:cs typeface="Times New Roman" pitchFamily="18" charset="0"/>
              </a:rPr>
              <a:t>, V.P. Cloud computing: Overview and research issues. In Proceedings of the 2017 International Conference on Green Informatics (ICGI), Fuzhou, China, 15–17 August 2017; pp. 71–76.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8</a:t>
            </a:r>
            <a:r>
              <a:rPr lang="en-IN" sz="1700" dirty="0" smtClean="0">
                <a:latin typeface="Times New Roman" pitchFamily="18" charset="0"/>
                <a:cs typeface="Times New Roman" pitchFamily="18" charset="0"/>
              </a:rPr>
              <a:t>. CSO. The 14 Biggest Data Breaches of the 21st Century; CSO: Perth, Australia, 2020.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9</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Zissis</a:t>
            </a:r>
            <a:r>
              <a:rPr lang="en-IN" sz="1700" dirty="0" smtClean="0">
                <a:latin typeface="Times New Roman" pitchFamily="18" charset="0"/>
                <a:cs typeface="Times New Roman" pitchFamily="18" charset="0"/>
              </a:rPr>
              <a:t>, D.; </a:t>
            </a:r>
            <a:r>
              <a:rPr lang="en-IN" sz="1700" dirty="0" err="1" smtClean="0">
                <a:latin typeface="Times New Roman" pitchFamily="18" charset="0"/>
                <a:cs typeface="Times New Roman" pitchFamily="18" charset="0"/>
              </a:rPr>
              <a:t>Lekkas</a:t>
            </a:r>
            <a:r>
              <a:rPr lang="en-IN" sz="1700" dirty="0" smtClean="0">
                <a:latin typeface="Times New Roman" pitchFamily="18" charset="0"/>
                <a:cs typeface="Times New Roman" pitchFamily="18" charset="0"/>
              </a:rPr>
              <a:t>, D. Addressing cloud computing security issues. Future </a:t>
            </a:r>
            <a:r>
              <a:rPr lang="en-IN" sz="1700" dirty="0" err="1" smtClean="0">
                <a:latin typeface="Times New Roman" pitchFamily="18" charset="0"/>
                <a:cs typeface="Times New Roman" pitchFamily="18" charset="0"/>
              </a:rPr>
              <a:t>Gener</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Comput</a:t>
            </a:r>
            <a:r>
              <a:rPr lang="en-IN" sz="1700" dirty="0" smtClean="0">
                <a:latin typeface="Times New Roman" pitchFamily="18" charset="0"/>
                <a:cs typeface="Times New Roman" pitchFamily="18" charset="0"/>
              </a:rPr>
              <a:t>. Syst. 2012, 28, 583–592. [</a:t>
            </a:r>
            <a:r>
              <a:rPr lang="en-IN" sz="1700" dirty="0" err="1" smtClean="0">
                <a:latin typeface="Times New Roman" pitchFamily="18" charset="0"/>
                <a:cs typeface="Times New Roman" pitchFamily="18" charset="0"/>
              </a:rPr>
              <a:t>CrossRef</a:t>
            </a:r>
            <a:r>
              <a:rPr lang="en-IN" sz="1700" dirty="0" smtClean="0">
                <a:latin typeface="Times New Roman" pitchFamily="18" charset="0"/>
                <a:cs typeface="Times New Roman" pitchFamily="18" charset="0"/>
              </a:rPr>
              <a:t>]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10</a:t>
            </a:r>
            <a:r>
              <a:rPr lang="en-IN" sz="1700" dirty="0" smtClean="0">
                <a:latin typeface="Times New Roman" pitchFamily="18" charset="0"/>
                <a:cs typeface="Times New Roman" pitchFamily="18" charset="0"/>
              </a:rPr>
              <a:t>. Yi, S.; Qin, Z.; Li, Q. Security and privacy issues of fog computing: A survey. In Proceedings of the International Conference on Wireless Algorithms, Systems, and Applications, </a:t>
            </a:r>
            <a:r>
              <a:rPr lang="en-IN" sz="1700" dirty="0" err="1" smtClean="0">
                <a:latin typeface="Times New Roman" pitchFamily="18" charset="0"/>
                <a:cs typeface="Times New Roman" pitchFamily="18" charset="0"/>
              </a:rPr>
              <a:t>Qufu</a:t>
            </a:r>
            <a:r>
              <a:rPr lang="en-IN" sz="1700" dirty="0" smtClean="0">
                <a:latin typeface="Times New Roman" pitchFamily="18" charset="0"/>
                <a:cs typeface="Times New Roman" pitchFamily="18" charset="0"/>
              </a:rPr>
              <a:t>, China, 10–12 August 2015; pp. 685–695.</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1265</TotalTime>
  <Words>1659</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Toward Secure Data Computation and Outsource for Multi-User Cloud-Based IoT</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2021-08-05T09:15:29Z</dcterms:modified>
</cp:coreProperties>
</file>