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SILedger</a:t>
            </a:r>
            <a:r>
              <a:rPr lang="en-IN" b="1" dirty="0" smtClean="0">
                <a:latin typeface="Times New Roman" pitchFamily="18" charset="0"/>
                <a:cs typeface="Times New Roman" pitchFamily="18" charset="0"/>
              </a:rPr>
              <a:t> A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and ABE-based Access Control for Applications in SDN-</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Software Defined Network in Internet of Things (SDN-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enjoying growing popularity due to its flexibility, automaticity and programmability. However, there still lack proper permission management on SDN-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especially when the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required northbound interfaces are located in multiple heterogeneous controllers without mutual trust. Existing access control methods are usually based on centralized models, proprietary controllers, trusting conditions or manual operation. It can incur unnecessary performance degradation and poor scalability. To solve this problem, this paper proposes the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ledger (</a:t>
            </a:r>
            <a:r>
              <a:rPr lang="en-IN" sz="2000" dirty="0" err="1" smtClean="0">
                <a:latin typeface="Times New Roman" pitchFamily="18" charset="0"/>
                <a:cs typeface="Times New Roman" pitchFamily="18" charset="0"/>
              </a:rPr>
              <a:t>SILedger</a:t>
            </a:r>
            <a:r>
              <a:rPr lang="en-IN" sz="2000" dirty="0" smtClean="0">
                <a:latin typeface="Times New Roman" pitchFamily="18" charset="0"/>
                <a:cs typeface="Times New Roman" pitchFamily="18" charset="0"/>
              </a:rPr>
              <a:t>), an open, trusted, and decentralized access control mechanism 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attribute-based encryption (ABE).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can not only support effective authorization of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in heterogeneous and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SDN-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control domains, but also record all interactions between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and resources, and thus facilitate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further charging, analysis and audit. The main idea is that the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are authorized using access tokens encrypted by ABE, and these tokens are seen as the currency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be distributed. Specifically, we re-design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transaction, token encryption, token initialization and token update schemes to achieve cross-domain, fine-grained and flexible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permission management. In order to mitigate the delay and complexity problem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ABE, we devise the access control framework that separates authorization from call process of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Finally, we perform security analysis and implement a FISCO-BCOS-based prototype for </a:t>
            </a:r>
            <a:r>
              <a:rPr lang="en-IN" sz="2000" dirty="0" err="1" smtClean="0">
                <a:latin typeface="Times New Roman" pitchFamily="18" charset="0"/>
                <a:cs typeface="Times New Roman" pitchFamily="18" charset="0"/>
              </a:rPr>
              <a:t>SILedger</a:t>
            </a:r>
            <a:r>
              <a:rPr lang="en-IN" sz="2000" dirty="0" smtClean="0">
                <a:latin typeface="Times New Roman" pitchFamily="18" charset="0"/>
                <a:cs typeface="Times New Roman" pitchFamily="18" charset="0"/>
              </a:rPr>
              <a:t>. The experimental results show that it can provide effective access control for </a:t>
            </a:r>
            <a:r>
              <a:rPr lang="en-IN" sz="2000" dirty="0" err="1" smtClean="0">
                <a:latin typeface="Times New Roman" pitchFamily="18" charset="0"/>
                <a:cs typeface="Times New Roman" pitchFamily="18" charset="0"/>
              </a:rPr>
              <a:t>SIApps</a:t>
            </a:r>
            <a:r>
              <a:rPr lang="en-IN" sz="2000" dirty="0" smtClean="0">
                <a:latin typeface="Times New Roman" pitchFamily="18" charset="0"/>
                <a:cs typeface="Times New Roman" pitchFamily="18" charset="0"/>
              </a:rPr>
              <a:t> with negligible overheads.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works that provide application flow authentication or flow secure constraint are to extend an individual secure module on a controller rather than a monolithic secure module in a multi-controllers environment.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 network with the physically decentralized control plane, simply combing those existing schemes fails to effectively solve all the common security issues simultaneously, because all secure modules must work seamlessly among multiple controllers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utilize the existing stable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to implement our requirements rather than building a new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Key Generation is the second phase that is executed at the AA, which should exist on the cloud or the fog/edge node.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solutions (including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have been proposed to overcome these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system consisting of multiple SDN networks, problems like security, performance, reliability, and scalability arise due to the centralized control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existing studies focus on the problem of state consistency among numerous controllers.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there are multiple studies in the literature offering a reliable and scalable solution to the distributed network for </a:t>
            </a:r>
            <a:r>
              <a:rPr lang="en-IN" sz="2000" dirty="0" smtClean="0">
                <a:latin typeface="Times New Roman" pitchFamily="18" charset="0"/>
                <a:cs typeface="Times New Roman" pitchFamily="18" charset="0"/>
              </a:rPr>
              <a:t>management, </a:t>
            </a:r>
            <a:r>
              <a:rPr lang="en-IN" sz="2000" dirty="0" smtClean="0">
                <a:latin typeface="Times New Roman" pitchFamily="18" charset="0"/>
                <a:cs typeface="Times New Roman" pitchFamily="18" charset="0"/>
              </a:rPr>
              <a:t>however, none of these studies have solved this problem completely.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evaluated to have less cryptographic load by offloading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with Edge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prevent data leakage and to protect user privacy, the authors have proposed a solution to isolate and serve different information retrieval requests for each type of personal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in this paper, we have proposed a </a:t>
            </a:r>
            <a:r>
              <a:rPr lang="en-IN" sz="2000" dirty="0" err="1" smtClean="0">
                <a:latin typeface="Times New Roman" pitchFamily="18" charset="0"/>
                <a:cs typeface="Times New Roman" pitchFamily="18" charset="0"/>
              </a:rPr>
              <a:t>permissioned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data provenance mechanism which offloads the computational load of (1) hash calculation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(2) cryptographic load of digital signature by outsourcing the mechanism to the Edge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integrity, sender authentication and data accuracy can be ensured by using this algorithm in the proposed system.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built a normal distributed SDN to compare the flow rule table update performance of our proposed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in large-scale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seen from the experimental results that the performance of our proposed architecture (</a:t>
            </a:r>
            <a:r>
              <a:rPr lang="en-IN" sz="2000" dirty="0" err="1" smtClean="0">
                <a:latin typeface="Times New Roman" pitchFamily="18" charset="0"/>
                <a:cs typeface="Times New Roman" pitchFamily="18" charset="0"/>
              </a:rPr>
              <a:t>permissioned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SDN) continuously improves as compare to the public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SDN in terms of percentage time reduction as the rate of packet-in arrival increases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improves the networks performance and capacity in the face of network attacks such as spoofing and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performed extensive experiments to evaluate our approach in terms of accuracy, scalability, security, and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Vulnerabilities in </a:t>
                      </a:r>
                      <a:r>
                        <a:rPr lang="en-US" sz="2000" dirty="0" err="1">
                          <a:latin typeface="Times New Roman"/>
                          <a:ea typeface="Calibri"/>
                          <a:cs typeface="Latha"/>
                        </a:rPr>
                        <a:t>sdn</a:t>
                      </a:r>
                      <a:r>
                        <a:rPr lang="en-US" sz="2000" dirty="0">
                          <a:latin typeface="Times New Roman"/>
                          <a:ea typeface="Calibri"/>
                          <a:cs typeface="Latha"/>
                        </a:rPr>
                        <a:t> due to separation of data and control planes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Faizullah and S. AlMutairi,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Software defined networking (SDN) is a new approach to networking which enable comprehensive network programmability.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Software-defined networking: A comprehensive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Kreutz, F. Ramos, P. Verissimo, C. E. Rothenberg, S. Azodolmolky, and S. Uhlig,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both difficult to configure the network according to predefined policies, and to reconfigure it to respond to faults, load and changes.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77000"/>
        </p:xfrm>
        <a:graphic>
          <a:graphicData uri="http://schemas.openxmlformats.org/drawingml/2006/table">
            <a:tbl>
              <a:tblPr firstRow="1" bandRow="1">
                <a:tableStyleId>{5C22544A-7EE6-4342-B048-85BDC9FD1C3A}</a:tableStyleId>
              </a:tblPr>
              <a:tblGrid>
                <a:gridCol w="1828800"/>
                <a:gridCol w="1524000"/>
                <a:gridCol w="4362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362960">
                <a:tc>
                  <a:txBody>
                    <a:bodyPr/>
                    <a:lstStyle/>
                    <a:p>
                      <a:pPr algn="just">
                        <a:lnSpc>
                          <a:spcPct val="150000"/>
                        </a:lnSpc>
                        <a:spcAft>
                          <a:spcPts val="500"/>
                        </a:spcAft>
                        <a:tabLst>
                          <a:tab pos="457200" algn="l"/>
                        </a:tabLst>
                      </a:pPr>
                      <a:r>
                        <a:rPr lang="en-US" sz="2000" dirty="0" err="1">
                          <a:latin typeface="Times New Roman"/>
                          <a:ea typeface="Calibri"/>
                          <a:cs typeface="Latha"/>
                        </a:rPr>
                        <a:t>Distblocknet</a:t>
                      </a:r>
                      <a:r>
                        <a:rPr lang="en-US" sz="2000" dirty="0">
                          <a:latin typeface="Times New Roman"/>
                          <a:ea typeface="Calibri"/>
                          <a:cs typeface="Latha"/>
                        </a:rPr>
                        <a:t>: A distributed </a:t>
                      </a:r>
                      <a:r>
                        <a:rPr lang="en-US" sz="2000" dirty="0" err="1">
                          <a:latin typeface="Times New Roman"/>
                          <a:ea typeface="Calibri"/>
                          <a:cs typeface="Latha"/>
                        </a:rPr>
                        <a:t>blockchains</a:t>
                      </a:r>
                      <a:r>
                        <a:rPr lang="en-US" sz="2000" dirty="0">
                          <a:latin typeface="Times New Roman"/>
                          <a:ea typeface="Calibri"/>
                          <a:cs typeface="Latha"/>
                        </a:rPr>
                        <a:t>-based secure </a:t>
                      </a:r>
                      <a:r>
                        <a:rPr lang="en-US" sz="2000" dirty="0" err="1">
                          <a:latin typeface="Times New Roman"/>
                          <a:ea typeface="Calibri"/>
                          <a:cs typeface="Latha"/>
                        </a:rPr>
                        <a:t>sdn</a:t>
                      </a:r>
                      <a:r>
                        <a:rPr lang="en-US" sz="2000" dirty="0">
                          <a:latin typeface="Times New Roman"/>
                          <a:ea typeface="Calibri"/>
                          <a:cs typeface="Latha"/>
                        </a:rPr>
                        <a:t> architecture for </a:t>
                      </a:r>
                      <a:r>
                        <a:rPr lang="en-US" sz="2000" dirty="0" err="1">
                          <a:latin typeface="Times New Roman"/>
                          <a:ea typeface="Calibri"/>
                          <a:cs typeface="Latha"/>
                        </a:rPr>
                        <a:t>iot</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 K. Sharma, S. Singh, Y.-S. </a:t>
                      </a:r>
                      <a:r>
                        <a:rPr lang="en-US" sz="2000" dirty="0" err="1">
                          <a:latin typeface="Times New Roman"/>
                          <a:ea typeface="Calibri"/>
                          <a:cs typeface="Latha"/>
                        </a:rPr>
                        <a:t>Jeong</a:t>
                      </a:r>
                      <a:r>
                        <a:rPr lang="en-US" sz="2000" dirty="0">
                          <a:latin typeface="Times New Roman"/>
                          <a:ea typeface="Calibri"/>
                          <a:cs typeface="Latha"/>
                        </a:rPr>
                        <a:t>, and J. H. Park,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issues are caused by key mechanisms being distributed to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network on a large scale, which is why a distributed secure SDN architecture for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using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technique (</a:t>
                      </a:r>
                      <a:r>
                        <a:rPr lang="en-US" sz="2000" dirty="0" err="1">
                          <a:solidFill>
                            <a:srgbClr val="333333"/>
                          </a:solidFill>
                          <a:latin typeface="Times New Roman"/>
                          <a:ea typeface="Calibri"/>
                          <a:cs typeface="Latha"/>
                        </a:rPr>
                        <a:t>DistBlockNet</a:t>
                      </a:r>
                      <a:r>
                        <a:rPr lang="en-US" sz="2000" dirty="0">
                          <a:solidFill>
                            <a:srgbClr val="333333"/>
                          </a:solidFill>
                          <a:latin typeface="Times New Roman"/>
                          <a:ea typeface="Calibri"/>
                          <a:cs typeface="Latha"/>
                        </a:rPr>
                        <a:t>) is proposed in this research.</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Enhancing sdn security for iot-related deployments through blockchain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Tselios, I. Politis, and S. Kotsopoulos,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majority of business activity of our integrated and connected world takes place in networks based on cloud computing infrastructure that cross national, geographic and jurisdictional boundaries.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447800"/>
            <a:ext cx="67818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we propose an innovative, secure SDN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 architecture using </a:t>
            </a:r>
            <a:r>
              <a:rPr lang="en-IN" sz="1600" dirty="0" err="1" smtClean="0">
                <a:latin typeface="Times New Roman" pitchFamily="18" charset="0"/>
                <a:cs typeface="Times New Roman" pitchFamily="18" charset="0"/>
              </a:rPr>
              <a:t>permissioned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blockchains</a:t>
            </a:r>
            <a:r>
              <a:rPr lang="en-IN" sz="1600" dirty="0" smtClean="0">
                <a:latin typeface="Times New Roman" pitchFamily="18" charset="0"/>
                <a:cs typeface="Times New Roman" pitchFamily="18" charset="0"/>
              </a:rPr>
              <a:t>. We analyze the challenges faced by large scale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after the introduction of new communication paradigms. Our approach addresses those challenges effectively and performs well under the scenarios where the previous methods failed to show efficient results. The system improves the networks performance and capacity in the face of network attacks such as spoofing and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DoS</a:t>
            </a:r>
            <a:r>
              <a:rPr lang="en-IN" sz="1600" dirty="0" smtClean="0">
                <a:latin typeface="Times New Roman" pitchFamily="18" charset="0"/>
                <a:cs typeface="Times New Roman" pitchFamily="18" charset="0"/>
              </a:rPr>
              <a:t> attacks. Our approach reduces the response time of the attack by allowing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forwarding devices to check for any change in the latest flow rules table. We evaluate our approach (</a:t>
            </a:r>
            <a:r>
              <a:rPr lang="en-IN" sz="1600" dirty="0" err="1" smtClean="0">
                <a:latin typeface="Times New Roman" pitchFamily="18" charset="0"/>
                <a:cs typeface="Times New Roman" pitchFamily="18" charset="0"/>
              </a:rPr>
              <a:t>permissioned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based SDN) in terms of performance overhead, scalability, and bandwidth utilization efficiency and compare it with Public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based SDN and </a:t>
            </a:r>
            <a:r>
              <a:rPr lang="en-IN" sz="1600" dirty="0" err="1" smtClean="0">
                <a:latin typeface="Times New Roman" pitchFamily="18" charset="0"/>
                <a:cs typeface="Times New Roman" pitchFamily="18" charset="0"/>
              </a:rPr>
              <a:t>OpenFlow</a:t>
            </a:r>
            <a:r>
              <a:rPr lang="en-IN" sz="1600" dirty="0" smtClean="0">
                <a:latin typeface="Times New Roman" pitchFamily="18" charset="0"/>
                <a:cs typeface="Times New Roman" pitchFamily="18" charset="0"/>
              </a:rPr>
              <a:t> SDN models. The experimental results show that our proposed method outperforms the existing baseline models. In the future, we will extend our proposed model to work with distributed cloud computing architectures in order to evaluate and compare it with other proposed solutions.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Gartner,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opportunities and challenges in 2019 and beyond,” in https://www.gartner.com/en/webinars/26641/iot-opportunitiesand-challenges-in-2019-and-beyond.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Faizullah</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AlMutairi</a:t>
            </a:r>
            <a:r>
              <a:rPr lang="en-IN" sz="1600" dirty="0" smtClean="0">
                <a:latin typeface="Times New Roman" pitchFamily="18" charset="0"/>
                <a:cs typeface="Times New Roman" pitchFamily="18" charset="0"/>
              </a:rPr>
              <a:t>, “Vulnerabilities in </a:t>
            </a:r>
            <a:r>
              <a:rPr lang="en-IN" sz="1600" dirty="0" err="1" smtClean="0">
                <a:latin typeface="Times New Roman" pitchFamily="18" charset="0"/>
                <a:cs typeface="Times New Roman" pitchFamily="18" charset="0"/>
              </a:rPr>
              <a:t>sdn</a:t>
            </a:r>
            <a:r>
              <a:rPr lang="en-IN" sz="1600" dirty="0" smtClean="0">
                <a:latin typeface="Times New Roman" pitchFamily="18" charset="0"/>
                <a:cs typeface="Times New Roman" pitchFamily="18" charset="0"/>
              </a:rPr>
              <a:t> due to separation of data and control planes,” International Journal of Computer Applications, vol. 975, p. 8887.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 </a:t>
            </a:r>
            <a:r>
              <a:rPr lang="en-IN" sz="1600" dirty="0" err="1" smtClean="0">
                <a:latin typeface="Times New Roman" pitchFamily="18" charset="0"/>
                <a:cs typeface="Times New Roman" pitchFamily="18" charset="0"/>
              </a:rPr>
              <a:t>Kreutz</a:t>
            </a:r>
            <a:r>
              <a:rPr lang="en-IN" sz="1600" dirty="0" smtClean="0">
                <a:latin typeface="Times New Roman" pitchFamily="18" charset="0"/>
                <a:cs typeface="Times New Roman" pitchFamily="18" charset="0"/>
              </a:rPr>
              <a:t>, F. Ramos, P. </a:t>
            </a:r>
            <a:r>
              <a:rPr lang="en-IN" sz="1600" dirty="0" err="1" smtClean="0">
                <a:latin typeface="Times New Roman" pitchFamily="18" charset="0"/>
                <a:cs typeface="Times New Roman" pitchFamily="18" charset="0"/>
              </a:rPr>
              <a:t>Verissimo</a:t>
            </a:r>
            <a:r>
              <a:rPr lang="en-IN" sz="1600" dirty="0" smtClean="0">
                <a:latin typeface="Times New Roman" pitchFamily="18" charset="0"/>
                <a:cs typeface="Times New Roman" pitchFamily="18" charset="0"/>
              </a:rPr>
              <a:t>, C. E. Rothenberg, S. </a:t>
            </a:r>
            <a:r>
              <a:rPr lang="en-IN" sz="1600" dirty="0" err="1" smtClean="0">
                <a:latin typeface="Times New Roman" pitchFamily="18" charset="0"/>
                <a:cs typeface="Times New Roman" pitchFamily="18" charset="0"/>
              </a:rPr>
              <a:t>Azodolmolky</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Uhlig</a:t>
            </a:r>
            <a:r>
              <a:rPr lang="en-IN" sz="1600" dirty="0" smtClean="0">
                <a:latin typeface="Times New Roman" pitchFamily="18" charset="0"/>
                <a:cs typeface="Times New Roman" pitchFamily="18" charset="0"/>
              </a:rPr>
              <a:t>, “Software-defined networking: A comprehensive survey,”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arXiv:1406.0440,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K. Sharma, S. Singh, Y.-S.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and J. H. Park, “</a:t>
            </a:r>
            <a:r>
              <a:rPr lang="en-IN" sz="1600" dirty="0" err="1" smtClean="0">
                <a:latin typeface="Times New Roman" pitchFamily="18" charset="0"/>
                <a:cs typeface="Times New Roman" pitchFamily="18" charset="0"/>
              </a:rPr>
              <a:t>Distblocknet</a:t>
            </a:r>
            <a:r>
              <a:rPr lang="en-IN" sz="1600" dirty="0" smtClean="0">
                <a:latin typeface="Times New Roman" pitchFamily="18" charset="0"/>
                <a:cs typeface="Times New Roman" pitchFamily="18" charset="0"/>
              </a:rPr>
              <a:t>: A distributed </a:t>
            </a:r>
            <a:r>
              <a:rPr lang="en-IN" sz="1600" dirty="0" err="1" smtClean="0">
                <a:latin typeface="Times New Roman" pitchFamily="18" charset="0"/>
                <a:cs typeface="Times New Roman" pitchFamily="18" charset="0"/>
              </a:rPr>
              <a:t>blockchains</a:t>
            </a:r>
            <a:r>
              <a:rPr lang="en-IN" sz="1600" dirty="0" smtClean="0">
                <a:latin typeface="Times New Roman" pitchFamily="18" charset="0"/>
                <a:cs typeface="Times New Roman" pitchFamily="18" charset="0"/>
              </a:rPr>
              <a:t>-based secure </a:t>
            </a:r>
            <a:r>
              <a:rPr lang="en-IN" sz="1600" dirty="0" err="1" smtClean="0">
                <a:latin typeface="Times New Roman" pitchFamily="18" charset="0"/>
                <a:cs typeface="Times New Roman" pitchFamily="18" charset="0"/>
              </a:rPr>
              <a:t>sdn</a:t>
            </a:r>
            <a:r>
              <a:rPr lang="en-IN" sz="1600" dirty="0" smtClean="0">
                <a:latin typeface="Times New Roman" pitchFamily="18" charset="0"/>
                <a:cs typeface="Times New Roman" pitchFamily="18" charset="0"/>
              </a:rPr>
              <a:t> architecture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IEEE Communications Magazine, vol. 55, no. 9, pp. 78–85,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Tselios, I. </a:t>
            </a:r>
            <a:r>
              <a:rPr lang="en-IN" sz="1600" dirty="0" err="1" smtClean="0">
                <a:latin typeface="Times New Roman" pitchFamily="18" charset="0"/>
                <a:cs typeface="Times New Roman" pitchFamily="18" charset="0"/>
              </a:rPr>
              <a:t>Politis</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Kotsopoulos</a:t>
            </a:r>
            <a:r>
              <a:rPr lang="en-IN" sz="1600" dirty="0" smtClean="0">
                <a:latin typeface="Times New Roman" pitchFamily="18" charset="0"/>
                <a:cs typeface="Times New Roman" pitchFamily="18" charset="0"/>
              </a:rPr>
              <a:t>, “Enhancing </a:t>
            </a:r>
            <a:r>
              <a:rPr lang="en-IN" sz="1600" dirty="0" err="1" smtClean="0">
                <a:latin typeface="Times New Roman" pitchFamily="18" charset="0"/>
                <a:cs typeface="Times New Roman" pitchFamily="18" charset="0"/>
              </a:rPr>
              <a:t>sdn</a:t>
            </a:r>
            <a:r>
              <a:rPr lang="en-IN" sz="1600" dirty="0" smtClean="0">
                <a:latin typeface="Times New Roman" pitchFamily="18" charset="0"/>
                <a:cs typeface="Times New Roman" pitchFamily="18" charset="0"/>
              </a:rPr>
              <a:t> security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-related deployments through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in 2017 IEEE Conference on Network Function Virtualization and Software Defined Networks (NFV-SDN), 2017, pp. 303–308.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A. A. </a:t>
            </a:r>
            <a:r>
              <a:rPr lang="en-IN" sz="1600" dirty="0" err="1" smtClean="0">
                <a:latin typeface="Times New Roman" pitchFamily="18" charset="0"/>
                <a:cs typeface="Times New Roman" pitchFamily="18" charset="0"/>
              </a:rPr>
              <a:t>Nunes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Mendonca</a:t>
            </a:r>
            <a:r>
              <a:rPr lang="en-IN" sz="1600" dirty="0" smtClean="0">
                <a:latin typeface="Times New Roman" pitchFamily="18" charset="0"/>
                <a:cs typeface="Times New Roman" pitchFamily="18" charset="0"/>
              </a:rPr>
              <a:t>, X.-N. Nguyen, K. </a:t>
            </a:r>
            <a:r>
              <a:rPr lang="en-IN" sz="1600" dirty="0" err="1" smtClean="0">
                <a:latin typeface="Times New Roman" pitchFamily="18" charset="0"/>
                <a:cs typeface="Times New Roman" pitchFamily="18" charset="0"/>
              </a:rPr>
              <a:t>Obraczka</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Turletti</a:t>
            </a:r>
            <a:r>
              <a:rPr lang="en-IN" sz="1600" dirty="0" smtClean="0">
                <a:latin typeface="Times New Roman" pitchFamily="18" charset="0"/>
                <a:cs typeface="Times New Roman" pitchFamily="18" charset="0"/>
              </a:rPr>
              <a:t>, “A survey of software-defined networking: Past, present, and future of programmable networks,” IEEE Communications Surveys &amp; Tutorials, vol. 16, no. 3, pp. 1617–1634,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Yu, L. Jose, and R. Miao, “Software defined traffic measurement with </a:t>
            </a:r>
            <a:r>
              <a:rPr lang="en-IN" sz="1600" dirty="0" err="1" smtClean="0">
                <a:latin typeface="Times New Roman" pitchFamily="18" charset="0"/>
                <a:cs typeface="Times New Roman" pitchFamily="18" charset="0"/>
              </a:rPr>
              <a:t>opensketch</a:t>
            </a:r>
            <a:r>
              <a:rPr lang="en-IN" sz="1600" dirty="0" smtClean="0">
                <a:latin typeface="Times New Roman" pitchFamily="18" charset="0"/>
                <a:cs typeface="Times New Roman" pitchFamily="18" charset="0"/>
              </a:rPr>
              <a:t>,” in Presented as part of the 10th {USENIX} Symposium on Networked Systems Design and Implementation ({NSDI} 13), 2013, pp. 29–42.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Reyna, C. </a:t>
            </a:r>
            <a:r>
              <a:rPr lang="en-IN" sz="1600" dirty="0" err="1" smtClean="0">
                <a:latin typeface="Times New Roman" pitchFamily="18" charset="0"/>
                <a:cs typeface="Times New Roman" pitchFamily="18" charset="0"/>
              </a:rPr>
              <a:t>Mart´ın</a:t>
            </a:r>
            <a:r>
              <a:rPr lang="en-IN" sz="1600" dirty="0" smtClean="0">
                <a:latin typeface="Times New Roman" pitchFamily="18" charset="0"/>
                <a:cs typeface="Times New Roman" pitchFamily="18" charset="0"/>
              </a:rPr>
              <a:t>, J. Chen, E. </a:t>
            </a:r>
            <a:r>
              <a:rPr lang="en-IN" sz="1600" dirty="0" err="1" smtClean="0">
                <a:latin typeface="Times New Roman" pitchFamily="18" charset="0"/>
                <a:cs typeface="Times New Roman" pitchFamily="18" charset="0"/>
              </a:rPr>
              <a:t>Soler</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D´ıaz</a:t>
            </a:r>
            <a:r>
              <a:rPr lang="en-IN" sz="1600" dirty="0" smtClean="0">
                <a:latin typeface="Times New Roman" pitchFamily="18" charset="0"/>
                <a:cs typeface="Times New Roman" pitchFamily="18" charset="0"/>
              </a:rPr>
              <a:t>,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its integration with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challenges and opportunities,” Future Generation Computer Systems, vol. 88, pp. 173–190,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F. Casino, T. K. </a:t>
            </a:r>
            <a:r>
              <a:rPr lang="en-IN" sz="1600" dirty="0" err="1" smtClean="0">
                <a:latin typeface="Times New Roman" pitchFamily="18" charset="0"/>
                <a:cs typeface="Times New Roman" pitchFamily="18" charset="0"/>
              </a:rPr>
              <a:t>Dasaklis</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Patsakis</a:t>
            </a:r>
            <a:r>
              <a:rPr lang="en-IN" sz="1600" dirty="0" smtClean="0">
                <a:latin typeface="Times New Roman" pitchFamily="18" charset="0"/>
                <a:cs typeface="Times New Roman" pitchFamily="18" charset="0"/>
              </a:rPr>
              <a:t>, “A systematic literature review of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applications: current status, classification and open issues,” </a:t>
            </a:r>
            <a:r>
              <a:rPr lang="en-IN" sz="1600" dirty="0" err="1" smtClean="0">
                <a:latin typeface="Times New Roman" pitchFamily="18" charset="0"/>
                <a:cs typeface="Times New Roman" pitchFamily="18" charset="0"/>
              </a:rPr>
              <a:t>Telematics</a:t>
            </a:r>
            <a:r>
              <a:rPr lang="en-IN" sz="1600" dirty="0" smtClean="0">
                <a:latin typeface="Times New Roman" pitchFamily="18" charset="0"/>
                <a:cs typeface="Times New Roman" pitchFamily="18" charset="0"/>
              </a:rPr>
              <a:t> and Informatics, vol. 36, pp. 55–81,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J. Lee, and K.-K. R.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future for internet of things security: A position paper,” Digital Communications and Networks, vol. 4, no. 3, pp. 149–160,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1641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SILedger A Blockchain and ABE-based Access Control for Applications in SDN-IoT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2021-08-05T11:12:25Z</dcterms:modified>
</cp:coreProperties>
</file>