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Multi-Agent DRL for Task Offloading and Resource Allocation in Multi-UAV Enabled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Edge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edge network has connected lots of heterogeneous smart devices, thanks to unmanned aerial vehicles (UAVs) and their groundbreaking emerging applications. Limited computational capacity and energy availability have been major factors hindering the performance of edge user equipment (UE)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edge networks. Besides, the edge base station (BS) with the computation server is allowed massive traffic and is vulnerable to disasters. The UAV is a promising technology that provides aerial base stations (ABSs) to assist the edge network in enhancing the ground network performance, extending network coverage, and offloading computationally intensive tasks from UEs 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IN" sz="1800" dirty="0" smtClean="0">
                <a:latin typeface="Times New Roman" pitchFamily="18" charset="0"/>
                <a:cs typeface="Times New Roman" pitchFamily="18" charset="0"/>
              </a:rPr>
              <a:t>    In this paper, we deploy a clustered multi-UAV to provide computing task offloading and resource allocation services to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We propose a multi-agent deep reinforcement learning (MADRL)-based approach to minimize the overall network computation cost while ensuring the quality of service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requirements of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or UEs in the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network. We formulate our problem as a natural extension of the Markov decision process (MDP) concerning stochastic game, to minimize the long-term computation cost in terms of energy and delay. We consider the stochastic time-varying UAVs’ channel strength and dynamic resource requests to obtain optimal resource allocation policies and computation offloading in aerial to ground (A2G) network infrastructure. Simulation results show that our proposed MADRL method reduces the average costs by 38.643%, and 55.621% and increases the reward by 58.289% and 85.289% compared with the different single agent DRL and heuristic schemes, respectively.</a:t>
            </a: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Q-learning method works for a limited environment, action, and decision or reward.</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most existing works aim at resource allocation, while time scheduling has been </a:t>
            </a:r>
            <a:r>
              <a:rPr lang="en-IN" sz="2000" dirty="0" err="1" smtClean="0">
                <a:latin typeface="Times New Roman" pitchFamily="18" charset="0"/>
                <a:cs typeface="Times New Roman" pitchFamily="18" charset="0"/>
              </a:rPr>
              <a:t>seldomly</a:t>
            </a:r>
            <a:r>
              <a:rPr lang="en-IN" sz="2000" dirty="0" smtClean="0">
                <a:latin typeface="Times New Roman" pitchFamily="18" charset="0"/>
                <a:cs typeface="Times New Roman" pitchFamily="18" charset="0"/>
              </a:rPr>
              <a:t> studied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channel selection and fractional spectrum access are considered as resources to be </a:t>
            </a:r>
            <a:r>
              <a:rPr lang="en-IN" sz="2000" dirty="0" err="1" smtClean="0">
                <a:latin typeface="Times New Roman" pitchFamily="18" charset="0"/>
                <a:cs typeface="Times New Roman" pitchFamily="18" charset="0"/>
              </a:rPr>
              <a:t>managed.However</a:t>
            </a:r>
            <a:r>
              <a:rPr lang="en-IN" sz="2000" dirty="0" smtClean="0">
                <a:latin typeface="Times New Roman" pitchFamily="18" charset="0"/>
                <a:cs typeface="Times New Roman" pitchFamily="18" charset="0"/>
              </a:rPr>
              <a:t>, the existing works do not consider the use of the actual dataset and focus only on the request queue of the user </a:t>
            </a:r>
            <a:r>
              <a:rPr lang="en-IN" sz="2000" dirty="0" smtClean="0">
                <a:latin typeface="Times New Roman" pitchFamily="18" charset="0"/>
                <a:cs typeface="Times New Roman" pitchFamily="18" charset="0"/>
              </a:rPr>
              <a:t>service.</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existing RM process is not finished, add the existing request to the end of the queue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difficult for a large environment to manage the optimal solution with the Q-learning </a:t>
            </a:r>
            <a:r>
              <a:rPr lang="en-IN" sz="2000" dirty="0" smtClean="0">
                <a:latin typeface="Times New Roman" pitchFamily="18" charset="0"/>
                <a:cs typeface="Times New Roman" pitchFamily="18" charset="0"/>
              </a:rPr>
              <a:t>method.</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1430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works have investigated computation offloading to MEC servers and resource allocation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to maximize the network performance and optimize the problem in ultra-dense heterogeneous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The essence of our proposed DDPG algorithm emanates from our problem complexity i.e. the Markov decision process (MDP) involves complicated large dimensional continuous state and action spaces in dynamic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formulate an optimization problem to minimize the computation costs (energy consumption and delay) and resource allocation (power and computational resource) to satisfy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of </a:t>
            </a:r>
            <a:r>
              <a:rPr lang="en-IN" sz="2000" dirty="0" err="1" smtClean="0">
                <a:latin typeface="Times New Roman" pitchFamily="18" charset="0"/>
                <a:cs typeface="Times New Roman" pitchFamily="18" charset="0"/>
              </a:rPr>
              <a:t>EIoT</a:t>
            </a:r>
            <a:r>
              <a:rPr lang="en-IN" sz="2000" dirty="0" smtClean="0">
                <a:latin typeface="Times New Roman" pitchFamily="18" charset="0"/>
                <a:cs typeface="Times New Roman" pitchFamily="18" charset="0"/>
              </a:rPr>
              <a:t>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sure way to address the curse of dimensionality problem is by strong function approximation technique.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policy-based REINFORCE algorithm is proposed for the task scheduling problem, and a fully-connected neural network (FCN) is utilized to extract the features.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general online scheduling model was proposed to minimize the task response time when tasks are offloaded to the edge servers.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dual-scheduling framework in heterogeneous vehicular edge computing was proposed to adapt to the unstable capacity of servers and the task arrival rate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joint optimization problem of task allocation and the time scheduling problem were formulated as mixed-integer programming (MIP), and the </a:t>
            </a:r>
            <a:r>
              <a:rPr lang="en-IN" sz="2000" dirty="0" err="1" smtClean="0">
                <a:latin typeface="Times New Roman" pitchFamily="18" charset="0"/>
                <a:cs typeface="Times New Roman" pitchFamily="18" charset="0"/>
              </a:rPr>
              <a:t>logicbased</a:t>
            </a:r>
            <a:r>
              <a:rPr lang="en-IN" sz="2000" dirty="0" smtClean="0">
                <a:latin typeface="Times New Roman" pitchFamily="18" charset="0"/>
                <a:cs typeface="Times New Roman" pitchFamily="18" charset="0"/>
              </a:rPr>
              <a:t> Benders decomposition (LBBD) approach was proposed to maximize the number of admitted tasks.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the proposed framework’s performance in terms of convergence, time-delay performance, energy performance, and UAV resource usage by </a:t>
            </a:r>
            <a:r>
              <a:rPr lang="en-IN" sz="2000" dirty="0" err="1" smtClean="0">
                <a:latin typeface="Times New Roman" pitchFamily="18" charset="0"/>
                <a:cs typeface="Times New Roman" pitchFamily="18" charset="0"/>
              </a:rPr>
              <a:t>EIoT</a:t>
            </a:r>
            <a:r>
              <a:rPr lang="en-IN" sz="2000" dirty="0" smtClean="0">
                <a:latin typeface="Times New Roman" pitchFamily="18" charset="0"/>
                <a:cs typeface="Times New Roman" pitchFamily="18" charset="0"/>
              </a:rPr>
              <a:t>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compare the convergence performance of greedy-based, DQN-based, A3C-based and </a:t>
            </a:r>
            <a:r>
              <a:rPr lang="en-IN" sz="2000" dirty="0" err="1" smtClean="0">
                <a:latin typeface="Times New Roman" pitchFamily="18" charset="0"/>
                <a:cs typeface="Times New Roman" pitchFamily="18" charset="0"/>
              </a:rPr>
              <a:t>DDPGbased</a:t>
            </a:r>
            <a:r>
              <a:rPr lang="en-IN" sz="2000" dirty="0" smtClean="0">
                <a:latin typeface="Times New Roman" pitchFamily="18" charset="0"/>
                <a:cs typeface="Times New Roman" pitchFamily="18" charset="0"/>
              </a:rPr>
              <a:t> computation offloading and resource allocation in terms of average </a:t>
            </a:r>
            <a:r>
              <a:rPr lang="en-IN" sz="2000" dirty="0" smtClean="0">
                <a:latin typeface="Times New Roman" pitchFamily="18" charset="0"/>
                <a:cs typeface="Times New Roman" pitchFamily="18" charset="0"/>
              </a:rPr>
              <a:t>rewards.</a:t>
            </a:r>
          </a:p>
          <a:p>
            <a:pPr algn="just">
              <a:lnSpc>
                <a:spcPct val="150000"/>
              </a:lnSpc>
            </a:pPr>
            <a:r>
              <a:rPr lang="en-IN" sz="2000" dirty="0" smtClean="0">
                <a:latin typeface="Times New Roman" pitchFamily="18" charset="0"/>
                <a:cs typeface="Times New Roman" pitchFamily="18" charset="0"/>
              </a:rPr>
              <a:t>However, we can also observe that the A3C scheme’s performance is better than DQN, greedy and LC but slightly lower than the DDPG scheme, which was used to control large dimensional computation in our </a:t>
            </a:r>
            <a:r>
              <a:rPr lang="en-IN" sz="2000" dirty="0" smtClean="0">
                <a:latin typeface="Times New Roman" pitchFamily="18" charset="0"/>
                <a:cs typeface="Times New Roman" pitchFamily="18" charset="0"/>
              </a:rPr>
              <a:t>scenario.</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dynamic computation offloading and resource allocation in emergency </a:t>
            </a:r>
            <a:r>
              <a:rPr lang="en-IN" sz="2000" dirty="0" err="1" smtClean="0">
                <a:latin typeface="Times New Roman" pitchFamily="18" charset="0"/>
                <a:cs typeface="Times New Roman" pitchFamily="18" charset="0"/>
              </a:rPr>
              <a:t>mIoT</a:t>
            </a:r>
            <a:r>
              <a:rPr lang="en-IN" sz="2000" dirty="0" smtClean="0">
                <a:latin typeface="Times New Roman" pitchFamily="18" charset="0"/>
                <a:cs typeface="Times New Roman" pitchFamily="18" charset="0"/>
              </a:rPr>
              <a:t> network performance of the proposed DDPG scheme for minimizing the computation cost of </a:t>
            </a:r>
            <a:r>
              <a:rPr lang="en-IN" sz="2000" dirty="0" err="1" smtClean="0">
                <a:latin typeface="Times New Roman" pitchFamily="18" charset="0"/>
                <a:cs typeface="Times New Roman" pitchFamily="18" charset="0"/>
              </a:rPr>
              <a:t>EIoT</a:t>
            </a:r>
            <a:r>
              <a:rPr lang="en-IN" sz="2000" dirty="0" smtClean="0">
                <a:latin typeface="Times New Roman" pitchFamily="18" charset="0"/>
                <a:cs typeface="Times New Roman" pitchFamily="18" charset="0"/>
              </a:rPr>
              <a:t> devices.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09800"/>
                <a:gridCol w="19812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Big data computing and clouds: Trends and future directions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 D. </a:t>
                      </a:r>
                      <a:r>
                        <a:rPr lang="en-US" sz="2000" dirty="0" err="1">
                          <a:latin typeface="Times New Roman"/>
                          <a:ea typeface="Calibri"/>
                          <a:cs typeface="Latha"/>
                        </a:rPr>
                        <a:t>Assunc¸ao</a:t>
                      </a:r>
                      <a:r>
                        <a:rPr lang="en-US" sz="2000" dirty="0">
                          <a:latin typeface="Times New Roman"/>
                          <a:ea typeface="Calibri"/>
                          <a:cs typeface="Latha"/>
                        </a:rPr>
                        <a:t>, R. N. </a:t>
                      </a:r>
                      <a:r>
                        <a:rPr lang="en-US" sz="2000" dirty="0" err="1">
                          <a:latin typeface="Times New Roman"/>
                          <a:ea typeface="Calibri"/>
                          <a:cs typeface="Latha"/>
                        </a:rPr>
                        <a:t>Calheiros</a:t>
                      </a:r>
                      <a:r>
                        <a:rPr lang="en-US" sz="2000" dirty="0">
                          <a:latin typeface="Times New Roman"/>
                          <a:ea typeface="Calibri"/>
                          <a:cs typeface="Latha"/>
                        </a:rPr>
                        <a:t>, S. Bianchi, M. A. </a:t>
                      </a:r>
                      <a:r>
                        <a:rPr lang="en-US" sz="2000" dirty="0" err="1">
                          <a:latin typeface="Times New Roman"/>
                          <a:ea typeface="Calibri"/>
                          <a:cs typeface="Latha"/>
                        </a:rPr>
                        <a:t>Netto</a:t>
                      </a:r>
                      <a:r>
                        <a:rPr lang="en-US" sz="2000" dirty="0">
                          <a:latin typeface="Times New Roman"/>
                          <a:ea typeface="Calibri"/>
                          <a:cs typeface="Latha"/>
                        </a:rPr>
                        <a:t>, and R. </a:t>
                      </a:r>
                      <a:r>
                        <a:rPr lang="en-US" sz="2000" dirty="0" err="1">
                          <a:latin typeface="Times New Roman"/>
                          <a:ea typeface="Calibri"/>
                          <a:cs typeface="Latha"/>
                        </a:rPr>
                        <a:t>Buyya</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revolves around four important areas of analytics and Big Data, namely (i) data management and supporting architectures; (ii) model development and scoring; (iii) visualisation and user interaction; and (iv) business models.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user profile-aware policy- ´ based management framework for greening the cloud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Alhaddadin, W. Liu, and J. A. Gutierrez,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 computing technology is gaining great popularity due to the utility-oriented information services that it offers worldwide.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digital revolution: Internet of things, 5g, and beyond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M. French and J. P. Shim,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“Blue oceans” have opened their waters for new industries such as social networking, smart technology, mobility, and big data.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Mobile edge computing: A survey on architecture and computation offloading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Mach and Z. Becvar,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MEC brings computation and storage resources to the edge of mobile network enabling it to run the highly demanding applications at the UE while meeting strict delay requirements.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905000" y="1524000"/>
            <a:ext cx="624840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1900" dirty="0" smtClean="0">
                <a:latin typeface="Times New Roman" pitchFamily="18" charset="0"/>
                <a:cs typeface="Times New Roman" pitchFamily="18" charset="0"/>
              </a:rPr>
              <a:t>     In this paper, we studied the model-free DRL-based collaborative computation offloading and resource allocation in a dynamic A2G network environment for emergency situations. We considered a multi-UAV network coordinated by UCHs. In each cluster, the </a:t>
            </a:r>
            <a:r>
              <a:rPr lang="en-IN" sz="1900" dirty="0" err="1" smtClean="0">
                <a:latin typeface="Times New Roman" pitchFamily="18" charset="0"/>
                <a:cs typeface="Times New Roman" pitchFamily="18" charset="0"/>
              </a:rPr>
              <a:t>EIoT</a:t>
            </a:r>
            <a:r>
              <a:rPr lang="en-IN" sz="1900" dirty="0" smtClean="0">
                <a:latin typeface="Times New Roman" pitchFamily="18" charset="0"/>
                <a:cs typeface="Times New Roman" pitchFamily="18" charset="0"/>
              </a:rPr>
              <a:t> devices generate multiple independent tasks that arrive in different time slots. The status of UAV networks is time-varying and </a:t>
            </a:r>
            <a:r>
              <a:rPr lang="en-IN" sz="1900" dirty="0" err="1" smtClean="0">
                <a:latin typeface="Times New Roman" pitchFamily="18" charset="0"/>
                <a:cs typeface="Times New Roman" pitchFamily="18" charset="0"/>
              </a:rPr>
              <a:t>EIoT</a:t>
            </a:r>
            <a:r>
              <a:rPr lang="en-IN" sz="1900" dirty="0" smtClean="0">
                <a:latin typeface="Times New Roman" pitchFamily="18" charset="0"/>
                <a:cs typeface="Times New Roman" pitchFamily="18" charset="0"/>
              </a:rPr>
              <a:t> devices in different small cells, either process tasks locally or offload to UAV network. Each UAV processed the computation offloading task with collaboration from the UCH in each UAV cluster. Besides, we formulated the computation offloading and resource allocation optimization problem to minimize the computation costs in terms of energy consumption and delay. We proposed a </a:t>
            </a:r>
            <a:r>
              <a:rPr lang="en-IN" sz="1900" dirty="0" err="1" smtClean="0">
                <a:latin typeface="Times New Roman" pitchFamily="18" charset="0"/>
                <a:cs typeface="Times New Roman" pitchFamily="18" charset="0"/>
              </a:rPr>
              <a:t>modelfree</a:t>
            </a:r>
            <a:r>
              <a:rPr lang="en-IN" sz="1900" dirty="0" smtClean="0">
                <a:latin typeface="Times New Roman" pitchFamily="18" charset="0"/>
                <a:cs typeface="Times New Roman" pitchFamily="18" charset="0"/>
              </a:rPr>
              <a:t> DRL scheme called CCOR-DRL with DDPG based solution to solve these high-dimensional problems with continuous state space. The DDPG scheme was used to generate optimal computation offloading policy for </a:t>
            </a:r>
            <a:r>
              <a:rPr lang="en-IN" sz="1900" dirty="0" err="1" smtClean="0">
                <a:latin typeface="Times New Roman" pitchFamily="18" charset="0"/>
                <a:cs typeface="Times New Roman" pitchFamily="18" charset="0"/>
              </a:rPr>
              <a:t>EIoT</a:t>
            </a:r>
            <a:r>
              <a:rPr lang="en-IN" sz="1900" dirty="0" smtClean="0">
                <a:latin typeface="Times New Roman" pitchFamily="18" charset="0"/>
                <a:cs typeface="Times New Roman" pitchFamily="18" charset="0"/>
              </a:rPr>
              <a:t> devices and allocate resources based on observation of the </a:t>
            </a:r>
            <a:r>
              <a:rPr lang="en-IN" sz="1900" dirty="0" err="1" smtClean="0">
                <a:latin typeface="Times New Roman" pitchFamily="18" charset="0"/>
                <a:cs typeface="Times New Roman" pitchFamily="18" charset="0"/>
              </a:rPr>
              <a:t>mIoT</a:t>
            </a:r>
            <a:r>
              <a:rPr lang="en-IN" sz="1900" dirty="0" smtClean="0">
                <a:latin typeface="Times New Roman" pitchFamily="18" charset="0"/>
                <a:cs typeface="Times New Roman" pitchFamily="18" charset="0"/>
              </a:rPr>
              <a:t> network. The simulation results showed that the proposed scheme achieves better efficiency in our scenario than other existing schemes. For future work, we will consider the combination of efficient computation offloading and energy harvesting to improve the performance of </a:t>
            </a:r>
            <a:r>
              <a:rPr lang="en-IN" sz="1900" dirty="0" err="1" smtClean="0">
                <a:latin typeface="Times New Roman" pitchFamily="18" charset="0"/>
                <a:cs typeface="Times New Roman" pitchFamily="18" charset="0"/>
              </a:rPr>
              <a:t>EIoT</a:t>
            </a:r>
            <a:r>
              <a:rPr lang="en-IN" sz="1900" dirty="0" smtClean="0">
                <a:latin typeface="Times New Roman" pitchFamily="18" charset="0"/>
                <a:cs typeface="Times New Roman" pitchFamily="18" charset="0"/>
              </a:rPr>
              <a:t> devices and minimize the overall costs of the A2G network environment.</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D. </a:t>
            </a:r>
            <a:r>
              <a:rPr lang="en-IN" sz="1600" dirty="0" err="1" smtClean="0">
                <a:latin typeface="Times New Roman" pitchFamily="18" charset="0"/>
                <a:cs typeface="Times New Roman" pitchFamily="18" charset="0"/>
              </a:rPr>
              <a:t>Assunc¸ao</a:t>
            </a:r>
            <a:r>
              <a:rPr lang="en-IN" sz="1600" dirty="0" smtClean="0">
                <a:latin typeface="Times New Roman" pitchFamily="18" charset="0"/>
                <a:cs typeface="Times New Roman" pitchFamily="18" charset="0"/>
              </a:rPr>
              <a:t>, R. N. </a:t>
            </a:r>
            <a:r>
              <a:rPr lang="en-IN" sz="1600" dirty="0" err="1" smtClean="0">
                <a:latin typeface="Times New Roman" pitchFamily="18" charset="0"/>
                <a:cs typeface="Times New Roman" pitchFamily="18" charset="0"/>
              </a:rPr>
              <a:t>Calheiros</a:t>
            </a:r>
            <a:r>
              <a:rPr lang="en-IN" sz="1600" dirty="0" smtClean="0">
                <a:latin typeface="Times New Roman" pitchFamily="18" charset="0"/>
                <a:cs typeface="Times New Roman" pitchFamily="18" charset="0"/>
              </a:rPr>
              <a:t>, S. Bianchi, M. A. </a:t>
            </a:r>
            <a:r>
              <a:rPr lang="en-IN" sz="1600" dirty="0" err="1" smtClean="0">
                <a:latin typeface="Times New Roman" pitchFamily="18" charset="0"/>
                <a:cs typeface="Times New Roman" pitchFamily="18" charset="0"/>
              </a:rPr>
              <a:t>Netto</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 “Big data computing and clouds: Trends and future directions,” Journal of Parallel and Distributed Computing, vol. 79, pp. 3–15, May 2015. </a:t>
            </a:r>
          </a:p>
          <a:p>
            <a:pPr algn="just">
              <a:lnSpc>
                <a:spcPct val="160000"/>
              </a:lnSpc>
            </a:pPr>
            <a:r>
              <a:rPr lang="en-IN" sz="1600" dirty="0" smtClean="0">
                <a:latin typeface="Times New Roman" pitchFamily="18" charset="0"/>
                <a:cs typeface="Times New Roman" pitchFamily="18" charset="0"/>
              </a:rPr>
              <a:t>[2] F. </a:t>
            </a:r>
            <a:r>
              <a:rPr lang="en-IN" sz="1600" dirty="0" err="1" smtClean="0">
                <a:latin typeface="Times New Roman" pitchFamily="18" charset="0"/>
                <a:cs typeface="Times New Roman" pitchFamily="18" charset="0"/>
              </a:rPr>
              <a:t>Alhaddadin</a:t>
            </a:r>
            <a:r>
              <a:rPr lang="en-IN" sz="1600" dirty="0" smtClean="0">
                <a:latin typeface="Times New Roman" pitchFamily="18" charset="0"/>
                <a:cs typeface="Times New Roman" pitchFamily="18" charset="0"/>
              </a:rPr>
              <a:t>, W. Liu, and J. A. Gutierrez, “A user profile-aware policy- ´ based management framework for greening the cloud,” in 2014 IEEE Fourth International Conference on Big Data and Cloud Computing. IEEE, Dec 2014, pp. 682–687. </a:t>
            </a:r>
          </a:p>
          <a:p>
            <a:pPr algn="just">
              <a:lnSpc>
                <a:spcPct val="160000"/>
              </a:lnSpc>
            </a:pPr>
            <a:r>
              <a:rPr lang="en-IN" sz="1600" dirty="0" smtClean="0">
                <a:latin typeface="Times New Roman" pitchFamily="18" charset="0"/>
                <a:cs typeface="Times New Roman" pitchFamily="18" charset="0"/>
              </a:rPr>
              <a:t>[3] A. M. French and J. P. Shim, “The digital revolution: Internet of things, 5g, and beyond.” CAIS, vol. 38, p. 40, May 2016. </a:t>
            </a:r>
          </a:p>
          <a:p>
            <a:pPr algn="just">
              <a:lnSpc>
                <a:spcPct val="160000"/>
              </a:lnSpc>
            </a:pPr>
            <a:r>
              <a:rPr lang="en-IN" sz="1600" dirty="0" smtClean="0">
                <a:latin typeface="Times New Roman" pitchFamily="18" charset="0"/>
                <a:cs typeface="Times New Roman" pitchFamily="18" charset="0"/>
              </a:rPr>
              <a:t>[4] P. Mach and Z. </a:t>
            </a:r>
            <a:r>
              <a:rPr lang="en-IN" sz="1600" dirty="0" err="1" smtClean="0">
                <a:latin typeface="Times New Roman" pitchFamily="18" charset="0"/>
                <a:cs typeface="Times New Roman" pitchFamily="18" charset="0"/>
              </a:rPr>
              <a:t>Becvar</a:t>
            </a:r>
            <a:r>
              <a:rPr lang="en-IN" sz="1600" dirty="0" smtClean="0">
                <a:latin typeface="Times New Roman" pitchFamily="18" charset="0"/>
                <a:cs typeface="Times New Roman" pitchFamily="18" charset="0"/>
              </a:rPr>
              <a:t>, “Mobile edge computing: A survey on architecture and computation offloading,” IEEE Communications Surveys &amp; Tutorials, vol. 19, no. 3, pp. 1628–1656, Mar 2017. </a:t>
            </a:r>
          </a:p>
          <a:p>
            <a:pPr algn="just">
              <a:lnSpc>
                <a:spcPct val="160000"/>
              </a:lnSpc>
            </a:pPr>
            <a:r>
              <a:rPr lang="en-IN" sz="1600" dirty="0" smtClean="0">
                <a:latin typeface="Times New Roman" pitchFamily="18" charset="0"/>
                <a:cs typeface="Times New Roman" pitchFamily="18" charset="0"/>
              </a:rPr>
              <a:t>[5]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and S. N. </a:t>
            </a:r>
            <a:r>
              <a:rPr lang="en-IN" sz="1600" dirty="0" err="1" smtClean="0">
                <a:latin typeface="Times New Roman" pitchFamily="18" charset="0"/>
                <a:cs typeface="Times New Roman" pitchFamily="18" charset="0"/>
              </a:rPr>
              <a:t>Srirama</a:t>
            </a:r>
            <a:r>
              <a:rPr lang="en-IN" sz="1600" dirty="0" smtClean="0">
                <a:latin typeface="Times New Roman" pitchFamily="18" charset="0"/>
                <a:cs typeface="Times New Roman" pitchFamily="18" charset="0"/>
              </a:rPr>
              <a:t>, ”Fog and edge computing: principles and paradigms”, PP. 3-15,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Alnoman</a:t>
            </a:r>
            <a:r>
              <a:rPr lang="en-IN" sz="1600" dirty="0" smtClean="0">
                <a:latin typeface="Times New Roman" pitchFamily="18" charset="0"/>
                <a:cs typeface="Times New Roman" pitchFamily="18" charset="0"/>
              </a:rPr>
              <a:t>, S. K. Sharma, W. </a:t>
            </a:r>
            <a:r>
              <a:rPr lang="en-IN" sz="1600" dirty="0" err="1" smtClean="0">
                <a:latin typeface="Times New Roman" pitchFamily="18" charset="0"/>
                <a:cs typeface="Times New Roman" pitchFamily="18" charset="0"/>
              </a:rPr>
              <a:t>Ejaz</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Anpalagan</a:t>
            </a:r>
            <a:r>
              <a:rPr lang="en-IN" sz="1600" dirty="0" smtClean="0">
                <a:latin typeface="Times New Roman" pitchFamily="18" charset="0"/>
                <a:cs typeface="Times New Roman" pitchFamily="18" charset="0"/>
              </a:rPr>
              <a:t>, “Emerging edge computing technologies for distributed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systems,”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arXiv:1811.11268, Oct 2018. </a:t>
            </a:r>
          </a:p>
          <a:p>
            <a:pPr algn="just">
              <a:lnSpc>
                <a:spcPct val="170000"/>
              </a:lnSpc>
            </a:pPr>
            <a:r>
              <a:rPr lang="en-IN" sz="1600" dirty="0" smtClean="0">
                <a:latin typeface="Times New Roman" pitchFamily="18" charset="0"/>
                <a:cs typeface="Times New Roman" pitchFamily="18" charset="0"/>
              </a:rPr>
              <a:t>[7] S. Husain, A. Kunz, A. Prasad, K. </a:t>
            </a:r>
            <a:r>
              <a:rPr lang="en-IN" sz="1600" dirty="0" err="1" smtClean="0">
                <a:latin typeface="Times New Roman" pitchFamily="18" charset="0"/>
                <a:cs typeface="Times New Roman" pitchFamily="18" charset="0"/>
              </a:rPr>
              <a:t>Samdanis</a:t>
            </a:r>
            <a:r>
              <a:rPr lang="en-IN" sz="1600" dirty="0" smtClean="0">
                <a:latin typeface="Times New Roman" pitchFamily="18" charset="0"/>
                <a:cs typeface="Times New Roman" pitchFamily="18" charset="0"/>
              </a:rPr>
              <a:t>, and J. Song, “Mobile edge computing with network resource slicing for internet-of-things,” in 2018 IEEE 4th World Forum on Internet of Things (WF-</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Feb 2018, pp. 1–6. </a:t>
            </a:r>
          </a:p>
          <a:p>
            <a:pPr algn="just">
              <a:lnSpc>
                <a:spcPct val="170000"/>
              </a:lnSpc>
            </a:pPr>
            <a:r>
              <a:rPr lang="en-IN" sz="1600" dirty="0" smtClean="0">
                <a:latin typeface="Times New Roman" pitchFamily="18" charset="0"/>
                <a:cs typeface="Times New Roman" pitchFamily="18" charset="0"/>
              </a:rPr>
              <a:t>[8] H.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J. Liu, J. Zhang, W. Sun, and N. Kato, “Mobile-edge computation offloading for </a:t>
            </a:r>
            <a:r>
              <a:rPr lang="en-IN" sz="1600" dirty="0" err="1" smtClean="0">
                <a:latin typeface="Times New Roman" pitchFamily="18" charset="0"/>
                <a:cs typeface="Times New Roman" pitchFamily="18" charset="0"/>
              </a:rPr>
              <a:t>ultradense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IEEE Internet of Things Journal, vol. 5, no. 6, pp. 4977–4988, Dec 2018. </a:t>
            </a:r>
          </a:p>
          <a:p>
            <a:pPr algn="just">
              <a:lnSpc>
                <a:spcPct val="170000"/>
              </a:lnSpc>
            </a:pPr>
            <a:r>
              <a:rPr lang="en-IN" sz="1600" dirty="0" smtClean="0">
                <a:latin typeface="Times New Roman" pitchFamily="18" charset="0"/>
                <a:cs typeface="Times New Roman" pitchFamily="18" charset="0"/>
              </a:rPr>
              <a:t>[9] Y. Park and S. Kim, “Game-based data offloading scheme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system traffic congestion problems,” EURASIP Journal on Wireless Communications and Networking, vol. 2015, no. 1, pp. 1–10, Jul 2015. </a:t>
            </a:r>
          </a:p>
          <a:p>
            <a:pPr algn="just">
              <a:lnSpc>
                <a:spcPct val="170000"/>
              </a:lnSpc>
            </a:pPr>
            <a:r>
              <a:rPr lang="en-IN" sz="1600" dirty="0" smtClean="0">
                <a:latin typeface="Times New Roman" pitchFamily="18" charset="0"/>
                <a:cs typeface="Times New Roman" pitchFamily="18" charset="0"/>
              </a:rPr>
              <a:t>[10] N. </a:t>
            </a:r>
            <a:r>
              <a:rPr lang="en-IN" sz="1600" dirty="0" err="1" smtClean="0">
                <a:latin typeface="Times New Roman" pitchFamily="18" charset="0"/>
                <a:cs typeface="Times New Roman" pitchFamily="18" charset="0"/>
              </a:rPr>
              <a:t>Hossein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Motlagh</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Taleb</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Arouk</a:t>
            </a:r>
            <a:r>
              <a:rPr lang="en-IN" sz="1600" dirty="0" smtClean="0">
                <a:latin typeface="Times New Roman" pitchFamily="18" charset="0"/>
                <a:cs typeface="Times New Roman" pitchFamily="18" charset="0"/>
              </a:rPr>
              <a:t>, “Low-altitude unmanned aerial vehicles-based internet of things services: Comprehensive survey and future perspectives,” IEEE Internet of Things Journal, vol. 3, no. 6, pp. 899–922, Dec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1731</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Multi-Agent DRL for Task Offloading and Resource Allocation in Multi-UAV Enabled IoT Edge Network</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2021-08-05T13:28:26Z</dcterms:modified>
</cp:coreProperties>
</file>