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8/5/2021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8/5/2021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8/5/2021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8/5/2021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8/5/2021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Energy-Efficient Cross-layer Spectrum Sharing in CR Green </a:t>
            </a:r>
            <a:r>
              <a:rPr lang="en-IN" b="1" dirty="0" err="1" smtClean="0">
                <a:latin typeface="Times New Roman" pitchFamily="18" charset="0"/>
                <a:cs typeface="Times New Roman" pitchFamily="18" charset="0"/>
              </a:rPr>
              <a:t>IoT</a:t>
            </a:r>
            <a:r>
              <a:rPr lang="en-IN" b="1" dirty="0" smtClean="0">
                <a:latin typeface="Times New Roman" pitchFamily="18" charset="0"/>
                <a:cs typeface="Times New Roman" pitchFamily="18" charset="0"/>
              </a:rPr>
              <a:t> Networks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1825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304800"/>
            <a:ext cx="7498080" cy="5257800"/>
          </a:xfrm>
        </p:spPr>
        <p:txBody>
          <a:bodyPr>
            <a:noAutofit/>
          </a:bodyPr>
          <a:lstStyle/>
          <a:p>
            <a:pPr algn="just">
              <a:buNone/>
            </a:pPr>
            <a:r>
              <a:rPr lang="en-IN" sz="2000" dirty="0" smtClean="0">
                <a:latin typeface="Times New Roman" pitchFamily="18" charset="0"/>
                <a:cs typeface="Times New Roman" pitchFamily="18" charset="0"/>
              </a:rPr>
              <a:t>    Internet-of-Things </a:t>
            </a:r>
            <a:r>
              <a:rPr lang="en-IN" sz="2000" dirty="0" smtClean="0">
                <a:latin typeface="Times New Roman" pitchFamily="18" charset="0"/>
                <a:cs typeface="Times New Roman" pitchFamily="18" charset="0"/>
              </a:rPr>
              <a:t>(</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aims to connect intelligent things to the internet, enable thing-to-everything communication, and sustainability sensing and control. However, the exponential increase of connected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is resulting in tremendous demand on the limited spectrum. Cognitive radio (CR) technology is envisioned to be one of the main enabling technology for efficient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deployment. CR offers huge spectrum opportunities for sustainable green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by opportunistically utilizing the idle licensed bands. Since most green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are expected to be sensor nodes with limited energy sources, efficient communication protocols for CR-based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sensor networks are needed. This paper proposes an efficient cross-layer design consisting of joint optimization of the modulation order as a physical-layer parameter and the </a:t>
            </a:r>
            <a:r>
              <a:rPr lang="en-IN" sz="2000" dirty="0" err="1" smtClean="0">
                <a:latin typeface="Times New Roman" pitchFamily="18" charset="0"/>
                <a:cs typeface="Times New Roman" pitchFamily="18" charset="0"/>
              </a:rPr>
              <a:t>backoff</a:t>
            </a:r>
            <a:r>
              <a:rPr lang="en-IN" sz="2000" dirty="0" smtClean="0">
                <a:latin typeface="Times New Roman" pitchFamily="18" charset="0"/>
                <a:cs typeface="Times New Roman" pitchFamily="18" charset="0"/>
              </a:rPr>
              <a:t> probability as a MAC-layer parameter with the objective of minimizing the energy consumption in the CR-based green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networks subject to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delay guarantees, licensed primary radio (PR) channel availability and PR user activities. Simulation results reveal that the proposed cross-layer design has significantly reduced energy consumption while achieving the delay requirements in the network compared to the physical-layer-only and MAC-layer-only adaptation schemes</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048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Many areas of wireless systems that can be improved via CR, existing literature primary focuses on improving spectrum efficiency rather than energy utilization, let alone the unreliable dynamic energy.</a:t>
            </a:r>
          </a:p>
          <a:p>
            <a:pPr algn="just">
              <a:lnSpc>
                <a:spcPct val="150000"/>
              </a:lnSpc>
            </a:pPr>
            <a:r>
              <a:rPr lang="en-IN" sz="2000" dirty="0" smtClean="0">
                <a:latin typeface="Times New Roman" pitchFamily="18" charset="0"/>
                <a:cs typeface="Times New Roman" pitchFamily="18" charset="0"/>
              </a:rPr>
              <a:t>The existing literature assumes that energy harvested in the current time slot can only be used in subsequent time slots, owing to the energy half-duplex constraint.</a:t>
            </a: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interference still exists due to frequency reuse in today’s wireless systems and power leakage into the adjacent frequency band being occupied by </a:t>
            </a:r>
            <a:r>
              <a:rPr lang="en-IN" sz="2000" dirty="0" smtClean="0">
                <a:latin typeface="Times New Roman" pitchFamily="18" charset="0"/>
                <a:cs typeface="Times New Roman" pitchFamily="18" charset="0"/>
              </a:rPr>
              <a:t>PU.</a:t>
            </a:r>
          </a:p>
          <a:p>
            <a:pPr algn="just">
              <a:lnSpc>
                <a:spcPct val="150000"/>
              </a:lnSpc>
            </a:pPr>
            <a:r>
              <a:rPr lang="en-IN" sz="2000" dirty="0" smtClean="0">
                <a:latin typeface="Times New Roman" pitchFamily="18" charset="0"/>
                <a:cs typeface="Times New Roman" pitchFamily="18" charset="0"/>
              </a:rPr>
              <a:t>Efficient and agile spectrum access enabled by cognitive radio can avoid interference and overcome the coexistence issues in multi-tier networks </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873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research intended to contain the congestion problem in Vehicular Ad hoc Networks (VANETs) when </a:t>
            </a:r>
            <a:r>
              <a:rPr lang="en-IN" sz="2000" dirty="0" err="1" smtClean="0">
                <a:latin typeface="Times New Roman" pitchFamily="18" charset="0"/>
                <a:cs typeface="Times New Roman" pitchFamily="18" charset="0"/>
              </a:rPr>
              <a:t>SIoV</a:t>
            </a:r>
            <a:r>
              <a:rPr lang="en-IN" sz="2000" dirty="0" smtClean="0">
                <a:latin typeface="Times New Roman" pitchFamily="18" charset="0"/>
                <a:cs typeface="Times New Roman" pitchFamily="18" charset="0"/>
              </a:rPr>
              <a:t> was implemented to serve better traffic management in a city.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Their </a:t>
            </a:r>
            <a:r>
              <a:rPr lang="en-IN" sz="2000" dirty="0" smtClean="0">
                <a:latin typeface="Times New Roman" pitchFamily="18" charset="0"/>
                <a:cs typeface="Times New Roman" pitchFamily="18" charset="0"/>
              </a:rPr>
              <a:t>CONCISE solution to the problem enabled the routing and segregation of the data in a content specific approach via a deterministic TSCH scheduling to achieve better communication reliability and reduce E2E </a:t>
            </a:r>
            <a:r>
              <a:rPr lang="en-IN" sz="2000" dirty="0" smtClean="0">
                <a:latin typeface="Times New Roman" pitchFamily="18" charset="0"/>
                <a:cs typeface="Times New Roman" pitchFamily="18" charset="0"/>
              </a:rPr>
              <a:t>latency.</a:t>
            </a:r>
          </a:p>
          <a:p>
            <a:pPr algn="just">
              <a:lnSpc>
                <a:spcPct val="150000"/>
              </a:lnSpc>
            </a:pPr>
            <a:r>
              <a:rPr lang="en-IN" sz="2000" dirty="0" smtClean="0">
                <a:latin typeface="Times New Roman" pitchFamily="18" charset="0"/>
                <a:cs typeface="Times New Roman" pitchFamily="18" charset="0"/>
              </a:rPr>
              <a:t>Minimization of vitality has been a consuming issue for basically occasion based frameworks, for example, the WSNs, and they frequently rely upon deliberate exertion of different constantly watching miniaturized scale sensor nodes that watches a physical wonder</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2286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990600" y="152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concept of energy harvester has been proposed to capture and store ambient energy to generate electricity or other energy form, which is renewable and more environmentally friendly than that derived from fossil </a:t>
            </a:r>
            <a:r>
              <a:rPr lang="en-IN" sz="2000" dirty="0" smtClean="0">
                <a:latin typeface="Times New Roman" pitchFamily="18" charset="0"/>
                <a:cs typeface="Times New Roman" pitchFamily="18" charset="0"/>
              </a:rPr>
              <a:t>fuels.</a:t>
            </a:r>
          </a:p>
          <a:p>
            <a:pPr algn="just">
              <a:lnSpc>
                <a:spcPct val="150000"/>
              </a:lnSpc>
            </a:pPr>
            <a:r>
              <a:rPr lang="en-IN" sz="2000" dirty="0" smtClean="0">
                <a:latin typeface="Times New Roman" pitchFamily="18" charset="0"/>
                <a:cs typeface="Times New Roman" pitchFamily="18" charset="0"/>
              </a:rPr>
              <a:t>To enable more flexible spectrum access, dynamic spectrum access techniques have been proposed to solve this spectrum inefficiency problem, by allowing unlicensed users to access the radio spectrum under certain restrictions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Sub-optimal schemes are proposed to maximize the corresponding convex utility function which incorporates the achievable data rate of SU and the expected rate loss due to sensing error or spectrum reoccupation by PU</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gradient based iteration algorithm is proposed to obtain the </a:t>
            </a:r>
            <a:r>
              <a:rPr lang="en-IN" sz="2000" dirty="0" err="1" smtClean="0">
                <a:latin typeface="Times New Roman" pitchFamily="18" charset="0"/>
                <a:cs typeface="Times New Roman" pitchFamily="18" charset="0"/>
              </a:rPr>
              <a:t>Stackelberg</a:t>
            </a:r>
            <a:r>
              <a:rPr lang="en-IN" sz="2000" dirty="0" smtClean="0">
                <a:latin typeface="Times New Roman" pitchFamily="18" charset="0"/>
                <a:cs typeface="Times New Roman" pitchFamily="18" charset="0"/>
              </a:rPr>
              <a:t> equilibrium.</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A mechanized learning process has been utilized for guaranteeing that an ideal spread of vitality use is performed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spare vitality, an advantageous radio for a wake-up took up the activity.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recreations uncovered that it is vitality productive with a significant presentation upgrade when compared with different conventions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is done so as to expand the hibernation time of the nodes which are not utilized in the steering procedure, disposing of the wastage of vitality caused because of ceaseless use of trivial nodes, limiting the utilization of a similar way to the bundles in the course, guaranteeing that the nodes don't wake up before the planned restart time and plunging the impacts between the ways.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330450"/>
                <a:gridCol w="2914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A cross layer protocol for traffic management in Social Internet of Vehicles</a:t>
                      </a:r>
                      <a:endParaRPr lang="en-IN" sz="16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B. Jain, G. Brar, J. Malhotra, S. Rani, and S. H. Ahmed, </a:t>
                      </a:r>
                      <a:endParaRPr lang="en-IN" sz="16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pitchFamily="18" charset="0"/>
                          <a:ea typeface="Calibri"/>
                          <a:cs typeface="Times New Roman" pitchFamily="18" charset="0"/>
                        </a:rPr>
                        <a:t> In this paper, the proposed Vehicular Social Networks based on the VIoT consist of a large number of sensors that transmit data wirelessly.</a:t>
                      </a:r>
                      <a:endParaRPr lang="en-IN" sz="1600">
                        <a:latin typeface="Times New Roman" pitchFamily="18" charset="0"/>
                        <a:ea typeface="Calibri"/>
                        <a:cs typeface="Times New Roman" pitchFamily="18" charset="0"/>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Industrial IoT cross- layer forensic investigation</a:t>
                      </a:r>
                      <a:endParaRPr lang="en-IN" sz="16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C. M. Rondeau, M. A. Temple, and J. Lopez, </a:t>
                      </a:r>
                      <a:endParaRPr lang="en-IN" sz="16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Cross‐layer forensic investigation is addressed for Industrial Internet of Things (</a:t>
                      </a:r>
                      <a:r>
                        <a:rPr lang="en-US" sz="2000" dirty="0" err="1">
                          <a:solidFill>
                            <a:srgbClr val="333333"/>
                          </a:solidFill>
                          <a:latin typeface="Times New Roman" pitchFamily="18" charset="0"/>
                          <a:ea typeface="Calibri"/>
                          <a:cs typeface="Times New Roman" pitchFamily="18" charset="0"/>
                        </a:rPr>
                        <a:t>IIoT</a:t>
                      </a:r>
                      <a:r>
                        <a:rPr lang="en-US" sz="2000" dirty="0">
                          <a:solidFill>
                            <a:srgbClr val="333333"/>
                          </a:solidFill>
                          <a:latin typeface="Times New Roman" pitchFamily="18" charset="0"/>
                          <a:ea typeface="Calibri"/>
                          <a:cs typeface="Times New Roman" pitchFamily="18" charset="0"/>
                        </a:rPr>
                        <a:t>) device attacks in Critical Infrastructure (CI) applications.</a:t>
                      </a:r>
                      <a:endParaRPr lang="en-IN" sz="16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152650"/>
                <a:gridCol w="2990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err="1">
                          <a:latin typeface="Times New Roman"/>
                          <a:ea typeface="Calibri"/>
                          <a:cs typeface="Latha"/>
                        </a:rPr>
                        <a:t>SecTrust</a:t>
                      </a:r>
                      <a:r>
                        <a:rPr lang="en-US" sz="2000" dirty="0">
                          <a:latin typeface="Times New Roman"/>
                          <a:ea typeface="Calibri"/>
                          <a:cs typeface="Latha"/>
                        </a:rPr>
                        <a:t>-RPL: A secure trust-aware RPL routing protocol for Internet of Things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 Airehrour, J. A. Gutierrez, and S. K. Ray,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To secure IoT networks from routing attacks, a time-based trust-aware RPL routing protocol (SecTrust-RPL) is proposed and implemented.</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Energy-Efficient Clustering for Wireless Sensor Devices in Internet of Things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 Cacciagrano, R. Culmone, M. Micheletti, and L. Mostarda,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These devices are not only </a:t>
                      </a:r>
                      <a:r>
                        <a:rPr lang="en-US" sz="2000" dirty="0" err="1">
                          <a:solidFill>
                            <a:srgbClr val="333333"/>
                          </a:solidFill>
                          <a:latin typeface="Times New Roman"/>
                          <a:ea typeface="Calibri"/>
                          <a:cs typeface="Latha"/>
                        </a:rPr>
                        <a:t>smartphones</a:t>
                      </a:r>
                      <a:r>
                        <a:rPr lang="en-US" sz="2000" dirty="0">
                          <a:solidFill>
                            <a:srgbClr val="333333"/>
                          </a:solidFill>
                          <a:latin typeface="Times New Roman"/>
                          <a:ea typeface="Calibri"/>
                          <a:cs typeface="Latha"/>
                        </a:rPr>
                        <a:t> and tablets, but also things which are able to perform various operations, such as sensing data and actuating on the external environment.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828800" y="1447800"/>
            <a:ext cx="6553200" cy="4800599"/>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914400"/>
          </a:xfrm>
        </p:spPr>
        <p:txBody>
          <a:bodyPr>
            <a:normAutofit/>
          </a:bodyPr>
          <a:lstStyle/>
          <a:p>
            <a:r>
              <a:rPr lang="en-US" dirty="0" smtClean="0"/>
              <a:t>CONCLUTION</a:t>
            </a:r>
            <a:endParaRPr lang="en-US" dirty="0"/>
          </a:p>
        </p:txBody>
      </p:sp>
      <p:sp>
        <p:nvSpPr>
          <p:cNvPr id="3" name="Content Placeholder 2"/>
          <p:cNvSpPr>
            <a:spLocks noGrp="1"/>
          </p:cNvSpPr>
          <p:nvPr>
            <p:ph idx="1"/>
          </p:nvPr>
        </p:nvSpPr>
        <p:spPr>
          <a:xfrm>
            <a:off x="1295400" y="838200"/>
            <a:ext cx="7498080" cy="4800600"/>
          </a:xfrm>
        </p:spPr>
        <p:txBody>
          <a:bodyPr>
            <a:noAutofit/>
          </a:bodyPr>
          <a:lstStyle/>
          <a:p>
            <a:pPr algn="just">
              <a:buNone/>
            </a:pPr>
            <a:r>
              <a:rPr lang="en-IN" sz="2000" dirty="0" smtClean="0">
                <a:latin typeface="Times New Roman" pitchFamily="18" charset="0"/>
                <a:cs typeface="Times New Roman" pitchFamily="18" charset="0"/>
              </a:rPr>
              <a:t>    It </a:t>
            </a:r>
            <a:r>
              <a:rPr lang="en-IN" sz="2000" dirty="0" smtClean="0">
                <a:latin typeface="Times New Roman" pitchFamily="18" charset="0"/>
                <a:cs typeface="Times New Roman" pitchFamily="18" charset="0"/>
              </a:rPr>
              <a:t>has been seen that every one of the proposed systems have their own benefits and negative marks and accordingly, a vitality effective cross-layered directing convention must associate with various layers (MAC and PHY). This is done so as to expand the hibernation time of the nodes which are not utilized in the steering procedure, disposing of the wastage of vitality caused because of ceaseless use of trivial nodes, limiting the utilization of a similar way to the bundles in the course, guaranteeing that the nodes don't wake up before the planned restart time and plunging the impacts between the ways. Cross-layer configuration expresses that the recovery and tweaking the parameters having at least two layers accomplishes characterized objectives. Researches on these steering conventions in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are as yet in progress and along these lines, a ton of research inspirations still persevere around there. This paper has a solid idea that a large portion and will likewise care for certain security concerns being looked by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gadgets today. This half breed topology must be a blend of the talked about conventions. The applications might be utilized while thinking about the conventions for the cross breed calculation. </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a:t>
            </a:r>
            <a:r>
              <a:rPr lang="en-IN" sz="2000" dirty="0" err="1" smtClean="0">
                <a:latin typeface="Times New Roman" pitchFamily="18" charset="0"/>
                <a:cs typeface="Times New Roman" pitchFamily="18" charset="0"/>
              </a:rPr>
              <a:t>Cooja</a:t>
            </a:r>
            <a:r>
              <a:rPr lang="en-IN" sz="2000" dirty="0" smtClean="0">
                <a:latin typeface="Times New Roman" pitchFamily="18" charset="0"/>
                <a:cs typeface="Times New Roman" pitchFamily="18" charset="0"/>
              </a:rPr>
              <a:t> Simulator - </a:t>
            </a:r>
            <a:r>
              <a:rPr lang="en-IN" sz="2000" dirty="0" err="1" smtClean="0">
                <a:latin typeface="Times New Roman" pitchFamily="18" charset="0"/>
                <a:cs typeface="Times New Roman" pitchFamily="18" charset="0"/>
              </a:rPr>
              <a:t>Contiki</a:t>
            </a:r>
            <a:r>
              <a:rPr lang="en-IN" sz="2000" dirty="0" smtClean="0">
                <a:latin typeface="Times New Roman" pitchFamily="18" charset="0"/>
                <a:cs typeface="Times New Roman" pitchFamily="18" charset="0"/>
              </a:rPr>
              <a:t>” [Online]. Available: https://anrg.usc.edu/contiki/index.php/Cooja_Simulator.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2</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MathWorks</a:t>
            </a:r>
            <a:r>
              <a:rPr lang="en-IN" sz="2000" dirty="0" smtClean="0">
                <a:latin typeface="Times New Roman" pitchFamily="18" charset="0"/>
                <a:cs typeface="Times New Roman" pitchFamily="18" charset="0"/>
              </a:rPr>
              <a:t> - Makers of MATLAB and </a:t>
            </a:r>
            <a:r>
              <a:rPr lang="en-IN" sz="2000" dirty="0" err="1" smtClean="0">
                <a:latin typeface="Times New Roman" pitchFamily="18" charset="0"/>
                <a:cs typeface="Times New Roman" pitchFamily="18" charset="0"/>
              </a:rPr>
              <a:t>Simulink</a:t>
            </a:r>
            <a:r>
              <a:rPr lang="en-IN" sz="2000" dirty="0" smtClean="0">
                <a:latin typeface="Times New Roman" pitchFamily="18" charset="0"/>
                <a:cs typeface="Times New Roman" pitchFamily="18" charset="0"/>
              </a:rPr>
              <a:t> - MATLAB &amp; </a:t>
            </a:r>
            <a:r>
              <a:rPr lang="en-IN" sz="2000" dirty="0" err="1" smtClean="0">
                <a:latin typeface="Times New Roman" pitchFamily="18" charset="0"/>
                <a:cs typeface="Times New Roman" pitchFamily="18" charset="0"/>
              </a:rPr>
              <a:t>Simulink</a:t>
            </a:r>
            <a:r>
              <a:rPr lang="en-IN" sz="2000" dirty="0" smtClean="0">
                <a:latin typeface="Times New Roman" pitchFamily="18" charset="0"/>
                <a:cs typeface="Times New Roman" pitchFamily="18" charset="0"/>
              </a:rPr>
              <a:t>” [Online]. Available: https://in.mathworks.com/.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3</a:t>
            </a:r>
            <a:r>
              <a:rPr lang="en-IN" sz="2000" dirty="0" smtClean="0">
                <a:latin typeface="Times New Roman" pitchFamily="18" charset="0"/>
                <a:cs typeface="Times New Roman" pitchFamily="18" charset="0"/>
              </a:rPr>
              <a:t>. “Network Simulator ns-2” [Online]. Available: http://nsnam.sourceforge.net/wiki/index.php/User_Infor </a:t>
            </a:r>
            <a:r>
              <a:rPr lang="en-IN" sz="2000" dirty="0" err="1" smtClean="0">
                <a:latin typeface="Times New Roman" pitchFamily="18" charset="0"/>
                <a:cs typeface="Times New Roman" pitchFamily="18" charset="0"/>
              </a:rPr>
              <a:t>mation</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4</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OMNeT</a:t>
            </a:r>
            <a:r>
              <a:rPr lang="en-IN" sz="2000" dirty="0" smtClean="0">
                <a:latin typeface="Times New Roman" pitchFamily="18" charset="0"/>
                <a:cs typeface="Times New Roman" pitchFamily="18" charset="0"/>
              </a:rPr>
              <a:t>++ Discrete Event Simulator” [Online]. Available: https://omnetpp.org/.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5</a:t>
            </a:r>
            <a:r>
              <a:rPr lang="en-IN" sz="2000" dirty="0" smtClean="0">
                <a:latin typeface="Times New Roman" pitchFamily="18" charset="0"/>
                <a:cs typeface="Times New Roman" pitchFamily="18" charset="0"/>
              </a:rPr>
              <a:t>. “OPNET Technologies – Network Simulator | Riverbed” [Online]. Available: https://www.riverbed.com/in/products/steelcentral/opnet. html. </a:t>
            </a:r>
            <a:endParaRPr lang="en-IN" sz="2000" dirty="0" smtClean="0">
              <a:latin typeface="Times New Roman" pitchFamily="18" charset="0"/>
              <a:cs typeface="Times New Roman" pitchFamily="18" charset="0"/>
            </a:endParaRPr>
          </a:p>
          <a:p>
            <a:pPr algn="just">
              <a:lnSpc>
                <a:spcPct val="16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B. Jain, G. </a:t>
            </a:r>
            <a:r>
              <a:rPr lang="en-IN" sz="1600" dirty="0" err="1" smtClean="0">
                <a:latin typeface="Times New Roman" pitchFamily="18" charset="0"/>
                <a:cs typeface="Times New Roman" pitchFamily="18" charset="0"/>
              </a:rPr>
              <a:t>Brar</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Malhotra</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Rani</a:t>
            </a:r>
            <a:r>
              <a:rPr lang="en-IN" sz="1600" dirty="0" smtClean="0">
                <a:latin typeface="Times New Roman" pitchFamily="18" charset="0"/>
                <a:cs typeface="Times New Roman" pitchFamily="18" charset="0"/>
              </a:rPr>
              <a:t>, and S. H. Ahmed, “A cross layer protocol for traffic management in Social Internet of Vehicles,” Future Generation Computer Systems, vol. 82, pp. 707–714, 2018.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7</a:t>
            </a:r>
            <a:r>
              <a:rPr lang="en-IN" sz="1600" dirty="0" smtClean="0">
                <a:latin typeface="Times New Roman" pitchFamily="18" charset="0"/>
                <a:cs typeface="Times New Roman" pitchFamily="18" charset="0"/>
              </a:rPr>
              <a:t>. C. M. </a:t>
            </a:r>
            <a:r>
              <a:rPr lang="en-IN" sz="1600" dirty="0" err="1" smtClean="0">
                <a:latin typeface="Times New Roman" pitchFamily="18" charset="0"/>
                <a:cs typeface="Times New Roman" pitchFamily="18" charset="0"/>
              </a:rPr>
              <a:t>Rondeau</a:t>
            </a:r>
            <a:r>
              <a:rPr lang="en-IN" sz="1600" dirty="0" smtClean="0">
                <a:latin typeface="Times New Roman" pitchFamily="18" charset="0"/>
                <a:cs typeface="Times New Roman" pitchFamily="18" charset="0"/>
              </a:rPr>
              <a:t>, M. A. Temple, and J. Lopez, “Industrial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cross- layer forensic investigation,” Wiley Interdisciplinary Reviews: Forensic Science, vol. 1, no. 1, pp. e1322, 2019.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8</a:t>
            </a:r>
            <a:r>
              <a:rPr lang="en-IN" sz="1600" dirty="0" smtClean="0">
                <a:latin typeface="Times New Roman" pitchFamily="18" charset="0"/>
                <a:cs typeface="Times New Roman" pitchFamily="18" charset="0"/>
              </a:rPr>
              <a:t>. D. </a:t>
            </a:r>
            <a:r>
              <a:rPr lang="en-IN" sz="1600" dirty="0" err="1" smtClean="0">
                <a:latin typeface="Times New Roman" pitchFamily="18" charset="0"/>
                <a:cs typeface="Times New Roman" pitchFamily="18" charset="0"/>
              </a:rPr>
              <a:t>Airehrour</a:t>
            </a:r>
            <a:r>
              <a:rPr lang="en-IN" sz="1600" dirty="0" smtClean="0">
                <a:latin typeface="Times New Roman" pitchFamily="18" charset="0"/>
                <a:cs typeface="Times New Roman" pitchFamily="18" charset="0"/>
              </a:rPr>
              <a:t>, J. A. Gutierrez, and S. K. Ray, “</a:t>
            </a:r>
            <a:r>
              <a:rPr lang="en-IN" sz="1600" dirty="0" err="1" smtClean="0">
                <a:latin typeface="Times New Roman" pitchFamily="18" charset="0"/>
                <a:cs typeface="Times New Roman" pitchFamily="18" charset="0"/>
              </a:rPr>
              <a:t>SecTrust</a:t>
            </a:r>
            <a:r>
              <a:rPr lang="en-IN" sz="1600" dirty="0" smtClean="0">
                <a:latin typeface="Times New Roman" pitchFamily="18" charset="0"/>
                <a:cs typeface="Times New Roman" pitchFamily="18" charset="0"/>
              </a:rPr>
              <a:t>-RPL: A secure trust-aware RPL routing protocol for Internet of Things,” Future Generation Computer Systems, vol. 93, pp. 860–876, 2019.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9</a:t>
            </a:r>
            <a:r>
              <a:rPr lang="en-IN" sz="1600" dirty="0" smtClean="0">
                <a:latin typeface="Times New Roman" pitchFamily="18" charset="0"/>
                <a:cs typeface="Times New Roman" pitchFamily="18" charset="0"/>
              </a:rPr>
              <a:t>. D. </a:t>
            </a:r>
            <a:r>
              <a:rPr lang="en-IN" sz="1600" dirty="0" err="1" smtClean="0">
                <a:latin typeface="Times New Roman" pitchFamily="18" charset="0"/>
                <a:cs typeface="Times New Roman" pitchFamily="18" charset="0"/>
              </a:rPr>
              <a:t>Cacciagrano</a:t>
            </a:r>
            <a:r>
              <a:rPr lang="en-IN" sz="1600" dirty="0" smtClean="0">
                <a:latin typeface="Times New Roman" pitchFamily="18" charset="0"/>
                <a:cs typeface="Times New Roman" pitchFamily="18" charset="0"/>
              </a:rPr>
              <a:t>, R. </a:t>
            </a:r>
            <a:r>
              <a:rPr lang="en-IN" sz="1600" dirty="0" err="1" smtClean="0">
                <a:latin typeface="Times New Roman" pitchFamily="18" charset="0"/>
                <a:cs typeface="Times New Roman" pitchFamily="18" charset="0"/>
              </a:rPr>
              <a:t>Culmone</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Micheletti</a:t>
            </a:r>
            <a:r>
              <a:rPr lang="en-IN" sz="1600" dirty="0" smtClean="0">
                <a:latin typeface="Times New Roman" pitchFamily="18" charset="0"/>
                <a:cs typeface="Times New Roman" pitchFamily="18" charset="0"/>
              </a:rPr>
              <a:t>, and L. </a:t>
            </a:r>
            <a:r>
              <a:rPr lang="en-IN" sz="1600" dirty="0" err="1" smtClean="0">
                <a:latin typeface="Times New Roman" pitchFamily="18" charset="0"/>
                <a:cs typeface="Times New Roman" pitchFamily="18" charset="0"/>
              </a:rPr>
              <a:t>Mostarda</a:t>
            </a:r>
            <a:r>
              <a:rPr lang="en-IN" sz="1600" dirty="0" smtClean="0">
                <a:latin typeface="Times New Roman" pitchFamily="18" charset="0"/>
                <a:cs typeface="Times New Roman" pitchFamily="18" charset="0"/>
              </a:rPr>
              <a:t>, “Energy-Efficient Clustering for Wireless Sensor Devices in Internet of Things,” </a:t>
            </a:r>
            <a:r>
              <a:rPr lang="en-IN" sz="1600" dirty="0" err="1" smtClean="0">
                <a:latin typeface="Times New Roman" pitchFamily="18" charset="0"/>
                <a:cs typeface="Times New Roman" pitchFamily="18" charset="0"/>
              </a:rPr>
              <a:t>Performability</a:t>
            </a:r>
            <a:r>
              <a:rPr lang="en-IN" sz="1600" dirty="0" smtClean="0">
                <a:latin typeface="Times New Roman" pitchFamily="18" charset="0"/>
                <a:cs typeface="Times New Roman" pitchFamily="18" charset="0"/>
              </a:rPr>
              <a:t> in Internet of Things, pp. 59–80, 2019.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10</a:t>
            </a:r>
            <a:r>
              <a:rPr lang="en-IN" sz="1600" dirty="0" smtClean="0">
                <a:latin typeface="Times New Roman" pitchFamily="18" charset="0"/>
                <a:cs typeface="Times New Roman" pitchFamily="18" charset="0"/>
              </a:rPr>
              <a:t>. D. E. </a:t>
            </a:r>
            <a:r>
              <a:rPr lang="en-IN" sz="1600" dirty="0" err="1" smtClean="0">
                <a:latin typeface="Times New Roman" pitchFamily="18" charset="0"/>
                <a:cs typeface="Times New Roman" pitchFamily="18" charset="0"/>
              </a:rPr>
              <a:t>Boubiche</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Bilami</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Boubiche</a:t>
            </a:r>
            <a:r>
              <a:rPr lang="en-IN" sz="1600" dirty="0" smtClean="0">
                <a:latin typeface="Times New Roman" pitchFamily="18" charset="0"/>
                <a:cs typeface="Times New Roman" pitchFamily="18" charset="0"/>
              </a:rPr>
              <a:t>, and F. </a:t>
            </a:r>
            <a:r>
              <a:rPr lang="en-IN" sz="1600" dirty="0" err="1" smtClean="0">
                <a:latin typeface="Times New Roman" pitchFamily="18" charset="0"/>
                <a:cs typeface="Times New Roman" pitchFamily="18" charset="0"/>
              </a:rPr>
              <a:t>Hidoussi</a:t>
            </a:r>
            <a:r>
              <a:rPr lang="en-IN" sz="1600" dirty="0" smtClean="0">
                <a:latin typeface="Times New Roman" pitchFamily="18" charset="0"/>
                <a:cs typeface="Times New Roman" pitchFamily="18" charset="0"/>
              </a:rPr>
              <a:t>, “A cross-layer communication protocol with transmission power adjustment for energy saving in multi-hop </a:t>
            </a:r>
            <a:r>
              <a:rPr lang="en-IN" sz="1600" dirty="0" err="1" smtClean="0">
                <a:latin typeface="Times New Roman" pitchFamily="18" charset="0"/>
                <a:cs typeface="Times New Roman" pitchFamily="18" charset="0"/>
              </a:rPr>
              <a:t>MhWSNs</a:t>
            </a:r>
            <a:r>
              <a:rPr lang="en-IN" sz="1600" dirty="0" smtClean="0">
                <a:latin typeface="Times New Roman" pitchFamily="18" charset="0"/>
                <a:cs typeface="Times New Roman" pitchFamily="18" charset="0"/>
              </a:rPr>
              <a:t>,” Wireless Personal Communications, vol. 85, no. 1, pp. 151–177, 2015.</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1272</TotalTime>
  <Words>1446</Words>
  <Application>Microsoft Office PowerPoint</Application>
  <PresentationFormat>On-screen Show (4:3)</PresentationFormat>
  <Paragraphs>67</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Energy-Efficient Cross-layer Spectrum Sharing in CR Green IoT Networks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2021-08-05T07:43:07Z</dcterms:modified>
</cp:coreProperties>
</file>