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 Efficient Signature Scheme Based on Mobile Edge Computing in the NDN-</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Environment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Named </a:t>
            </a:r>
            <a:r>
              <a:rPr lang="en-IN" sz="2000" dirty="0" smtClean="0">
                <a:latin typeface="Times New Roman" pitchFamily="18" charset="0"/>
                <a:cs typeface="Times New Roman" pitchFamily="18" charset="0"/>
              </a:rPr>
              <a:t>data networking (NDN) is an emerging information-centric networking paradigm, in which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achieves excellent scalability. Recent literature proposes the concept of NDN-</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which maximizes the expansion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by deploying NDN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the NDN, the security is built into the network by embedding a public signature in each data package to verify the authenticity and integrity of the content. However, signature schemes in the NDN-</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are facing several challenges, such as signing security challenge for resource-constrained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end devices (EDs) and verification efficiency challenge for NDN routers.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mainly studies the data package authentication scheme in the package-level security mechanism. Based on mobile edge computing (MEC), an efficient </a:t>
            </a:r>
            <a:r>
              <a:rPr lang="en-IN" sz="2000" dirty="0" err="1" smtClean="0">
                <a:latin typeface="Times New Roman" pitchFamily="18" charset="0"/>
                <a:cs typeface="Times New Roman" pitchFamily="18" charset="0"/>
              </a:rPr>
              <a:t>certificateless</a:t>
            </a:r>
            <a:r>
              <a:rPr lang="en-IN" sz="2000" dirty="0" smtClean="0">
                <a:latin typeface="Times New Roman" pitchFamily="18" charset="0"/>
                <a:cs typeface="Times New Roman" pitchFamily="18" charset="0"/>
              </a:rPr>
              <a:t> group signature scheme featured with anonymity, </a:t>
            </a:r>
            <a:r>
              <a:rPr lang="en-IN" sz="2000" dirty="0" err="1" smtClean="0">
                <a:latin typeface="Times New Roman" pitchFamily="18" charset="0"/>
                <a:cs typeface="Times New Roman" pitchFamily="18" charset="0"/>
              </a:rPr>
              <a:t>unforgeability</a:t>
            </a:r>
            <a:r>
              <a:rPr lang="en-IN" sz="2000" dirty="0" smtClean="0">
                <a:latin typeface="Times New Roman" pitchFamily="18" charset="0"/>
                <a:cs typeface="Times New Roman" pitchFamily="18" charset="0"/>
              </a:rPr>
              <a:t>, traceability, and key escrow resilience is proposed. The regional and edge architecture is utilized to solve the device management problem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reducing the risks of content pollution attacks from the data source. By offloading signature pressure to MEC servers, the contradiction between heavy overhead and shortage of ED resources is avoided. Moreover, the verification efficiency in NDN router is much improved via batch verification in the proposed scheme. Both security analysis and experimental simulations show that the proposed MEC-based </a:t>
            </a:r>
            <a:r>
              <a:rPr lang="en-IN" sz="2000" dirty="0" err="1" smtClean="0">
                <a:latin typeface="Times New Roman" pitchFamily="18" charset="0"/>
                <a:cs typeface="Times New Roman" pitchFamily="18" charset="0"/>
              </a:rPr>
              <a:t>certificateless</a:t>
            </a:r>
            <a:r>
              <a:rPr lang="en-IN" sz="2000" dirty="0" smtClean="0">
                <a:latin typeface="Times New Roman" pitchFamily="18" charset="0"/>
                <a:cs typeface="Times New Roman" pitchFamily="18" charset="0"/>
              </a:rPr>
              <a:t> group signature scheme is provably secure and practical.</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also compared our proposed scheme with relevant existing IBS schemes and the results show that the given scheme is more efficient in terms of computation and communication overheads than the previous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IBS scheme is considered to achieve the security assets of </a:t>
            </a:r>
            <a:r>
              <a:rPr lang="en-IN" sz="2000" dirty="0" err="1" smtClean="0">
                <a:latin typeface="Times New Roman" pitchFamily="18" charset="0"/>
                <a:cs typeface="Times New Roman" pitchFamily="18" charset="0"/>
              </a:rPr>
              <a:t>unforgeability</a:t>
            </a:r>
            <a:r>
              <a:rPr lang="en-IN" sz="2000" dirty="0" smtClean="0">
                <a:latin typeface="Times New Roman" pitchFamily="18" charset="0"/>
                <a:cs typeface="Times New Roman" pitchFamily="18" charset="0"/>
              </a:rPr>
              <a:t> if there exists no intruder which can compromise the private key of the </a:t>
            </a:r>
            <a:r>
              <a:rPr lang="en-IN" sz="2000" dirty="0" smtClean="0">
                <a:latin typeface="Times New Roman" pitchFamily="18" charset="0"/>
                <a:cs typeface="Times New Roman" pitchFamily="18" charset="0"/>
              </a:rPr>
              <a:t>producer.</a:t>
            </a:r>
          </a:p>
          <a:p>
            <a:pPr algn="just">
              <a:lnSpc>
                <a:spcPct val="150000"/>
              </a:lnSpc>
            </a:pPr>
            <a:r>
              <a:rPr lang="en-IN" sz="2000" dirty="0" smtClean="0">
                <a:latin typeface="Times New Roman" pitchFamily="18" charset="0"/>
                <a:cs typeface="Times New Roman" pitchFamily="18" charset="0"/>
              </a:rPr>
              <a:t>We used a lightweight </a:t>
            </a:r>
            <a:r>
              <a:rPr lang="en-IN" sz="2000" dirty="0" err="1" smtClean="0">
                <a:latin typeface="Times New Roman" pitchFamily="18" charset="0"/>
                <a:cs typeface="Times New Roman" pitchFamily="18" charset="0"/>
              </a:rPr>
              <a:t>Hyperelliptic</a:t>
            </a:r>
            <a:r>
              <a:rPr lang="en-IN" sz="2000" dirty="0" smtClean="0">
                <a:latin typeface="Times New Roman" pitchFamily="18" charset="0"/>
                <a:cs typeface="Times New Roman" pitchFamily="18" charset="0"/>
              </a:rPr>
              <a:t> Curve Cryptosystem (HCC) for the efficiency in terms of computation and communication overheads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NDN aimed to offer in-network caching, built-in mobility support, and named-based routing that can provide scalable connectivity to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with efficient information access to the </a:t>
            </a:r>
            <a:r>
              <a:rPr lang="en-IN" sz="2000" dirty="0" smtClean="0">
                <a:latin typeface="Times New Roman" pitchFamily="18" charset="0"/>
                <a:cs typeface="Times New Roman" pitchFamily="18" charset="0"/>
              </a:rPr>
              <a:t>end-users.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trusted party termed as Certification Authority (CA), issues and distributes certificates by attaching customers’ identities to their public keys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KGC can serve as a target unit for any attacker which is generally known as a key-escrow (KE)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proposed scheme suffers from the major key escrow problem inborn with identity-based cryptography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nature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and the working principle of NDN, new issues with the use of the NDN architecture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environments are slowing down the aspirations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its novel architecture NDN facing some security issues in the context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Among them, CPA is the most critical and </a:t>
            </a:r>
            <a:r>
              <a:rPr lang="en-IN" sz="2000" dirty="0" smtClean="0">
                <a:latin typeface="Times New Roman" pitchFamily="18" charset="0"/>
                <a:cs typeface="Times New Roman" pitchFamily="18" charset="0"/>
              </a:rPr>
              <a:t>demanding.</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 secure NDN framework for </a:t>
            </a:r>
            <a:r>
              <a:rPr lang="en-IN" sz="2000" dirty="0" err="1" smtClean="0">
                <a:latin typeface="Times New Roman" pitchFamily="18" charset="0"/>
                <a:cs typeface="Times New Roman" pitchFamily="18" charset="0"/>
              </a:rPr>
              <a:t>IoTenabled</a:t>
            </a:r>
            <a:r>
              <a:rPr lang="en-IN" sz="2000" dirty="0" smtClean="0">
                <a:latin typeface="Times New Roman" pitchFamily="18" charset="0"/>
                <a:cs typeface="Times New Roman" pitchFamily="18" charset="0"/>
              </a:rPr>
              <a:t> Healthcare (</a:t>
            </a:r>
            <a:r>
              <a:rPr lang="en-IN" sz="2000" dirty="0" err="1" smtClean="0">
                <a:latin typeface="Times New Roman" pitchFamily="18" charset="0"/>
                <a:cs typeface="Times New Roman" pitchFamily="18" charset="0"/>
              </a:rPr>
              <a:t>IoTEH</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work, we adopt the services of Identity-Based </a:t>
            </a:r>
            <a:r>
              <a:rPr lang="en-IN" sz="2000" dirty="0" err="1" smtClean="0">
                <a:latin typeface="Times New Roman" pitchFamily="18" charset="0"/>
                <a:cs typeface="Times New Roman" pitchFamily="18" charset="0"/>
              </a:rPr>
              <a:t>Signcryption</a:t>
            </a:r>
            <a:r>
              <a:rPr lang="en-IN" sz="2000" dirty="0" smtClean="0">
                <a:latin typeface="Times New Roman" pitchFamily="18" charset="0"/>
                <a:cs typeface="Times New Roman" pitchFamily="18" charset="0"/>
              </a:rPr>
              <a:t> (IBS) cryptography under the security hardness </a:t>
            </a:r>
            <a:r>
              <a:rPr lang="en-IN" sz="2000" dirty="0" err="1" smtClean="0">
                <a:latin typeface="Times New Roman" pitchFamily="18" charset="0"/>
                <a:cs typeface="Times New Roman" pitchFamily="18" charset="0"/>
              </a:rPr>
              <a:t>Hyperelliptic</a:t>
            </a:r>
            <a:r>
              <a:rPr lang="en-IN" sz="2000" dirty="0" smtClean="0">
                <a:latin typeface="Times New Roman" pitchFamily="18" charset="0"/>
                <a:cs typeface="Times New Roman" pitchFamily="18" charset="0"/>
              </a:rPr>
              <a:t> Curve Cryptosystem (HCC) to secure the </a:t>
            </a:r>
            <a:r>
              <a:rPr lang="en-IN" sz="2000" dirty="0" err="1" smtClean="0">
                <a:latin typeface="Times New Roman" pitchFamily="18" charset="0"/>
                <a:cs typeface="Times New Roman" pitchFamily="18" charset="0"/>
              </a:rPr>
              <a:t>IoTEH</a:t>
            </a:r>
            <a:r>
              <a:rPr lang="en-IN" sz="2000" dirty="0" smtClean="0">
                <a:latin typeface="Times New Roman" pitchFamily="18" charset="0"/>
                <a:cs typeface="Times New Roman" pitchFamily="18" charset="0"/>
              </a:rPr>
              <a:t> information in NDN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deployed the proposed scheme on the </a:t>
            </a:r>
            <a:r>
              <a:rPr lang="en-IN" sz="2000" dirty="0" err="1" smtClean="0">
                <a:latin typeface="Times New Roman" pitchFamily="18" charset="0"/>
                <a:cs typeface="Times New Roman" pitchFamily="18" charset="0"/>
              </a:rPr>
              <a:t>IoTEH</a:t>
            </a:r>
            <a:r>
              <a:rPr lang="en-IN" sz="2000" dirty="0" smtClean="0">
                <a:latin typeface="Times New Roman" pitchFamily="18" charset="0"/>
                <a:cs typeface="Times New Roman" pitchFamily="18" charset="0"/>
              </a:rPr>
              <a:t> in NDN infrastructure and compared it with the recent IBS schemes in terms of computation and communication overheads.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proposed a secure NDN framework for Internet of Things Enabled Healthcare (</a:t>
            </a:r>
            <a:r>
              <a:rPr lang="en-IN" sz="2000" dirty="0" err="1" smtClean="0">
                <a:latin typeface="Times New Roman" pitchFamily="18" charset="0"/>
                <a:cs typeface="Times New Roman" pitchFamily="18" charset="0"/>
              </a:rPr>
              <a:t>IoTEH</a:t>
            </a:r>
            <a:r>
              <a:rPr lang="en-IN" sz="2000" dirty="0" smtClean="0">
                <a:latin typeface="Times New Roman" pitchFamily="18" charset="0"/>
                <a:cs typeface="Times New Roman" pitchFamily="18" charset="0"/>
              </a:rPr>
              <a:t>) using Identity-Based </a:t>
            </a:r>
            <a:r>
              <a:rPr lang="en-IN" sz="2000" dirty="0" err="1" smtClean="0">
                <a:latin typeface="Times New Roman" pitchFamily="18" charset="0"/>
                <a:cs typeface="Times New Roman" pitchFamily="18" charset="0"/>
              </a:rPr>
              <a:t>Signacryption</a:t>
            </a:r>
            <a:r>
              <a:rPr lang="en-IN" sz="2000" dirty="0" smtClean="0">
                <a:latin typeface="Times New Roman" pitchFamily="18" charset="0"/>
                <a:cs typeface="Times New Roman" pitchFamily="18" charset="0"/>
              </a:rPr>
              <a:t> (IBS) cryptography.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fact, NDN facilitates large-scale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deployment by improving the performance, scalability and security of the network by optimizing the usage and power consumption of the </a:t>
            </a:r>
            <a:r>
              <a:rPr lang="en-IN" sz="2000" dirty="0" smtClean="0">
                <a:latin typeface="Times New Roman" pitchFamily="18" charset="0"/>
                <a:cs typeface="Times New Roman" pitchFamily="18" charset="0"/>
              </a:rPr>
              <a:t>device.</a:t>
            </a:r>
          </a:p>
          <a:p>
            <a:pPr algn="just">
              <a:lnSpc>
                <a:spcPct val="150000"/>
              </a:lnSpc>
            </a:pPr>
            <a:r>
              <a:rPr lang="en-IN" sz="2000" dirty="0" smtClean="0">
                <a:latin typeface="Times New Roman" pitchFamily="18" charset="0"/>
                <a:cs typeface="Times New Roman" pitchFamily="18" charset="0"/>
              </a:rPr>
              <a:t>The performance efficiency of BNT confirms that this attack is devastating and alarming in NDN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Multi-precision integer and rational arithmetic C library (MIRACL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are used to measure the performance of the proposed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efficiency of BNT confirms that this attack is devastating and alarming in NDN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clearly shows that the designed scheme is more efficient than the previous schemes in terms of computational cost.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ICN communication optimization for Internet of Things</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 Nour,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connectivity of each and every piece of technology in the environment with the Internet has opened many avenues of research and development.</a:t>
                      </a:r>
                      <a:endParaRPr lang="en-IN" sz="16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Efficient and secure business model for content centric network using elliptic curve cryptography</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 Adhikari, S. Ray, G. P. Biswas, and M. S. Obaidat,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CCN, content is easily made available using network caching mechanism which is misaligned with the existing business policy of content providers/publishers in IP‐based Internet.</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209800"/>
                <a:gridCol w="16764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efficient named-data-networking-based </a:t>
                      </a:r>
                      <a:r>
                        <a:rPr lang="en-US" sz="2000" dirty="0" err="1">
                          <a:latin typeface="Times New Roman"/>
                          <a:ea typeface="Calibri"/>
                          <a:cs typeface="Latha"/>
                        </a:rPr>
                        <a:t>IoT</a:t>
                      </a:r>
                      <a:r>
                        <a:rPr lang="en-US" sz="2000" dirty="0">
                          <a:latin typeface="Times New Roman"/>
                          <a:ea typeface="Calibri"/>
                          <a:cs typeface="Latha"/>
                        </a:rPr>
                        <a:t> cloud framework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Wang and S. Cai,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framework, consumers employ </a:t>
                      </a:r>
                      <a:r>
                        <a:rPr lang="en-US" sz="2000" dirty="0" err="1">
                          <a:solidFill>
                            <a:srgbClr val="333333"/>
                          </a:solidFill>
                          <a:latin typeface="Times New Roman"/>
                          <a:ea typeface="Calibri"/>
                          <a:cs typeface="Latha"/>
                        </a:rPr>
                        <a:t>unicast</a:t>
                      </a:r>
                      <a:r>
                        <a:rPr lang="en-US" sz="2000" dirty="0">
                          <a:solidFill>
                            <a:srgbClr val="333333"/>
                          </a:solidFill>
                          <a:latin typeface="Times New Roman"/>
                          <a:ea typeface="Calibri"/>
                          <a:cs typeface="Latha"/>
                        </a:rPr>
                        <a:t> to acquire data from the nearest </a:t>
                      </a:r>
                      <a:r>
                        <a:rPr lang="en-US" sz="2000" dirty="0" err="1">
                          <a:solidFill>
                            <a:srgbClr val="333333"/>
                          </a:solidFill>
                          <a:latin typeface="Times New Roman"/>
                          <a:ea typeface="Calibri"/>
                          <a:cs typeface="Latha"/>
                        </a:rPr>
                        <a:t>IoTC</a:t>
                      </a:r>
                      <a:r>
                        <a:rPr lang="en-US" sz="2000" dirty="0">
                          <a:solidFill>
                            <a:srgbClr val="333333"/>
                          </a:solidFill>
                          <a:latin typeface="Times New Roman"/>
                          <a:ea typeface="Calibri"/>
                          <a:cs typeface="Latha"/>
                        </a:rPr>
                        <a:t> member via one data retrieval process and node mobility is supported to ensure successful reception of data.</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Caching in vehicular named data networking: Architecture, schemes and future directions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Chen, C. Wang, T. Qiu, M. Atiquzzaman, and D. O. Wu,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TCP/IP stack plays an important role in terms of data transmission, traffic control and address assignment in the Internet of Vehicles (</a:t>
                      </a:r>
                      <a:r>
                        <a:rPr lang="en-US" sz="2000" dirty="0" err="1">
                          <a:solidFill>
                            <a:srgbClr val="333333"/>
                          </a:solidFill>
                          <a:latin typeface="Times New Roman"/>
                          <a:ea typeface="Calibri"/>
                          <a:cs typeface="Latha"/>
                        </a:rPr>
                        <a:t>IoV</a:t>
                      </a:r>
                      <a:r>
                        <a:rPr lang="en-US" sz="2000" dirty="0">
                          <a:solidFill>
                            <a:srgbClr val="333333"/>
                          </a:solidFill>
                          <a:latin typeface="Times New Roman"/>
                          <a:ea typeface="Calibri"/>
                          <a:cs typeface="Latha"/>
                        </a:rPr>
                        <a:t>), which has seen phenomenal growth in recent years.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752600" y="1447800"/>
            <a:ext cx="67056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paper provides an effective and proven secure </a:t>
            </a:r>
            <a:r>
              <a:rPr lang="en-IN" sz="1800" dirty="0" err="1" smtClean="0">
                <a:latin typeface="Times New Roman" pitchFamily="18" charset="0"/>
                <a:cs typeface="Times New Roman" pitchFamily="18" charset="0"/>
              </a:rPr>
              <a:t>certificateless</a:t>
            </a:r>
            <a:r>
              <a:rPr lang="en-IN" sz="1800" dirty="0" smtClean="0">
                <a:latin typeface="Times New Roman" pitchFamily="18" charset="0"/>
                <a:cs typeface="Times New Roman" pitchFamily="18" charset="0"/>
              </a:rPr>
              <a:t> signature scheme for the mitigation of content poisoning attack (CPA) in NDN-based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network. The cost-effectiveness and security aspect of the newly designed scheme is based on the concept of a </a:t>
            </a:r>
            <a:r>
              <a:rPr lang="en-IN" sz="1800" dirty="0" err="1" smtClean="0">
                <a:latin typeface="Times New Roman" pitchFamily="18" charset="0"/>
                <a:cs typeface="Times New Roman" pitchFamily="18" charset="0"/>
              </a:rPr>
              <a:t>hyperelliptic</a:t>
            </a:r>
            <a:r>
              <a:rPr lang="en-IN" sz="1800" dirty="0" smtClean="0">
                <a:latin typeface="Times New Roman" pitchFamily="18" charset="0"/>
                <a:cs typeface="Times New Roman" pitchFamily="18" charset="0"/>
              </a:rPr>
              <a:t> curve cryptosystem. Detailed security analysis shows that the given scheme resists against both A1 and A2 adversaries under the random oracle model. We have conducted a comparative analysis for computation cost (millisecond) and communication overhead (bits) with existing schemes and the results obtained confirm the dominance of our scheme in terms of both the mentioned entities. For further security, we validated the proposed scheme using the services of a well-known security validation tool AVISPA using the services of two backend security protocols such as constraint logic-based attack searcher (ATSE) and on-the-fly model checker (OFMC). To conclude, we deployed the given scheme on NDN-based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networks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B. </a:t>
            </a:r>
            <a:r>
              <a:rPr lang="en-IN" sz="1700" dirty="0" err="1" smtClean="0">
                <a:latin typeface="Times New Roman" pitchFamily="18" charset="0"/>
                <a:cs typeface="Times New Roman" pitchFamily="18" charset="0"/>
              </a:rPr>
              <a:t>Nour</a:t>
            </a:r>
            <a:r>
              <a:rPr lang="en-IN" sz="1700" dirty="0" smtClean="0">
                <a:latin typeface="Times New Roman" pitchFamily="18" charset="0"/>
                <a:cs typeface="Times New Roman" pitchFamily="18" charset="0"/>
              </a:rPr>
              <a:t>, ‘‘ICN communication optimization for Internet of Things,’’ Ph.D. dissertation, Dept.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Sci., Beijing Inst. Technol., Beijing, China, 2020.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S. </a:t>
            </a:r>
            <a:r>
              <a:rPr lang="en-IN" sz="1700" dirty="0" err="1" smtClean="0">
                <a:latin typeface="Times New Roman" pitchFamily="18" charset="0"/>
                <a:cs typeface="Times New Roman" pitchFamily="18" charset="0"/>
              </a:rPr>
              <a:t>Adhikari</a:t>
            </a:r>
            <a:r>
              <a:rPr lang="en-IN" sz="1700" dirty="0" smtClean="0">
                <a:latin typeface="Times New Roman" pitchFamily="18" charset="0"/>
                <a:cs typeface="Times New Roman" pitchFamily="18" charset="0"/>
              </a:rPr>
              <a:t>, S. Ray, G. P. </a:t>
            </a:r>
            <a:r>
              <a:rPr lang="en-IN" sz="1700" dirty="0" err="1" smtClean="0">
                <a:latin typeface="Times New Roman" pitchFamily="18" charset="0"/>
                <a:cs typeface="Times New Roman" pitchFamily="18" charset="0"/>
              </a:rPr>
              <a:t>Biswas</a:t>
            </a:r>
            <a:r>
              <a:rPr lang="en-IN" sz="1700" dirty="0" smtClean="0">
                <a:latin typeface="Times New Roman" pitchFamily="18" charset="0"/>
                <a:cs typeface="Times New Roman" pitchFamily="18" charset="0"/>
              </a:rPr>
              <a:t>, and M. S. </a:t>
            </a:r>
            <a:r>
              <a:rPr lang="en-IN" sz="1700" dirty="0" err="1" smtClean="0">
                <a:latin typeface="Times New Roman" pitchFamily="18" charset="0"/>
                <a:cs typeface="Times New Roman" pitchFamily="18" charset="0"/>
              </a:rPr>
              <a:t>Obaidat</a:t>
            </a:r>
            <a:r>
              <a:rPr lang="en-IN" sz="1700" dirty="0" smtClean="0">
                <a:latin typeface="Times New Roman" pitchFamily="18" charset="0"/>
                <a:cs typeface="Times New Roman" pitchFamily="18" charset="0"/>
              </a:rPr>
              <a:t>, ‘‘Efficient and secure business model for content centric network using elliptic curve cryptography,’’ Int. J.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Syst., vol. 32, no. 1, p. e3839, Jan. 2019.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X. Wang and S. </a:t>
            </a:r>
            <a:r>
              <a:rPr lang="en-IN" sz="1700" dirty="0" err="1" smtClean="0">
                <a:latin typeface="Times New Roman" pitchFamily="18" charset="0"/>
                <a:cs typeface="Times New Roman" pitchFamily="18" charset="0"/>
              </a:rPr>
              <a:t>Cai</a:t>
            </a:r>
            <a:r>
              <a:rPr lang="en-IN" sz="1700" dirty="0" smtClean="0">
                <a:latin typeface="Times New Roman" pitchFamily="18" charset="0"/>
                <a:cs typeface="Times New Roman" pitchFamily="18" charset="0"/>
              </a:rPr>
              <a:t>, ‘‘An efficient named-data-networking-based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cloud framework,’’ IEEE Internet Things J., vol. 7, no. 4, pp. 3453–3461, Apr. 2020.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C. Chen, C. Wang, T. </a:t>
            </a:r>
            <a:r>
              <a:rPr lang="en-IN" sz="1700" dirty="0" err="1" smtClean="0">
                <a:latin typeface="Times New Roman" pitchFamily="18" charset="0"/>
                <a:cs typeface="Times New Roman" pitchFamily="18" charset="0"/>
              </a:rPr>
              <a:t>Qiu</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Atiquzzaman</a:t>
            </a:r>
            <a:r>
              <a:rPr lang="en-IN" sz="1700" dirty="0" smtClean="0">
                <a:latin typeface="Times New Roman" pitchFamily="18" charset="0"/>
                <a:cs typeface="Times New Roman" pitchFamily="18" charset="0"/>
              </a:rPr>
              <a:t>, and D. O. Wu, ‘‘Caching in vehicular named data networking: Architecture, schemes and future directions,’’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Surveys </a:t>
            </a:r>
            <a:r>
              <a:rPr lang="en-IN" sz="1700" dirty="0" err="1" smtClean="0">
                <a:latin typeface="Times New Roman" pitchFamily="18" charset="0"/>
                <a:cs typeface="Times New Roman" pitchFamily="18" charset="0"/>
              </a:rPr>
              <a:t>Tuts</a:t>
            </a:r>
            <a:r>
              <a:rPr lang="en-IN" sz="1700" dirty="0" smtClean="0">
                <a:latin typeface="Times New Roman" pitchFamily="18" charset="0"/>
                <a:cs typeface="Times New Roman" pitchFamily="18" charset="0"/>
              </a:rPr>
              <a:t>., vol. 22, no. 4, pp. 2378–2407, Jun. 2020.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D. Gupta, S. </a:t>
            </a:r>
            <a:r>
              <a:rPr lang="en-IN" sz="1700" dirty="0" err="1" smtClean="0">
                <a:latin typeface="Times New Roman" pitchFamily="18" charset="0"/>
                <a:cs typeface="Times New Roman" pitchFamily="18" charset="0"/>
              </a:rPr>
              <a:t>Rani</a:t>
            </a:r>
            <a:r>
              <a:rPr lang="en-IN" sz="1700" dirty="0" smtClean="0">
                <a:latin typeface="Times New Roman" pitchFamily="18" charset="0"/>
                <a:cs typeface="Times New Roman" pitchFamily="18" charset="0"/>
              </a:rPr>
              <a:t>, S. H. Ahmed, and R. </a:t>
            </a:r>
            <a:r>
              <a:rPr lang="en-IN" sz="1700" dirty="0" err="1" smtClean="0">
                <a:latin typeface="Times New Roman" pitchFamily="18" charset="0"/>
                <a:cs typeface="Times New Roman" pitchFamily="18" charset="0"/>
              </a:rPr>
              <a:t>Hussain</a:t>
            </a:r>
            <a:r>
              <a:rPr lang="en-IN" sz="1700" dirty="0" smtClean="0">
                <a:latin typeface="Times New Roman" pitchFamily="18" charset="0"/>
                <a:cs typeface="Times New Roman" pitchFamily="18" charset="0"/>
              </a:rPr>
              <a:t>, ‘‘Caching policies in NDN-</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architecture,’’ in Integration of WSN and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for Smart Cities. Cham, Switzerland: Springer, 2020, pp. 43–64.</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X. Wang and S.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‘‘Secure healthcare monitoring framework integrating NDN-based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with edge cloud,’’ Future </a:t>
            </a:r>
            <a:r>
              <a:rPr lang="en-IN" sz="1600" dirty="0" err="1" smtClean="0">
                <a:latin typeface="Times New Roman" pitchFamily="18" charset="0"/>
                <a:cs typeface="Times New Roman" pitchFamily="18" charset="0"/>
              </a:rPr>
              <a:t>Gener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vol. 112, pp. 320–329, Nov.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A. </a:t>
            </a:r>
            <a:r>
              <a:rPr lang="en-IN" sz="1600" dirty="0" err="1" smtClean="0">
                <a:latin typeface="Times New Roman" pitchFamily="18" charset="0"/>
                <a:cs typeface="Times New Roman" pitchFamily="18" charset="0"/>
              </a:rPr>
              <a:t>Rehman</a:t>
            </a:r>
            <a:r>
              <a:rPr lang="en-IN" sz="1600" dirty="0" smtClean="0">
                <a:latin typeface="Times New Roman" pitchFamily="18" charset="0"/>
                <a:cs typeface="Times New Roman" pitchFamily="18" charset="0"/>
              </a:rPr>
              <a:t>, T. D. </a:t>
            </a:r>
            <a:r>
              <a:rPr lang="en-IN" sz="1600" dirty="0" err="1" smtClean="0">
                <a:latin typeface="Times New Roman" pitchFamily="18" charset="0"/>
                <a:cs typeface="Times New Roman" pitchFamily="18" charset="0"/>
              </a:rPr>
              <a:t>Hieu</a:t>
            </a:r>
            <a:r>
              <a:rPr lang="en-IN" sz="1600" dirty="0" smtClean="0">
                <a:latin typeface="Times New Roman" pitchFamily="18" charset="0"/>
                <a:cs typeface="Times New Roman" pitchFamily="18" charset="0"/>
              </a:rPr>
              <a:t>, H.-M. </a:t>
            </a:r>
            <a:r>
              <a:rPr lang="en-IN" sz="1600" dirty="0" err="1" smtClean="0">
                <a:latin typeface="Times New Roman" pitchFamily="18" charset="0"/>
                <a:cs typeface="Times New Roman" pitchFamily="18" charset="0"/>
              </a:rPr>
              <a:t>Bae</a:t>
            </a:r>
            <a:r>
              <a:rPr lang="en-IN" sz="1600" dirty="0" smtClean="0">
                <a:latin typeface="Times New Roman" pitchFamily="18" charset="0"/>
                <a:cs typeface="Times New Roman" pitchFamily="18" charset="0"/>
              </a:rPr>
              <a:t>, S.-H. </a:t>
            </a:r>
            <a:r>
              <a:rPr lang="en-IN" sz="1600" dirty="0" err="1" smtClean="0">
                <a:latin typeface="Times New Roman" pitchFamily="18" charset="0"/>
                <a:cs typeface="Times New Roman" pitchFamily="18" charset="0"/>
              </a:rPr>
              <a:t>Mah</a:t>
            </a:r>
            <a:r>
              <a:rPr lang="en-IN" sz="1600" dirty="0" smtClean="0">
                <a:latin typeface="Times New Roman" pitchFamily="18" charset="0"/>
                <a:cs typeface="Times New Roman" pitchFamily="18" charset="0"/>
              </a:rPr>
              <a:t>, and B.-S. Kim, ‘‘Robust and efficient multipath interest forwarding for NDN-based MANETs,’’ in Proc. 9th IFIP Wireless Mobile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Conf. (WMNC), Colmar, France, Jul. 2016, pp. 187–192.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Amadeo</a:t>
            </a:r>
            <a:r>
              <a:rPr lang="en-IN" sz="1600" dirty="0" smtClean="0">
                <a:latin typeface="Times New Roman" pitchFamily="18" charset="0"/>
                <a:cs typeface="Times New Roman" pitchFamily="18" charset="0"/>
              </a:rPr>
              <a:t>, G. Ruggeri, C. </a:t>
            </a:r>
            <a:r>
              <a:rPr lang="en-IN" sz="1600" dirty="0" err="1" smtClean="0">
                <a:latin typeface="Times New Roman" pitchFamily="18" charset="0"/>
                <a:cs typeface="Times New Roman" pitchFamily="18" charset="0"/>
              </a:rPr>
              <a:t>Campolo</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Molinaro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services allocation at the edge via named data networking: From optimal bounds to practical design,’’ IEEE Trans.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Service Manage., vol. 16, no. 2, pp. 661–674, Jun.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B. </a:t>
            </a:r>
            <a:r>
              <a:rPr lang="en-IN" sz="1600" dirty="0" err="1" smtClean="0">
                <a:latin typeface="Times New Roman" pitchFamily="18" charset="0"/>
                <a:cs typeface="Times New Roman" pitchFamily="18" charset="0"/>
              </a:rPr>
              <a:t>Nour</a:t>
            </a:r>
            <a:r>
              <a:rPr lang="en-IN" sz="1600" dirty="0" smtClean="0">
                <a:latin typeface="Times New Roman" pitchFamily="18" charset="0"/>
                <a:cs typeface="Times New Roman" pitchFamily="18" charset="0"/>
              </a:rPr>
              <a:t>, K. Sharif, F. Li, H. </a:t>
            </a:r>
            <a:r>
              <a:rPr lang="en-IN" sz="1600" dirty="0" err="1" smtClean="0">
                <a:latin typeface="Times New Roman" pitchFamily="18" charset="0"/>
                <a:cs typeface="Times New Roman" pitchFamily="18" charset="0"/>
              </a:rPr>
              <a:t>Moungla</a:t>
            </a:r>
            <a:r>
              <a:rPr lang="en-IN" sz="1600" dirty="0" smtClean="0">
                <a:latin typeface="Times New Roman" pitchFamily="18" charset="0"/>
                <a:cs typeface="Times New Roman" pitchFamily="18" charset="0"/>
              </a:rPr>
              <a:t>, A. E. </a:t>
            </a:r>
            <a:r>
              <a:rPr lang="en-IN" sz="1600" dirty="0" err="1" smtClean="0">
                <a:latin typeface="Times New Roman" pitchFamily="18" charset="0"/>
                <a:cs typeface="Times New Roman" pitchFamily="18" charset="0"/>
              </a:rPr>
              <a:t>Kamal</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Afifi</a:t>
            </a:r>
            <a:r>
              <a:rPr lang="en-IN" sz="1600" dirty="0" smtClean="0">
                <a:latin typeface="Times New Roman" pitchFamily="18" charset="0"/>
                <a:cs typeface="Times New Roman" pitchFamily="18" charset="0"/>
              </a:rPr>
              <a:t>, ‘‘NCP: A near ICN cache placement scheme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-based traffic class,’’ in Proc. IEEE Global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Conf. (GLOBECOM), Dec. 2018,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Rai</a:t>
            </a:r>
            <a:r>
              <a:rPr lang="en-IN" sz="1600" dirty="0" smtClean="0">
                <a:latin typeface="Times New Roman" pitchFamily="18" charset="0"/>
                <a:cs typeface="Times New Roman" pitchFamily="18" charset="0"/>
              </a:rPr>
              <a:t>, K. Sharma, and D. </a:t>
            </a:r>
            <a:r>
              <a:rPr lang="en-IN" sz="1600" dirty="0" err="1" smtClean="0">
                <a:latin typeface="Times New Roman" pitchFamily="18" charset="0"/>
                <a:cs typeface="Times New Roman" pitchFamily="18" charset="0"/>
              </a:rPr>
              <a:t>Dhakal</a:t>
            </a:r>
            <a:r>
              <a:rPr lang="en-IN" sz="1600" dirty="0" smtClean="0">
                <a:latin typeface="Times New Roman" pitchFamily="18" charset="0"/>
                <a:cs typeface="Times New Roman" pitchFamily="18" charset="0"/>
              </a:rPr>
              <a:t>, ‘‘A survey on detection and mitigation of distributed denial-of-service attack in named data networking,’’ in Proc. Adv.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Cloud, Big Data, 2019, pp. 163–171.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1658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Efficient Signature Scheme Based on Mobile Edge Computing in the NDN-IoT Environment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2021-08-05T14:13:07Z</dcterms:modified>
</cp:coreProperties>
</file>