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energy-aware task scheduling for </a:t>
            </a:r>
            <a:r>
              <a:rPr lang="en-IN" b="1" dirty="0" err="1" smtClean="0">
                <a:latin typeface="Times New Roman" pitchFamily="18" charset="0"/>
                <a:cs typeface="Times New Roman" pitchFamily="18" charset="0"/>
              </a:rPr>
              <a:t>batteryless</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Today's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rely on batteries, which offer stable energy storage but contain harmful chemicals. Having billions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powered by batteries is not sustainable for the future. As an alternative,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devices run on long-lived capacitors charged using energy harvesters. The small energy storage capacity of capacitors results in intermittent on-off behaviour. Traditional computing schedulers can not handle this intermittency, and in this paper we propose a first step towards an energy-aware task scheduler for constrained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present a new energy-aware task scheduling algorithm that is able to optimally schedule application tasks to avoid power failures, and that will allow us to provide insights on the optimal look-ahead time for energy prediction. Our insights can be used as a basis for practical energy-aware scheduling and energy availability prediction algorithms. We formulate the scheduling problem as a Mixed Integer Linear Program. We evaluate its performance improvement when comparing it with state-of-the-art schedulers for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Our results show that making the task scheduler energy aware avoids power failures and allows more tasks to successfully execute. Moreover, we conclude that a relatively short look-ahead energy prediction time of 8 future task executions is enough to achieve optimality.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existing task scheduling schemes employ energy harvesters as a source of power and use conventional sensor modules for the target application, consuming considerable energy during their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section surveys existing task scheduling schemes for EH-</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 particular focus on schemes that have the potential to support sensing modalities that harvest energy and sense simultaneously.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of the existing task scheduling algorithms are complex and require significant amount of energy during their operation on the miniaturized and resource-constrained sensor node.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existing mechanism to manage the additional harvested energy in energy positive sensors, which may lead towards ENO of EH-</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all these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-related battery problems, researchers have recently started investigating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To overcome this problem, </a:t>
            </a:r>
            <a:r>
              <a:rPr lang="en-IN" sz="2000" dirty="0" err="1" smtClean="0">
                <a:latin typeface="Times New Roman" pitchFamily="18" charset="0"/>
                <a:cs typeface="Times New Roman" pitchFamily="18" charset="0"/>
              </a:rPr>
              <a:t>InK</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considers a dynamic scheduler based on priorities and event-triggers (e.g., timers, energy level triggers, sensor value triggers), which are defined in advance by the programmer.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overcome this issue, and fully automate the problem of task selection, in this paper we propose an energy-aware task </a:t>
            </a:r>
            <a:r>
              <a:rPr lang="en-IN" sz="2000" dirty="0" smtClean="0">
                <a:latin typeface="Times New Roman" pitchFamily="18" charset="0"/>
                <a:cs typeface="Times New Roman" pitchFamily="18" charset="0"/>
              </a:rPr>
              <a:t>scheduler.</a:t>
            </a:r>
          </a:p>
          <a:p>
            <a:pPr algn="just">
              <a:lnSpc>
                <a:spcPct val="150000"/>
              </a:lnSpc>
            </a:pPr>
            <a:r>
              <a:rPr lang="en-IN" sz="2000" dirty="0" smtClean="0">
                <a:latin typeface="Times New Roman" pitchFamily="18" charset="0"/>
                <a:cs typeface="Times New Roman" pitchFamily="18" charset="0"/>
              </a:rPr>
              <a:t>However, we look at the optimal scheduling of application tasks on a 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without batteries, which is a problem with significantly different constraints and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proposes that energy harvesting based sensing can be used in place of conventional power hungry activity sensors (such as accelerometers) to save the energy while attaining reasonable context detection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proposes a </a:t>
            </a:r>
            <a:r>
              <a:rPr lang="en-IN" sz="2000" dirty="0" smtClean="0">
                <a:latin typeface="Times New Roman" pitchFamily="18" charset="0"/>
                <a:cs typeface="Times New Roman" pitchFamily="18" charset="0"/>
              </a:rPr>
              <a:t>dynamic optimization </a:t>
            </a:r>
            <a:r>
              <a:rPr lang="en-IN" sz="2000" dirty="0" smtClean="0">
                <a:latin typeface="Times New Roman" pitchFamily="18" charset="0"/>
                <a:cs typeface="Times New Roman" pitchFamily="18" charset="0"/>
              </a:rPr>
              <a:t>model based on MDP to schedule the tasks taking into account their deadlines, energy consumption, and available harvested energy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proposes a virtual energy harvesting sensing system to analyze the battery level which is helpful in deciding the sensing epoch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propose an optimal start time for the execution of tasks depending upon their deadlines, energy consumption, stored energy and future harvested </a:t>
            </a:r>
            <a:r>
              <a:rPr lang="en-IN" sz="2000" dirty="0" smtClean="0">
                <a:latin typeface="Times New Roman" pitchFamily="18" charset="0"/>
                <a:cs typeface="Times New Roman" pitchFamily="18" charset="0"/>
              </a:rPr>
              <a:t>energy.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have also presented an </a:t>
            </a:r>
            <a:r>
              <a:rPr lang="en-IN" sz="2000" dirty="0" err="1" smtClean="0">
                <a:latin typeface="Times New Roman" pitchFamily="18" charset="0"/>
                <a:cs typeface="Times New Roman" pitchFamily="18" charset="0"/>
              </a:rPr>
              <a:t>energyaware</a:t>
            </a:r>
            <a:r>
              <a:rPr lang="en-IN" sz="2000" dirty="0" smtClean="0">
                <a:latin typeface="Times New Roman" pitchFamily="18" charset="0"/>
                <a:cs typeface="Times New Roman" pitchFamily="18" charset="0"/>
              </a:rPr>
              <a:t> algorithm for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LoRaWAN</a:t>
            </a:r>
            <a:r>
              <a:rPr lang="en-IN" sz="2000" dirty="0" smtClean="0">
                <a:latin typeface="Times New Roman" pitchFamily="18" charset="0"/>
                <a:cs typeface="Times New Roman" pitchFamily="18" charset="0"/>
              </a:rPr>
              <a:t> devices using energy harvesting, where we evaluate the performance of these constrained devices when allowing sleeping between tasks or letting them turn </a:t>
            </a:r>
            <a:r>
              <a:rPr lang="en-IN" sz="2000" dirty="0" smtClean="0">
                <a:latin typeface="Times New Roman" pitchFamily="18" charset="0"/>
                <a:cs typeface="Times New Roman" pitchFamily="18" charset="0"/>
              </a:rPr>
              <a:t>off.</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some insights on how long in the future the behaviour of the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 needs to be predicted in order to get the best performance and avoid power failures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showed the potential of </a:t>
            </a:r>
            <a:r>
              <a:rPr lang="en-IN" sz="2000" dirty="0" err="1" smtClean="0">
                <a:latin typeface="Times New Roman" pitchFamily="18" charset="0"/>
                <a:cs typeface="Times New Roman" pitchFamily="18" charset="0"/>
              </a:rPr>
              <a:t>energyaware</a:t>
            </a:r>
            <a:r>
              <a:rPr lang="en-IN" sz="2000" dirty="0" smtClean="0">
                <a:latin typeface="Times New Roman" pitchFamily="18" charset="0"/>
                <a:cs typeface="Times New Roman" pitchFamily="18" charset="0"/>
              </a:rPr>
              <a:t> scheduling, by evaluating the maximum gain in performance when assuming perfect prediction of all future tasks and energy harvesting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shown that energy-aware scheduling mechanisms are needed to improve the performance of successful application execution on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362200"/>
                <a:gridCol w="1828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Sensing, computing, and communications for energy harvesting </a:t>
                      </a:r>
                      <a:r>
                        <a:rPr lang="en-US" sz="2000" dirty="0" err="1">
                          <a:latin typeface="Times New Roman"/>
                          <a:ea typeface="Calibri"/>
                          <a:cs typeface="Latha"/>
                        </a:rPr>
                        <a:t>IoTs</a:t>
                      </a:r>
                      <a:r>
                        <a:rPr lang="en-US" sz="2000" dirty="0">
                          <a:latin typeface="Times New Roman"/>
                          <a:ea typeface="Calibri"/>
                          <a:cs typeface="Latha"/>
                        </a:rPr>
                        <a:t>: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Ma, G. Lan, M. Hassan, W. Hu, and S. K. Das,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With the growing number of deployments of Internet of Things (IoT) infrastructure for a wide variety of applications, the battery maintenance has become a major limitation for the sustainability of such infrastructure.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future of sensing is batteryless, intermittent, and awesome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Hester and J. Sorber,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intermittent execution, constrained compute and energy resources, and unreliability of these devices creates new challenges for the sensing and embedded systems community.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21336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Battery-less internet of things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S. Muratkar, A. Bhurane, and A. Kothari,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They offer various advantages like higher data connection rates, good coverage, mobility, expandability, ease of use, etc.</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Ink: Reactive kernel for tiny batteryless sensors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 Yildirim, A. Y. Majid, D. Patoukas, K. Schaper, P. Pawelczak, and J. Hester,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proposes </a:t>
                      </a:r>
                      <a:r>
                        <a:rPr lang="en-US" sz="2000" dirty="0" err="1">
                          <a:latin typeface="Times New Roman"/>
                          <a:ea typeface="Calibri"/>
                          <a:cs typeface="Latha"/>
                        </a:rPr>
                        <a:t>InK</a:t>
                      </a:r>
                      <a:r>
                        <a:rPr lang="en-US" sz="2000" dirty="0">
                          <a:latin typeface="Times New Roman"/>
                          <a:ea typeface="Calibri"/>
                          <a:cs typeface="Latha"/>
                        </a:rPr>
                        <a:t>; the first reactive kernel that provides a novel way to program these tiny energy harvesting devices that focuses on their main application of event-driven sensing.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476999" cy="47243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shown that energy-aware scheduling mechanisms are needed to improve the performance of successful application execution on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devices. These tiny devices frequently turn on and off, and being aware of the expected energy consumed and the energy that can be harvested is crucial. For this reason, in this paper, we provide theoretical insights into the achievable performance gain of energy-aware task scheduling, compared to state of the art non-aware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application task schedulers. Moreover, we study the influence of the size of the </a:t>
            </a:r>
            <a:r>
              <a:rPr lang="en-IN" sz="2000" dirty="0" err="1" smtClean="0">
                <a:latin typeface="Times New Roman" pitchFamily="18" charset="0"/>
                <a:cs typeface="Times New Roman" pitchFamily="18" charset="0"/>
              </a:rPr>
              <a:t>lookahead</a:t>
            </a:r>
            <a:r>
              <a:rPr lang="en-IN" sz="2000" dirty="0" smtClean="0">
                <a:latin typeface="Times New Roman" pitchFamily="18" charset="0"/>
                <a:cs typeface="Times New Roman" pitchFamily="18" charset="0"/>
              </a:rPr>
              <a:t> energy prediction window, as a first step towards developing a practical scheduling heuristic that can run on </a:t>
            </a:r>
            <a:r>
              <a:rPr lang="en-IN" sz="2000" dirty="0" err="1" smtClean="0">
                <a:latin typeface="Times New Roman" pitchFamily="18" charset="0"/>
                <a:cs typeface="Times New Roman" pitchFamily="18" charset="0"/>
              </a:rPr>
              <a:t>batteryless</a:t>
            </a:r>
            <a:r>
              <a:rPr lang="en-IN" sz="2000" dirty="0" smtClean="0">
                <a:latin typeface="Times New Roman" pitchFamily="18" charset="0"/>
                <a:cs typeface="Times New Roman" pitchFamily="18" charset="0"/>
              </a:rPr>
              <a:t> devices. To do so, we have proposed a new optimal energy-aware scheduling algorithm that takes into account the energy available in the capacitor and the expected energy to be harvested to optimally schedule the tasks, which are defined by their priority, arrival time, execution time, energy consumption, and set of task parents that need to be executed beforehand. We have compared our </a:t>
            </a:r>
            <a:r>
              <a:rPr lang="en-IN" sz="2000" dirty="0" err="1" smtClean="0">
                <a:latin typeface="Times New Roman" pitchFamily="18" charset="0"/>
                <a:cs typeface="Times New Roman" pitchFamily="18" charset="0"/>
              </a:rPr>
              <a:t>energyaware</a:t>
            </a:r>
            <a:r>
              <a:rPr lang="en-IN" sz="2000" dirty="0" smtClean="0">
                <a:latin typeface="Times New Roman" pitchFamily="18" charset="0"/>
                <a:cs typeface="Times New Roman" pitchFamily="18" charset="0"/>
              </a:rPr>
              <a:t> solution against </a:t>
            </a:r>
            <a:r>
              <a:rPr lang="en-IN" sz="2000" dirty="0" err="1" smtClean="0">
                <a:latin typeface="Times New Roman" pitchFamily="18" charset="0"/>
                <a:cs typeface="Times New Roman" pitchFamily="18" charset="0"/>
              </a:rPr>
              <a:t>InK</a:t>
            </a:r>
            <a:r>
              <a:rPr lang="en-IN" sz="2000" dirty="0" smtClean="0">
                <a:latin typeface="Times New Roman" pitchFamily="18" charset="0"/>
                <a:cs typeface="Times New Roman" pitchFamily="18" charset="0"/>
              </a:rPr>
              <a:t>, an energy-unaware dynamic scheduler based on priorities and deadlines.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D. Ma, G. </a:t>
            </a:r>
            <a:r>
              <a:rPr lang="en-IN" sz="1400" dirty="0" err="1" smtClean="0">
                <a:latin typeface="Times New Roman" pitchFamily="18" charset="0"/>
                <a:cs typeface="Times New Roman" pitchFamily="18" charset="0"/>
              </a:rPr>
              <a:t>Lan</a:t>
            </a:r>
            <a:r>
              <a:rPr lang="en-IN" sz="1400" dirty="0" smtClean="0">
                <a:latin typeface="Times New Roman" pitchFamily="18" charset="0"/>
                <a:cs typeface="Times New Roman" pitchFamily="18" charset="0"/>
              </a:rPr>
              <a:t>, M. Hassan, W.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and S. K. Das, “Sensing, computing, and communications for energy harvesting </a:t>
            </a:r>
            <a:r>
              <a:rPr lang="en-IN" sz="1400" dirty="0" err="1" smtClean="0">
                <a:latin typeface="Times New Roman" pitchFamily="18" charset="0"/>
                <a:cs typeface="Times New Roman" pitchFamily="18" charset="0"/>
              </a:rPr>
              <a:t>IoTs</a:t>
            </a:r>
            <a:r>
              <a:rPr lang="en-IN" sz="1400" dirty="0" smtClean="0">
                <a:latin typeface="Times New Roman" pitchFamily="18" charset="0"/>
                <a:cs typeface="Times New Roman" pitchFamily="18" charset="0"/>
              </a:rPr>
              <a:t>: A survey,” IEEE Communications Surveys Tutorials, vol. 22, no. 2, pp. 1222–1250, 2020.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J. Hester and J. </a:t>
            </a:r>
            <a:r>
              <a:rPr lang="en-IN" sz="1400" dirty="0" err="1" smtClean="0">
                <a:latin typeface="Times New Roman" pitchFamily="18" charset="0"/>
                <a:cs typeface="Times New Roman" pitchFamily="18" charset="0"/>
              </a:rPr>
              <a:t>Sorber</a:t>
            </a:r>
            <a:r>
              <a:rPr lang="en-IN" sz="1400" dirty="0" smtClean="0">
                <a:latin typeface="Times New Roman" pitchFamily="18" charset="0"/>
                <a:cs typeface="Times New Roman" pitchFamily="18" charset="0"/>
              </a:rPr>
              <a:t>, “The future of sensing is </a:t>
            </a:r>
            <a:r>
              <a:rPr lang="en-IN" sz="1400" dirty="0" err="1" smtClean="0">
                <a:latin typeface="Times New Roman" pitchFamily="18" charset="0"/>
                <a:cs typeface="Times New Roman" pitchFamily="18" charset="0"/>
              </a:rPr>
              <a:t>batteryless</a:t>
            </a:r>
            <a:r>
              <a:rPr lang="en-IN" sz="1400" dirty="0" smtClean="0">
                <a:latin typeface="Times New Roman" pitchFamily="18" charset="0"/>
                <a:cs typeface="Times New Roman" pitchFamily="18" charset="0"/>
              </a:rPr>
              <a:t>, intermittent, and awesome,” in Proceedings of the 15th ACM Conference on Embedded Network Sensor Systems, ser. </a:t>
            </a:r>
            <a:r>
              <a:rPr lang="en-IN" sz="1400" dirty="0" err="1" smtClean="0">
                <a:latin typeface="Times New Roman" pitchFamily="18" charset="0"/>
                <a:cs typeface="Times New Roman" pitchFamily="18" charset="0"/>
              </a:rPr>
              <a:t>SenSys</a:t>
            </a:r>
            <a:r>
              <a:rPr lang="en-IN" sz="1400" dirty="0" smtClean="0">
                <a:latin typeface="Times New Roman" pitchFamily="18" charset="0"/>
                <a:cs typeface="Times New Roman" pitchFamily="18" charset="0"/>
              </a:rPr>
              <a:t> ’17. New York, NY, USA: ACM, 2017, pp. 21:1–21:6. [Online]. Available: http://doi.acm.org/10.1145/3131672.3131699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T. S. </a:t>
            </a:r>
            <a:r>
              <a:rPr lang="en-IN" sz="1400" dirty="0" err="1" smtClean="0">
                <a:latin typeface="Times New Roman" pitchFamily="18" charset="0"/>
                <a:cs typeface="Times New Roman" pitchFamily="18" charset="0"/>
              </a:rPr>
              <a:t>Muratkar</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Bhurane</a:t>
            </a:r>
            <a:r>
              <a:rPr lang="en-IN" sz="1400" dirty="0" smtClean="0">
                <a:latin typeface="Times New Roman" pitchFamily="18" charset="0"/>
                <a:cs typeface="Times New Roman" pitchFamily="18" charset="0"/>
              </a:rPr>
              <a:t>, and A. Kothari, “Battery-less internet of things –A survey,” Computer Networks, vol. 180, no. April, 2020.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K. S. </a:t>
            </a:r>
            <a:r>
              <a:rPr lang="en-IN" sz="1400" dirty="0" err="1" smtClean="0">
                <a:latin typeface="Times New Roman" pitchFamily="18" charset="0"/>
                <a:cs typeface="Times New Roman" pitchFamily="18" charset="0"/>
              </a:rPr>
              <a:t>Yildirim</a:t>
            </a:r>
            <a:r>
              <a:rPr lang="en-IN" sz="1400" dirty="0" smtClean="0">
                <a:latin typeface="Times New Roman" pitchFamily="18" charset="0"/>
                <a:cs typeface="Times New Roman" pitchFamily="18" charset="0"/>
              </a:rPr>
              <a:t>, A. Y. </a:t>
            </a:r>
            <a:r>
              <a:rPr lang="en-IN" sz="1400" dirty="0" err="1" smtClean="0">
                <a:latin typeface="Times New Roman" pitchFamily="18" charset="0"/>
                <a:cs typeface="Times New Roman" pitchFamily="18" charset="0"/>
              </a:rPr>
              <a:t>Majid</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Patoukas</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Schaper</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Pawelczak</a:t>
            </a:r>
            <a:r>
              <a:rPr lang="en-IN" sz="1400" dirty="0" smtClean="0">
                <a:latin typeface="Times New Roman" pitchFamily="18" charset="0"/>
                <a:cs typeface="Times New Roman" pitchFamily="18" charset="0"/>
              </a:rPr>
              <a:t>, and J. Hester, “Ink: Reactive kernel for tiny </a:t>
            </a:r>
            <a:r>
              <a:rPr lang="en-IN" sz="1400" dirty="0" err="1" smtClean="0">
                <a:latin typeface="Times New Roman" pitchFamily="18" charset="0"/>
                <a:cs typeface="Times New Roman" pitchFamily="18" charset="0"/>
              </a:rPr>
              <a:t>batteryless</a:t>
            </a:r>
            <a:r>
              <a:rPr lang="en-IN" sz="1400" dirty="0" smtClean="0">
                <a:latin typeface="Times New Roman" pitchFamily="18" charset="0"/>
                <a:cs typeface="Times New Roman" pitchFamily="18" charset="0"/>
              </a:rPr>
              <a:t> sensors,” in Proceedings of the 16th ACM Conference on Embedded Networked Sensor Systems, ser. </a:t>
            </a:r>
            <a:r>
              <a:rPr lang="en-IN" sz="1400" dirty="0" err="1" smtClean="0">
                <a:latin typeface="Times New Roman" pitchFamily="18" charset="0"/>
                <a:cs typeface="Times New Roman" pitchFamily="18" charset="0"/>
              </a:rPr>
              <a:t>SenSys</a:t>
            </a:r>
            <a:r>
              <a:rPr lang="en-IN" sz="1400" dirty="0" smtClean="0">
                <a:latin typeface="Times New Roman" pitchFamily="18" charset="0"/>
                <a:cs typeface="Times New Roman" pitchFamily="18" charset="0"/>
              </a:rPr>
              <a:t> ’18. New York, NY, USA: ACM, 2018, pp. 41–53. [Online]. Available: http://doi.acm.org/10.1145/3274783.3274837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M. M. </a:t>
            </a:r>
            <a:r>
              <a:rPr lang="en-IN" sz="1400" dirty="0" err="1" smtClean="0">
                <a:latin typeface="Times New Roman" pitchFamily="18" charset="0"/>
                <a:cs typeface="Times New Roman" pitchFamily="18" charset="0"/>
              </a:rPr>
              <a:t>Sandhu</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Khalifa</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Jurdak</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Portmann</a:t>
            </a:r>
            <a:r>
              <a:rPr lang="en-IN" sz="1400" dirty="0" smtClean="0">
                <a:latin typeface="Times New Roman" pitchFamily="18" charset="0"/>
                <a:cs typeface="Times New Roman" pitchFamily="18" charset="0"/>
              </a:rPr>
              <a:t>, “Task scheduling for simultaneous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sensing and energy harvesting: A survey and critical analysis,” 2020, arXiv:2004.05728. [Online]. Available: https://arxiv.org/abs/2004.05728</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304800"/>
            <a:ext cx="7650480" cy="6553200"/>
          </a:xfrm>
        </p:spPr>
        <p:txBody>
          <a:bodyPr>
            <a:noAutofit/>
          </a:bodyPr>
          <a:lstStyle/>
          <a:p>
            <a:pPr algn="just">
              <a:lnSpc>
                <a:spcPct val="170000"/>
              </a:lnSpc>
            </a:pPr>
            <a:r>
              <a:rPr lang="en-IN" sz="1300" dirty="0" smtClean="0">
                <a:latin typeface="Times New Roman" pitchFamily="18" charset="0"/>
                <a:cs typeface="Times New Roman" pitchFamily="18" charset="0"/>
              </a:rPr>
              <a:t>[6] B. </a:t>
            </a:r>
            <a:r>
              <a:rPr lang="en-IN" sz="1300" dirty="0" err="1" smtClean="0">
                <a:latin typeface="Times New Roman" pitchFamily="18" charset="0"/>
                <a:cs typeface="Times New Roman" pitchFamily="18" charset="0"/>
              </a:rPr>
              <a:t>Ransford</a:t>
            </a:r>
            <a:r>
              <a:rPr lang="en-IN" sz="1300" dirty="0" smtClean="0">
                <a:latin typeface="Times New Roman" pitchFamily="18" charset="0"/>
                <a:cs typeface="Times New Roman" pitchFamily="18" charset="0"/>
              </a:rPr>
              <a:t>, J. </a:t>
            </a:r>
            <a:r>
              <a:rPr lang="en-IN" sz="1300" dirty="0" err="1" smtClean="0">
                <a:latin typeface="Times New Roman" pitchFamily="18" charset="0"/>
                <a:cs typeface="Times New Roman" pitchFamily="18" charset="0"/>
              </a:rPr>
              <a:t>Sorber</a:t>
            </a:r>
            <a:r>
              <a:rPr lang="en-IN" sz="1300" dirty="0" smtClean="0">
                <a:latin typeface="Times New Roman" pitchFamily="18" charset="0"/>
                <a:cs typeface="Times New Roman" pitchFamily="18" charset="0"/>
              </a:rPr>
              <a:t>, and K. Fu, “Mementos: System support for long-running computation on RFID-scale devices,” in Proceedings of the Sixteenth International Conference on Architectural Support for Programming Languages and Operating Systems, ser. ASPLOS XVI. New York, NY, USA: ACM, 2011, pp. 159–170. [Online]. Available: http://doi.acm.org/10.1145/1950365.1950386 </a:t>
            </a:r>
            <a:endParaRPr lang="en-IN" sz="1300" dirty="0" smtClean="0">
              <a:latin typeface="Times New Roman" pitchFamily="18" charset="0"/>
              <a:cs typeface="Times New Roman" pitchFamily="18" charset="0"/>
            </a:endParaRPr>
          </a:p>
          <a:p>
            <a:pPr algn="just">
              <a:lnSpc>
                <a:spcPct val="170000"/>
              </a:lnSpc>
            </a:pPr>
            <a:r>
              <a:rPr lang="en-IN" sz="1300" dirty="0" smtClean="0">
                <a:latin typeface="Times New Roman" pitchFamily="18" charset="0"/>
                <a:cs typeface="Times New Roman" pitchFamily="18" charset="0"/>
              </a:rPr>
              <a:t>[</a:t>
            </a:r>
            <a:r>
              <a:rPr lang="en-IN" sz="1300" dirty="0" smtClean="0">
                <a:latin typeface="Times New Roman" pitchFamily="18" charset="0"/>
                <a:cs typeface="Times New Roman" pitchFamily="18" charset="0"/>
              </a:rPr>
              <a:t>7] M. Hicks, “Clank: Architectural support for intermittent computation,” in Proceedings of the 44th Annual International Symposium on Computer Architecture, ser. ISCA ’17. New York, NY, USA: Association for Computing Machinery, 2017, p. 228–240. [Online]. Available: https://doi.org/10.1145/3079856.3080238 </a:t>
            </a:r>
            <a:endParaRPr lang="en-IN" sz="1300" dirty="0" smtClean="0">
              <a:latin typeface="Times New Roman" pitchFamily="18" charset="0"/>
              <a:cs typeface="Times New Roman" pitchFamily="18" charset="0"/>
            </a:endParaRPr>
          </a:p>
          <a:p>
            <a:pPr algn="just">
              <a:lnSpc>
                <a:spcPct val="170000"/>
              </a:lnSpc>
            </a:pPr>
            <a:r>
              <a:rPr lang="en-IN" sz="1300" dirty="0" smtClean="0">
                <a:latin typeface="Times New Roman" pitchFamily="18" charset="0"/>
                <a:cs typeface="Times New Roman" pitchFamily="18" charset="0"/>
              </a:rPr>
              <a:t>[</a:t>
            </a:r>
            <a:r>
              <a:rPr lang="en-IN" sz="1300" dirty="0" smtClean="0">
                <a:latin typeface="Times New Roman" pitchFamily="18" charset="0"/>
                <a:cs typeface="Times New Roman" pitchFamily="18" charset="0"/>
              </a:rPr>
              <a:t>8] K. Ma, Y. </a:t>
            </a:r>
            <a:r>
              <a:rPr lang="en-IN" sz="1300" dirty="0" err="1" smtClean="0">
                <a:latin typeface="Times New Roman" pitchFamily="18" charset="0"/>
                <a:cs typeface="Times New Roman" pitchFamily="18" charset="0"/>
              </a:rPr>
              <a:t>Zheng</a:t>
            </a:r>
            <a:r>
              <a:rPr lang="en-IN" sz="1300" dirty="0" smtClean="0">
                <a:latin typeface="Times New Roman" pitchFamily="18" charset="0"/>
                <a:cs typeface="Times New Roman" pitchFamily="18" charset="0"/>
              </a:rPr>
              <a:t>, S. Li, K. </a:t>
            </a:r>
            <a:r>
              <a:rPr lang="en-IN" sz="1300" dirty="0" err="1" smtClean="0">
                <a:latin typeface="Times New Roman" pitchFamily="18" charset="0"/>
                <a:cs typeface="Times New Roman" pitchFamily="18" charset="0"/>
              </a:rPr>
              <a:t>Swaminathan</a:t>
            </a:r>
            <a:r>
              <a:rPr lang="en-IN" sz="1300" dirty="0" smtClean="0">
                <a:latin typeface="Times New Roman" pitchFamily="18" charset="0"/>
                <a:cs typeface="Times New Roman" pitchFamily="18" charset="0"/>
              </a:rPr>
              <a:t>, X. Li, Y. Liu, J. Sampson, Y. </a:t>
            </a:r>
            <a:r>
              <a:rPr lang="en-IN" sz="1300" dirty="0" err="1" smtClean="0">
                <a:latin typeface="Times New Roman" pitchFamily="18" charset="0"/>
                <a:cs typeface="Times New Roman" pitchFamily="18" charset="0"/>
              </a:rPr>
              <a:t>Xie</a:t>
            </a:r>
            <a:r>
              <a:rPr lang="en-IN" sz="1300" dirty="0" smtClean="0">
                <a:latin typeface="Times New Roman" pitchFamily="18" charset="0"/>
                <a:cs typeface="Times New Roman" pitchFamily="18" charset="0"/>
              </a:rPr>
              <a:t>, and V. Narayanan, “Architecture exploration for ambient energy harvesting </a:t>
            </a:r>
            <a:r>
              <a:rPr lang="en-IN" sz="1300" dirty="0" err="1" smtClean="0">
                <a:latin typeface="Times New Roman" pitchFamily="18" charset="0"/>
                <a:cs typeface="Times New Roman" pitchFamily="18" charset="0"/>
              </a:rPr>
              <a:t>nonvolatile</a:t>
            </a:r>
            <a:r>
              <a:rPr lang="en-IN" sz="1300" dirty="0" smtClean="0">
                <a:latin typeface="Times New Roman" pitchFamily="18" charset="0"/>
                <a:cs typeface="Times New Roman" pitchFamily="18" charset="0"/>
              </a:rPr>
              <a:t> processors,” in 2015 IEEE 21st International Symposium on High Performance Computer Architecture (HPCA), 2015, pp. 526–537. </a:t>
            </a:r>
            <a:endParaRPr lang="en-IN" sz="1300" dirty="0" smtClean="0">
              <a:latin typeface="Times New Roman" pitchFamily="18" charset="0"/>
              <a:cs typeface="Times New Roman" pitchFamily="18" charset="0"/>
            </a:endParaRPr>
          </a:p>
          <a:p>
            <a:pPr algn="just">
              <a:lnSpc>
                <a:spcPct val="170000"/>
              </a:lnSpc>
            </a:pPr>
            <a:r>
              <a:rPr lang="en-IN" sz="1300" dirty="0" smtClean="0">
                <a:latin typeface="Times New Roman" pitchFamily="18" charset="0"/>
                <a:cs typeface="Times New Roman" pitchFamily="18" charset="0"/>
              </a:rPr>
              <a:t>[</a:t>
            </a:r>
            <a:r>
              <a:rPr lang="en-IN" sz="1300" dirty="0" smtClean="0">
                <a:latin typeface="Times New Roman" pitchFamily="18" charset="0"/>
                <a:cs typeface="Times New Roman" pitchFamily="18" charset="0"/>
              </a:rPr>
              <a:t>9] K. </a:t>
            </a:r>
            <a:r>
              <a:rPr lang="en-IN" sz="1300" dirty="0" err="1" smtClean="0">
                <a:latin typeface="Times New Roman" pitchFamily="18" charset="0"/>
                <a:cs typeface="Times New Roman" pitchFamily="18" charset="0"/>
              </a:rPr>
              <a:t>Maeng</a:t>
            </a:r>
            <a:r>
              <a:rPr lang="en-IN" sz="1300" dirty="0" smtClean="0">
                <a:latin typeface="Times New Roman" pitchFamily="18" charset="0"/>
                <a:cs typeface="Times New Roman" pitchFamily="18" charset="0"/>
              </a:rPr>
              <a:t>, A. Colin, and B. Lucia, “Alpaca: Intermittent execution without checkpoints,” Proc. ACM Program. Lang., vol. 1, no. OOPSLA, pp. 96:1–96:30, </a:t>
            </a:r>
            <a:r>
              <a:rPr lang="en-IN" sz="1300" dirty="0" err="1" smtClean="0">
                <a:latin typeface="Times New Roman" pitchFamily="18" charset="0"/>
                <a:cs typeface="Times New Roman" pitchFamily="18" charset="0"/>
              </a:rPr>
              <a:t>oct</a:t>
            </a:r>
            <a:r>
              <a:rPr lang="en-IN" sz="1300" dirty="0" smtClean="0">
                <a:latin typeface="Times New Roman" pitchFamily="18" charset="0"/>
                <a:cs typeface="Times New Roman" pitchFamily="18" charset="0"/>
              </a:rPr>
              <a:t> 2017. [Online]. Available: http://doi.acm.org/10.1145/3133920 </a:t>
            </a:r>
            <a:endParaRPr lang="en-IN" sz="1300" dirty="0" smtClean="0">
              <a:latin typeface="Times New Roman" pitchFamily="18" charset="0"/>
              <a:cs typeface="Times New Roman" pitchFamily="18" charset="0"/>
            </a:endParaRPr>
          </a:p>
          <a:p>
            <a:pPr algn="just">
              <a:lnSpc>
                <a:spcPct val="170000"/>
              </a:lnSpc>
            </a:pPr>
            <a:r>
              <a:rPr lang="en-IN" sz="1300" dirty="0" smtClean="0">
                <a:latin typeface="Times New Roman" pitchFamily="18" charset="0"/>
                <a:cs typeface="Times New Roman" pitchFamily="18" charset="0"/>
              </a:rPr>
              <a:t>[</a:t>
            </a:r>
            <a:r>
              <a:rPr lang="en-IN" sz="1300" dirty="0" smtClean="0">
                <a:latin typeface="Times New Roman" pitchFamily="18" charset="0"/>
                <a:cs typeface="Times New Roman" pitchFamily="18" charset="0"/>
              </a:rPr>
              <a:t>10] J. Hester, K. </a:t>
            </a:r>
            <a:r>
              <a:rPr lang="en-IN" sz="1300" dirty="0" err="1" smtClean="0">
                <a:latin typeface="Times New Roman" pitchFamily="18" charset="0"/>
                <a:cs typeface="Times New Roman" pitchFamily="18" charset="0"/>
              </a:rPr>
              <a:t>Storer</a:t>
            </a:r>
            <a:r>
              <a:rPr lang="en-IN" sz="1300" dirty="0" smtClean="0">
                <a:latin typeface="Times New Roman" pitchFamily="18" charset="0"/>
                <a:cs typeface="Times New Roman" pitchFamily="18" charset="0"/>
              </a:rPr>
              <a:t>, and J. </a:t>
            </a:r>
            <a:r>
              <a:rPr lang="en-IN" sz="1300" dirty="0" err="1" smtClean="0">
                <a:latin typeface="Times New Roman" pitchFamily="18" charset="0"/>
                <a:cs typeface="Times New Roman" pitchFamily="18" charset="0"/>
              </a:rPr>
              <a:t>Sorber</a:t>
            </a:r>
            <a:r>
              <a:rPr lang="en-IN" sz="1300" dirty="0" smtClean="0">
                <a:latin typeface="Times New Roman" pitchFamily="18" charset="0"/>
                <a:cs typeface="Times New Roman" pitchFamily="18" charset="0"/>
              </a:rPr>
              <a:t>, “Timely execution on intermittently powered </a:t>
            </a:r>
            <a:r>
              <a:rPr lang="en-IN" sz="1300" dirty="0" err="1" smtClean="0">
                <a:latin typeface="Times New Roman" pitchFamily="18" charset="0"/>
                <a:cs typeface="Times New Roman" pitchFamily="18" charset="0"/>
              </a:rPr>
              <a:t>batteryless</a:t>
            </a:r>
            <a:r>
              <a:rPr lang="en-IN" sz="1300" dirty="0" smtClean="0">
                <a:latin typeface="Times New Roman" pitchFamily="18" charset="0"/>
                <a:cs typeface="Times New Roman" pitchFamily="18" charset="0"/>
              </a:rPr>
              <a:t> sensors,” in Proceedings of the 15th ACM Conference on Embedded Network Sensor Systems, ser. </a:t>
            </a:r>
            <a:r>
              <a:rPr lang="en-IN" sz="1300" dirty="0" err="1" smtClean="0">
                <a:latin typeface="Times New Roman" pitchFamily="18" charset="0"/>
                <a:cs typeface="Times New Roman" pitchFamily="18" charset="0"/>
              </a:rPr>
              <a:t>SenSys</a:t>
            </a:r>
            <a:r>
              <a:rPr lang="en-IN" sz="1300" dirty="0" smtClean="0">
                <a:latin typeface="Times New Roman" pitchFamily="18" charset="0"/>
                <a:cs typeface="Times New Roman" pitchFamily="18" charset="0"/>
              </a:rPr>
              <a:t> ’17. New York, NY, USA: Association for Computing Machinery, 2017. [Online]. Available: https://doi.org/10.1145/3131672.3131673</a:t>
            </a:r>
            <a:endParaRPr lang="en-IN" sz="13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1769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energy-aware task scheduling for batteryless IoT devices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2021-08-04T11:26:16Z</dcterms:modified>
</cp:coreProperties>
</file>