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Lightweight and Scalable DAG based distributed ledger for verifying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data integrity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Verifying </a:t>
            </a:r>
            <a:r>
              <a:rPr lang="en-IN" sz="2000" dirty="0" smtClean="0">
                <a:latin typeface="Times New Roman" pitchFamily="18" charset="0"/>
                <a:cs typeface="Times New Roman" pitchFamily="18" charset="0"/>
              </a:rPr>
              <a:t>the integrity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 in cloud-based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architectures is crucial for building reliable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Traditional data integrity verification methods rely on a Trusted Third Party (TTP) that has issues of risk and operational cost by centralization. Distributed Ledger Technology (DLT) has a high potential to verify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 integrity and overcome the problems with TTPs. However, the existing DLTs have low transaction throughput, high computational and storage overhead, and are unsuitable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environments, where a massive scale of data is generated. Recently, Directed Acyclic Graph (DAG) based DLTs have been proposed to address the low transaction throughput of linear DLTs.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However</a:t>
            </a:r>
            <a:r>
              <a:rPr lang="en-IN" sz="2000" dirty="0" smtClean="0">
                <a:latin typeface="Times New Roman" pitchFamily="18" charset="0"/>
                <a:cs typeface="Times New Roman" pitchFamily="18" charset="0"/>
              </a:rPr>
              <a:t>, the integration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Gateways (GWs) into the peer to peer (P2P) DLT network is challenging because of their low storage and computational capacity. This paper proposes Lightweight and Scalable DAG based distributed ledger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(LSDI) that can work with resource-constrained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GWs to provide fast and scalable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 integrity verification. LSDI uses two key techniques: Pruning and Clustering, to reduce 1) storage overhead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GWs by removing sufficiently old transactions, and 2) computational overhead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GWs by partitioning a large P2P network into smaller P2P networks. The evaluation results of the proof of concept implementation showed that the proposed LSDI system achieves high transaction throughput and scalability while efficiently managing storage and computation overhead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GWs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62000"/>
          </a:xfrm>
        </p:spPr>
        <p:txBody>
          <a:bodyPr>
            <a:normAutofit/>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BC implementations typically use one of the following consensus algorithms: Proof of Work (POW</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or Proof of Stake (POS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Micropayments </a:t>
            </a:r>
            <a:r>
              <a:rPr lang="en-IN" sz="2000" dirty="0" smtClean="0">
                <a:latin typeface="Times New Roman" pitchFamily="18" charset="0"/>
                <a:cs typeface="Times New Roman" pitchFamily="18" charset="0"/>
              </a:rPr>
              <a:t>were never possible in existing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platforms due to the fact transaction fees were higher than the transactions themselves, but with the IOTA fee-less environment, micropayments can happen for the future M2M economy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used the Ed25519 signature algorithm on the existing IOTA MAM channel to ensure the authenticity of each message based on the key pairs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Problems of reuse of addresses exist in this system. Possible solutions are described below with insights into each solution.</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 a Lightweight Scalable BC (LSB)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security and privacy that addresses the above issues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BC has the potential to tackle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problems such as security and </a:t>
            </a:r>
            <a:r>
              <a:rPr lang="en-IN" sz="2000" dirty="0" smtClean="0">
                <a:latin typeface="Times New Roman" pitchFamily="18" charset="0"/>
                <a:cs typeface="Times New Roman" pitchFamily="18" charset="0"/>
              </a:rPr>
              <a:t>privacy, </a:t>
            </a:r>
            <a:r>
              <a:rPr lang="en-IN" sz="2000" dirty="0" smtClean="0">
                <a:latin typeface="Times New Roman" pitchFamily="18" charset="0"/>
                <a:cs typeface="Times New Roman" pitchFamily="18" charset="0"/>
              </a:rPr>
              <a:t>its application to build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architecture remains difficult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 local community, each Home Node needs to get certification issued by the local CA to join the </a:t>
            </a:r>
            <a:r>
              <a:rPr lang="en-IN" sz="2000" dirty="0" smtClean="0">
                <a:latin typeface="Times New Roman" pitchFamily="18" charset="0"/>
                <a:cs typeface="Times New Roman" pitchFamily="18" charset="0"/>
              </a:rPr>
              <a:t>network.</a:t>
            </a:r>
          </a:p>
          <a:p>
            <a:pPr algn="just">
              <a:lnSpc>
                <a:spcPct val="150000"/>
              </a:lnSpc>
            </a:pPr>
            <a:r>
              <a:rPr lang="en-IN" sz="2000" dirty="0" smtClean="0">
                <a:latin typeface="Times New Roman" pitchFamily="18" charset="0"/>
                <a:cs typeface="Times New Roman" pitchFamily="18" charset="0"/>
              </a:rPr>
              <a:t>The various benefits afforded by BC technology as outlined earlier in this section make it an attractive solution for addressing the aforementioned problems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context, one can expect serious scalability issues since the number of nodes is expected to be very large.</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152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method reduces the header size of the 6LowPAN and Host Identity protocol (HIP) from 40 bytes to a maximum of 25 bytes by eliminating unnecessary header fields and thus reduces network overhead.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Assuming the user is authenticated, the RA generates a shared key for communication between the user and the device. Security analysis shows that the proposed method is secure against the man-</a:t>
            </a:r>
            <a:r>
              <a:rPr lang="en-IN" sz="2000" dirty="0" err="1" smtClean="0">
                <a:latin typeface="Times New Roman" pitchFamily="18" charset="0"/>
                <a:cs typeface="Times New Roman" pitchFamily="18" charset="0"/>
              </a:rPr>
              <a:t>inthe</a:t>
            </a:r>
            <a:r>
              <a:rPr lang="en-IN" sz="2000" dirty="0" smtClean="0">
                <a:latin typeface="Times New Roman" pitchFamily="18" charset="0"/>
                <a:cs typeface="Times New Roman" pitchFamily="18" charset="0"/>
              </a:rPr>
              <a:t>-middle attack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LSB, we have rather proposed a tiered structure where a single public BC is managed </a:t>
            </a:r>
            <a:r>
              <a:rPr lang="en-IN" sz="2000" dirty="0" err="1" smtClean="0">
                <a:latin typeface="Times New Roman" pitchFamily="18" charset="0"/>
                <a:cs typeface="Times New Roman" pitchFamily="18" charset="0"/>
              </a:rPr>
              <a:t>distributedly</a:t>
            </a:r>
            <a:r>
              <a:rPr lang="en-IN" sz="2000" dirty="0" smtClean="0">
                <a:latin typeface="Times New Roman" pitchFamily="18" charset="0"/>
                <a:cs typeface="Times New Roman" pitchFamily="18" charset="0"/>
              </a:rPr>
              <a:t> by the overlay nodes and the devices within each smart home are managed independently by a home-specific LBM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architecture has three main components namely: data management protocol, data store system, and message service.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Our approach differs from other solutions in the way that it applies a lightweight, scalable and high performance Tangle technology which is suitable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unacceptable performance of the current mainstream DLT systems such as </a:t>
            </a:r>
            <a:r>
              <a:rPr lang="en-IN" sz="2000" dirty="0" err="1" smtClean="0">
                <a:latin typeface="Times New Roman" pitchFamily="18" charset="0"/>
                <a:cs typeface="Times New Roman" pitchFamily="18" charset="0"/>
              </a:rPr>
              <a:t>Bitcoin</a:t>
            </a:r>
            <a:r>
              <a:rPr lang="en-IN" sz="2000" dirty="0" smtClean="0">
                <a:latin typeface="Times New Roman" pitchFamily="18" charset="0"/>
                <a:cs typeface="Times New Roman" pitchFamily="18" charset="0"/>
              </a:rPr>
              <a:t> can hardly meet the efficiency and scalability requirements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this tremendous market growth raises new challenges such as security and </a:t>
            </a:r>
            <a:r>
              <a:rPr lang="en-IN" sz="2000" dirty="0" smtClean="0">
                <a:latin typeface="Times New Roman" pitchFamily="18" charset="0"/>
                <a:cs typeface="Times New Roman" pitchFamily="18" charset="0"/>
              </a:rPr>
              <a:t>privacy, </a:t>
            </a:r>
            <a:r>
              <a:rPr lang="en-IN" sz="2000" dirty="0" smtClean="0">
                <a:latin typeface="Times New Roman" pitchFamily="18" charset="0"/>
                <a:cs typeface="Times New Roman" pitchFamily="18" charset="0"/>
              </a:rPr>
              <a:t>scalability and data processing performance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 architecture, which means that an effective solution needs to be devised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also interesting for us to conduct the research on performance evaluation such as analytical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and simulation for DAG-based DL systems.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Device democracy: Saving the future of the Internet of Things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B. Pureswaran and V.,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Mainframes were the province of the largest governments and enterprises, used to execute complex managerial and operational tasks.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Towards an Optimized BlockChain for IoT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Dorri, S. S. Kanhere, and R. Jurdak,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There has been increasing interest in adopting </a:t>
                      </a:r>
                      <a:r>
                        <a:rPr lang="en-US" sz="2000" dirty="0" err="1">
                          <a:solidFill>
                            <a:srgbClr val="333333"/>
                          </a:solidFill>
                          <a:latin typeface="Times New Roman"/>
                          <a:ea typeface="Calibri"/>
                          <a:cs typeface="Latha"/>
                        </a:rPr>
                        <a:t>BlockChain</a:t>
                      </a:r>
                      <a:r>
                        <a:rPr lang="en-US" sz="2000" dirty="0">
                          <a:solidFill>
                            <a:srgbClr val="333333"/>
                          </a:solidFill>
                          <a:latin typeface="Times New Roman"/>
                          <a:ea typeface="Calibri"/>
                          <a:cs typeface="Latha"/>
                        </a:rPr>
                        <a:t> (BC), that underpins the crypto-currency </a:t>
                      </a:r>
                      <a:r>
                        <a:rPr lang="en-US" sz="2000" dirty="0" err="1">
                          <a:solidFill>
                            <a:srgbClr val="333333"/>
                          </a:solidFill>
                          <a:latin typeface="Times New Roman"/>
                          <a:ea typeface="Calibri"/>
                          <a:cs typeface="Latha"/>
                        </a:rPr>
                        <a:t>Bitcoin</a:t>
                      </a:r>
                      <a:r>
                        <a:rPr lang="en-US" sz="2000" dirty="0">
                          <a:solidFill>
                            <a:srgbClr val="333333"/>
                          </a:solidFill>
                          <a:latin typeface="Times New Roman"/>
                          <a:ea typeface="Calibri"/>
                          <a:cs typeface="Latha"/>
                        </a:rPr>
                        <a:t>, in Internet of </a:t>
                      </a:r>
                      <a:r>
                        <a:rPr lang="en-US" sz="2000" dirty="0" err="1">
                          <a:solidFill>
                            <a:srgbClr val="333333"/>
                          </a:solidFill>
                          <a:latin typeface="Times New Roman"/>
                          <a:ea typeface="Calibri"/>
                          <a:cs typeface="Latha"/>
                        </a:rPr>
                        <a:t>ings</a:t>
                      </a:r>
                      <a:r>
                        <a:rPr lang="en-US" sz="2000" dirty="0">
                          <a:solidFill>
                            <a:srgbClr val="333333"/>
                          </a:solidFill>
                          <a:latin typeface="Times New Roman"/>
                          <a:ea typeface="Calibri"/>
                          <a:cs typeface="Latha"/>
                        </a:rPr>
                        <a:t>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for security and privacy.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review of smart homes - Past, present, and future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R. Alam, M. B. I. Reaz, and M. A. M. Ali,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It describes collective information about sensors, multimedia devices, communication protocols, and systems, which are widely used in smart home implementation.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Bitcoin: A Peer-to-Peer Electronic Cash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Kornmesser,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Digital signatures provide part of the solution, but the main benefits are lost if a trusted third party is still required to prevent double-spending.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524000" y="1371600"/>
            <a:ext cx="69342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work, we have proposed a DAG-based distributed ledger solution for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Specifically, we introduce our solution in the context of smart homes for handling inter-house DERs transactions. With the initial experimental results, our solution provides high TPS/CTPS and good scalability which is suitable for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applications. We conclude that our proposed DAG-based distributed ledger is an effective solution for building a smart home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infrastructure. Further studies will be conducted on the decentralization optimization, security verification and containerization.</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P. B. </a:t>
            </a:r>
            <a:r>
              <a:rPr lang="en-IN" sz="1800" dirty="0" err="1" smtClean="0">
                <a:latin typeface="Times New Roman" pitchFamily="18" charset="0"/>
                <a:cs typeface="Times New Roman" pitchFamily="18" charset="0"/>
              </a:rPr>
              <a:t>Pureswaran</a:t>
            </a:r>
            <a:r>
              <a:rPr lang="en-IN" sz="1800" dirty="0" smtClean="0">
                <a:latin typeface="Times New Roman" pitchFamily="18" charset="0"/>
                <a:cs typeface="Times New Roman" pitchFamily="18" charset="0"/>
              </a:rPr>
              <a:t> and V., “Device democracy: Saving the future of the Internet of Things,” tech. rep., IBM Institute for Business Value, New York, NY, USA, 2014.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A. </a:t>
            </a:r>
            <a:r>
              <a:rPr lang="en-IN" sz="1800" dirty="0" err="1" smtClean="0">
                <a:latin typeface="Times New Roman" pitchFamily="18" charset="0"/>
                <a:cs typeface="Times New Roman" pitchFamily="18" charset="0"/>
              </a:rPr>
              <a:t>Dorri</a:t>
            </a:r>
            <a:r>
              <a:rPr lang="en-IN" sz="1800" dirty="0" smtClean="0">
                <a:latin typeface="Times New Roman" pitchFamily="18" charset="0"/>
                <a:cs typeface="Times New Roman" pitchFamily="18" charset="0"/>
              </a:rPr>
              <a:t>, S. S. </a:t>
            </a:r>
            <a:r>
              <a:rPr lang="en-IN" sz="1800" dirty="0" err="1" smtClean="0">
                <a:latin typeface="Times New Roman" pitchFamily="18" charset="0"/>
                <a:cs typeface="Times New Roman" pitchFamily="18" charset="0"/>
              </a:rPr>
              <a:t>Kanhere</a:t>
            </a:r>
            <a:r>
              <a:rPr lang="en-IN" sz="1800" dirty="0" smtClean="0">
                <a:latin typeface="Times New Roman" pitchFamily="18" charset="0"/>
                <a:cs typeface="Times New Roman" pitchFamily="18" charset="0"/>
              </a:rPr>
              <a:t>, and R. </a:t>
            </a:r>
            <a:r>
              <a:rPr lang="en-IN" sz="1800" dirty="0" err="1" smtClean="0">
                <a:latin typeface="Times New Roman" pitchFamily="18" charset="0"/>
                <a:cs typeface="Times New Roman" pitchFamily="18" charset="0"/>
              </a:rPr>
              <a:t>Jurdak</a:t>
            </a:r>
            <a:r>
              <a:rPr lang="en-IN" sz="1800" dirty="0" smtClean="0">
                <a:latin typeface="Times New Roman" pitchFamily="18" charset="0"/>
                <a:cs typeface="Times New Roman" pitchFamily="18" charset="0"/>
              </a:rPr>
              <a:t>, “Towards an Optimized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for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in Proc. Second Int. Conf. Internet-of-Things Des. Implement. - </a:t>
            </a:r>
            <a:r>
              <a:rPr lang="en-IN" sz="1800" dirty="0" err="1" smtClean="0">
                <a:latin typeface="Times New Roman" pitchFamily="18" charset="0"/>
                <a:cs typeface="Times New Roman" pitchFamily="18" charset="0"/>
              </a:rPr>
              <a:t>IoTDI</a:t>
            </a:r>
            <a:r>
              <a:rPr lang="en-IN" sz="1800" dirty="0" smtClean="0">
                <a:latin typeface="Times New Roman" pitchFamily="18" charset="0"/>
                <a:cs typeface="Times New Roman" pitchFamily="18" charset="0"/>
              </a:rPr>
              <a:t> ’17, pp. 173–178, 2017.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CBinsights</a:t>
            </a:r>
            <a:r>
              <a:rPr lang="en-IN" sz="1800" dirty="0" smtClean="0">
                <a:latin typeface="Times New Roman" pitchFamily="18" charset="0"/>
                <a:cs typeface="Times New Roman" pitchFamily="18" charset="0"/>
              </a:rPr>
              <a:t>, “Banking Is Only The Beginning: 42 Big Industries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Could Transform,” tech. rep., </a:t>
            </a:r>
            <a:r>
              <a:rPr lang="en-IN" sz="1800" dirty="0" err="1" smtClean="0">
                <a:latin typeface="Times New Roman" pitchFamily="18" charset="0"/>
                <a:cs typeface="Times New Roman" pitchFamily="18" charset="0"/>
              </a:rPr>
              <a:t>CBinsights</a:t>
            </a:r>
            <a:r>
              <a:rPr lang="en-IN" sz="1800" dirty="0" smtClean="0">
                <a:latin typeface="Times New Roman" pitchFamily="18" charset="0"/>
                <a:cs typeface="Times New Roman" pitchFamily="18" charset="0"/>
              </a:rPr>
              <a:t>, 2018.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M. R. </a:t>
            </a:r>
            <a:r>
              <a:rPr lang="en-IN" sz="1800" dirty="0" err="1" smtClean="0">
                <a:latin typeface="Times New Roman" pitchFamily="18" charset="0"/>
                <a:cs typeface="Times New Roman" pitchFamily="18" charset="0"/>
              </a:rPr>
              <a:t>Alam</a:t>
            </a:r>
            <a:r>
              <a:rPr lang="en-IN" sz="1800" dirty="0" smtClean="0">
                <a:latin typeface="Times New Roman" pitchFamily="18" charset="0"/>
                <a:cs typeface="Times New Roman" pitchFamily="18" charset="0"/>
              </a:rPr>
              <a:t>, M. B. I. </a:t>
            </a:r>
            <a:r>
              <a:rPr lang="en-IN" sz="1800" dirty="0" err="1" smtClean="0">
                <a:latin typeface="Times New Roman" pitchFamily="18" charset="0"/>
                <a:cs typeface="Times New Roman" pitchFamily="18" charset="0"/>
              </a:rPr>
              <a:t>Reaz</a:t>
            </a:r>
            <a:r>
              <a:rPr lang="en-IN" sz="1800" dirty="0" smtClean="0">
                <a:latin typeface="Times New Roman" pitchFamily="18" charset="0"/>
                <a:cs typeface="Times New Roman" pitchFamily="18" charset="0"/>
              </a:rPr>
              <a:t>, and M. A. M. Ali, “A review of smart homes - Past, present, and future,” IEEE Trans. Syst. Man </a:t>
            </a:r>
            <a:r>
              <a:rPr lang="en-IN" sz="1800" dirty="0" err="1" smtClean="0">
                <a:latin typeface="Times New Roman" pitchFamily="18" charset="0"/>
                <a:cs typeface="Times New Roman" pitchFamily="18" charset="0"/>
              </a:rPr>
              <a:t>Cybern</a:t>
            </a:r>
            <a:r>
              <a:rPr lang="en-IN" sz="1800" dirty="0" smtClean="0">
                <a:latin typeface="Times New Roman" pitchFamily="18" charset="0"/>
                <a:cs typeface="Times New Roman" pitchFamily="18" charset="0"/>
              </a:rPr>
              <a:t>. Part C Appl. Rev., vol. 42, no. 6, pp. 1190–1203, 2012.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S. </a:t>
            </a:r>
            <a:r>
              <a:rPr lang="en-IN" sz="1800" dirty="0" err="1" smtClean="0">
                <a:latin typeface="Times New Roman" pitchFamily="18" charset="0"/>
                <a:cs typeface="Times New Roman" pitchFamily="18" charset="0"/>
              </a:rPr>
              <a:t>Kornmesser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Bitcoin</a:t>
            </a:r>
            <a:r>
              <a:rPr lang="en-IN" sz="1800" dirty="0" smtClean="0">
                <a:latin typeface="Times New Roman" pitchFamily="18" charset="0"/>
                <a:cs typeface="Times New Roman" pitchFamily="18" charset="0"/>
              </a:rPr>
              <a:t>: A Peer-to-Peer Electronic Cash System,” J. Gen. Philos. Sci., vol. 39, no. 1, pp. 53–67, 2008. </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K. </a:t>
            </a:r>
            <a:r>
              <a:rPr lang="en-IN" sz="2000" dirty="0" err="1" smtClean="0">
                <a:latin typeface="Times New Roman" pitchFamily="18" charset="0"/>
                <a:cs typeface="Times New Roman" pitchFamily="18" charset="0"/>
              </a:rPr>
              <a:t>Yeow</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Gani</a:t>
            </a:r>
            <a:r>
              <a:rPr lang="en-IN" sz="2000" dirty="0" smtClean="0">
                <a:latin typeface="Times New Roman" pitchFamily="18" charset="0"/>
                <a:cs typeface="Times New Roman" pitchFamily="18" charset="0"/>
              </a:rPr>
              <a:t>, R. W. Ahmad, J. J. </a:t>
            </a:r>
            <a:r>
              <a:rPr lang="en-IN" sz="2000" dirty="0" err="1" smtClean="0">
                <a:latin typeface="Times New Roman" pitchFamily="18" charset="0"/>
                <a:cs typeface="Times New Roman" pitchFamily="18" charset="0"/>
              </a:rPr>
              <a:t>Rodrigues</a:t>
            </a:r>
            <a:r>
              <a:rPr lang="en-IN" sz="2000" dirty="0" smtClean="0">
                <a:latin typeface="Times New Roman" pitchFamily="18" charset="0"/>
                <a:cs typeface="Times New Roman" pitchFamily="18" charset="0"/>
              </a:rPr>
              <a:t>, and K. </a:t>
            </a:r>
            <a:r>
              <a:rPr lang="en-IN" sz="2000" dirty="0" err="1" smtClean="0">
                <a:latin typeface="Times New Roman" pitchFamily="18" charset="0"/>
                <a:cs typeface="Times New Roman" pitchFamily="18" charset="0"/>
              </a:rPr>
              <a:t>Ko</a:t>
            </a:r>
            <a:r>
              <a:rPr lang="en-IN" sz="2000" dirty="0" smtClean="0">
                <a:latin typeface="Times New Roman" pitchFamily="18" charset="0"/>
                <a:cs typeface="Times New Roman" pitchFamily="18" charset="0"/>
              </a:rPr>
              <a:t>, “Decentralized Consensus for Edge-Centric Internet of Things: A Review, Taxonomy, and Research Issues,” IEEE Access, vol. 6, pp. 1513–1524, 2017.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C. G., “5 Types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Consensus Mechanisms,” 2018.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a:t>
            </a:r>
            <a:r>
              <a:rPr lang="en-IN" sz="2000" dirty="0" err="1" smtClean="0">
                <a:latin typeface="Times New Roman" pitchFamily="18" charset="0"/>
                <a:cs typeface="Times New Roman" pitchFamily="18" charset="0"/>
              </a:rPr>
              <a:t>Digiconomist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Bitcoin</a:t>
            </a:r>
            <a:r>
              <a:rPr lang="en-IN" sz="2000" dirty="0" smtClean="0">
                <a:latin typeface="Times New Roman" pitchFamily="18" charset="0"/>
                <a:cs typeface="Times New Roman" pitchFamily="18" charset="0"/>
              </a:rPr>
              <a:t> Energy Consumption Index,” 2018.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Y. Yuan and H. </a:t>
            </a:r>
            <a:r>
              <a:rPr lang="en-IN" sz="2000" dirty="0" err="1" smtClean="0">
                <a:latin typeface="Times New Roman" pitchFamily="18" charset="0"/>
                <a:cs typeface="Times New Roman" pitchFamily="18" charset="0"/>
              </a:rPr>
              <a:t>Zhiwei</a:t>
            </a:r>
            <a:r>
              <a:rPr lang="en-IN" sz="2000" dirty="0" smtClean="0">
                <a:latin typeface="Times New Roman" pitchFamily="18" charset="0"/>
                <a:cs typeface="Times New Roman" pitchFamily="18" charset="0"/>
              </a:rPr>
              <a:t>, “DAG Technology Analysis and Measurement,” 2018.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S. Popov, “The Tangle,” New Yorker, 2018.</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1413</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Lightweight and Scalable DAG based distributed ledger for verifying IoT data integrity</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2021-08-04T06:43:02Z</dcterms:modified>
</cp:coreProperties>
</file>