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-TEG 4.0 A New Approach 4.0 for Test Event Generation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Industry 4.0 (I4.0) is a paradigm settled down by the introduction of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into the production and manufacturing environment. I4.0 promotes the connection of physical items such as sensors, devices, and enterprise assets, to each other and to the Internet. The information that flows through these items is vital because it serves to make relevant decisions. One of the main features of I4.0 is its adaptability to the human needs, this means that the items included in the I4.0 network are heterogeneous and they are large in number. The majority of I4.0 papers, which are focused on testing, describe a specific system or part of the I4.0 network.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have not found any paper that undertakes the testing of multiple connected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that will receive, process, and make decisions according to the complex and real data that travel through the network. In this article, we present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-TEG (Test Event Generator) 4.0, which is based on the test event generator system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-TEG .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-TEG 4.0 provides two new main contributions: the generation of test cases, which can include all the different types of data that the connected I4.0 devices under study can manage, and real-time testing. Additionally, its validation using real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programs is included and the results show that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-TEG 4.0 allows us to conduct tests that mimic real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process is also iterative in that if new information arises in one step, previous steps will be revisited, and changes will be made accordingly, like adding new use cases or reprioritizing existing ones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approach starts with an analysis of existing problems in the actual (physical) processes (bottlenecks, for example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IT assessment is primarily concerned with the question of how to integrate legacy systems into the </a:t>
            </a:r>
            <a:r>
              <a:rPr lang="en-IN" sz="2000" dirty="0" err="1" smtClean="0">
                <a:latin typeface="Times New Roman" pitchFamily="18" charset="0"/>
                <a:cs typeface="Times New Roman" pitchFamily="18" charset="0"/>
              </a:rPr>
              <a:t>IIoT</a:t>
            </a:r>
            <a:r>
              <a:rPr lang="en-IN" sz="2000" dirty="0" smtClean="0">
                <a:latin typeface="Times New Roman" pitchFamily="18" charset="0"/>
                <a:cs typeface="Times New Roman" pitchFamily="18" charset="0"/>
              </a:rPr>
              <a:t> platform so as to enrich data and use existing interfaces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integration of existing </a:t>
            </a:r>
            <a:r>
              <a:rPr lang="en-IN" sz="2000" dirty="0" err="1" smtClean="0">
                <a:latin typeface="Times New Roman" pitchFamily="18" charset="0"/>
                <a:cs typeface="Times New Roman" pitchFamily="18" charset="0"/>
              </a:rPr>
              <a:t>brownfield</a:t>
            </a:r>
            <a:r>
              <a:rPr lang="en-IN" sz="2000" dirty="0" smtClean="0">
                <a:latin typeface="Times New Roman" pitchFamily="18" charset="0"/>
                <a:cs typeface="Times New Roman" pitchFamily="18" charset="0"/>
              </a:rPr>
              <a:t> data sources being one of the major challenges of </a:t>
            </a:r>
            <a:r>
              <a:rPr lang="en-IN" sz="2000" dirty="0" err="1" smtClean="0">
                <a:latin typeface="Times New Roman" pitchFamily="18" charset="0"/>
                <a:cs typeface="Times New Roman" pitchFamily="18" charset="0"/>
              </a:rPr>
              <a:t>shopfloor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digitization,considerable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effort has been made by platform, software, and specialized-equipment providers to allow access to available data.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Handling human factors is a challenging problem concerning both cellular manufacturing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human-robot </a:t>
            </a:r>
            <a:r>
              <a:rPr lang="en-IN" sz="2000" dirty="0" smtClean="0">
                <a:latin typeface="Times New Roman" pitchFamily="18" charset="0"/>
                <a:cs typeface="Times New Roman" pitchFamily="18" charset="0"/>
              </a:rPr>
              <a:t>interaction.</a:t>
            </a:r>
          </a:p>
          <a:p>
            <a:pPr algn="just">
              <a:lnSpc>
                <a:spcPct val="150000"/>
              </a:lnSpc>
            </a:pPr>
            <a:r>
              <a:rPr lang="en-IN" sz="2000" dirty="0" smtClean="0">
                <a:latin typeface="Times New Roman" pitchFamily="18" charset="0"/>
                <a:cs typeface="Times New Roman" pitchFamily="18" charset="0"/>
              </a:rPr>
              <a:t>Adaptive systems are suitable to handle these problems with the help of more frequent monitoring and model adaptation </a:t>
            </a:r>
            <a:r>
              <a:rPr lang="en-IN" sz="2000" dirty="0" smtClean="0">
                <a:latin typeface="Times New Roman" pitchFamily="18" charset="0"/>
                <a:cs typeface="Times New Roman" pitchFamily="18" charset="0"/>
              </a:rPr>
              <a:t>functions.</a:t>
            </a:r>
          </a:p>
          <a:p>
            <a:pPr algn="just">
              <a:lnSpc>
                <a:spcPct val="150000"/>
              </a:lnSpc>
            </a:pPr>
            <a:r>
              <a:rPr lang="en-IN" sz="2000" dirty="0" smtClean="0">
                <a:latin typeface="Times New Roman" pitchFamily="18" charset="0"/>
                <a:cs typeface="Times New Roman" pitchFamily="18" charset="0"/>
              </a:rPr>
              <a:t>Learning the causes behind a failure can enable manufacturers to more effectively address the root of the problem, rather than its symptoms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Analysis enabled Schneider to address the root </a:t>
            </a:r>
            <a:r>
              <a:rPr lang="en-IN" sz="2000" dirty="0" smtClean="0">
                <a:latin typeface="Times New Roman" pitchFamily="18" charset="0"/>
                <a:cs typeface="Times New Roman" pitchFamily="18" charset="0"/>
              </a:rPr>
              <a:t>cause thermal </a:t>
            </a:r>
            <a:r>
              <a:rPr lang="en-IN" sz="2000" dirty="0" smtClean="0">
                <a:latin typeface="Times New Roman" pitchFamily="18" charset="0"/>
                <a:cs typeface="Times New Roman" pitchFamily="18" charset="0"/>
              </a:rPr>
              <a:t>expansion </a:t>
            </a:r>
            <a:r>
              <a:rPr lang="en-IN" sz="2000" dirty="0" smtClean="0">
                <a:latin typeface="Times New Roman" pitchFamily="18" charset="0"/>
                <a:cs typeface="Times New Roman" pitchFamily="18" charset="0"/>
              </a:rPr>
              <a:t>problems before </a:t>
            </a:r>
            <a:r>
              <a:rPr lang="en-IN" sz="2000" dirty="0" smtClean="0">
                <a:latin typeface="Times New Roman" pitchFamily="18" charset="0"/>
                <a:cs typeface="Times New Roman" pitchFamily="18" charset="0"/>
              </a:rPr>
              <a:t>they led to “</a:t>
            </a:r>
            <a:r>
              <a:rPr lang="en-IN" sz="2000" dirty="0" smtClean="0">
                <a:latin typeface="Times New Roman" pitchFamily="18" charset="0"/>
                <a:cs typeface="Times New Roman" pitchFamily="18" charset="0"/>
              </a:rPr>
              <a:t>symptoms” bearing vibration that </a:t>
            </a:r>
            <a:r>
              <a:rPr lang="en-IN" sz="2000" dirty="0" smtClean="0">
                <a:latin typeface="Times New Roman" pitchFamily="18" charset="0"/>
                <a:cs typeface="Times New Roman" pitchFamily="18" charset="0"/>
              </a:rPr>
              <a:t>caused equipment shutdowns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issues were, in large part, rooted in a shortage of seasoned talent to train employees within the new manufacturing facilities.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implement the MVP or pilot, IBM proposes that clients leverage our MVP product method.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accelerate those activities, IBM proposes leveraging the industry apps contained in IBM’s suite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Watson AI solutions for industrial businesses and evaluating their coverage level to determine which use cases to implement.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speed up the architecture elaboration and design process, IBM proposes leveraging one of its specific intellectual property assets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best IBM practice is to propose building a long-term strategic partnership in which IBM and its customers jointly deliver projects, programs and managed operations over the coming years.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increasing degree of automation also does not necessarily lead to enhanced operator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Real-time operator support and performance monitoring require accurate information concerning the activities of operators, which means all data related to operator activities should be measured, converted, analyzed, transformed into actionable knowledge and fed back to the operators.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Intuitive displays can reduce the cost of operator intervention as the performance of the operator is improved by the auditory and visual </a:t>
            </a:r>
            <a:r>
              <a:rPr lang="en-IN" sz="2000" dirty="0" smtClean="0">
                <a:latin typeface="Times New Roman" pitchFamily="18" charset="0"/>
                <a:cs typeface="Times New Roman" pitchFamily="18" charset="0"/>
              </a:rPr>
              <a:t>understanding.</a:t>
            </a:r>
          </a:p>
          <a:p>
            <a:pPr algn="just">
              <a:lnSpc>
                <a:spcPct val="150000"/>
              </a:lnSpc>
            </a:pPr>
            <a:r>
              <a:rPr lang="en-IN" sz="2000" dirty="0" smtClean="0">
                <a:latin typeface="Times New Roman" pitchFamily="18" charset="0"/>
                <a:cs typeface="Times New Roman" pitchFamily="18" charset="0"/>
              </a:rPr>
              <a:t>Intelligent interaction space supports the operators to complete their work with high efficiency, high success rate and low </a:t>
            </a:r>
            <a:r>
              <a:rPr lang="en-IN" sz="2000" dirty="0" smtClean="0">
                <a:latin typeface="Times New Roman" pitchFamily="18" charset="0"/>
                <a:cs typeface="Times New Roman" pitchFamily="18" charset="0"/>
              </a:rPr>
              <a:t>burden.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438400"/>
                <a:gridCol w="20574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review of the meanings and the implications of the Industry 4.0 concept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Pereira, A.; Romero, 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global industrial landscape has changed deeply in the last few years due to successive technological developments and innovations in manufacturing processes.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Industry 4.0: State of the art and future trends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Xu, L.D.; Xu, E.L.; Li, 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Rapid advances in </a:t>
                      </a:r>
                      <a:r>
                        <a:rPr lang="en-US" sz="2000" dirty="0" err="1">
                          <a:solidFill>
                            <a:srgbClr val="333333"/>
                          </a:solidFill>
                          <a:latin typeface="Times New Roman"/>
                          <a:ea typeface="Calibri"/>
                          <a:cs typeface="Latha"/>
                        </a:rPr>
                        <a:t>industrialisation</a:t>
                      </a:r>
                      <a:r>
                        <a:rPr lang="en-US" sz="2000" dirty="0">
                          <a:solidFill>
                            <a:srgbClr val="333333"/>
                          </a:solidFill>
                          <a:latin typeface="Times New Roman"/>
                          <a:ea typeface="Calibri"/>
                          <a:cs typeface="Latha"/>
                        </a:rPr>
                        <a:t> and </a:t>
                      </a:r>
                      <a:r>
                        <a:rPr lang="en-US" sz="2000" dirty="0" err="1">
                          <a:solidFill>
                            <a:srgbClr val="333333"/>
                          </a:solidFill>
                          <a:latin typeface="Times New Roman"/>
                          <a:ea typeface="Calibri"/>
                          <a:cs typeface="Latha"/>
                        </a:rPr>
                        <a:t>informatisation</a:t>
                      </a:r>
                      <a:r>
                        <a:rPr lang="en-US" sz="2000" dirty="0">
                          <a:solidFill>
                            <a:srgbClr val="333333"/>
                          </a:solidFill>
                          <a:latin typeface="Times New Roman"/>
                          <a:ea typeface="Calibri"/>
                          <a:cs typeface="Latha"/>
                        </a:rPr>
                        <a:t> methods have spurred tremendous progress in developing the next generation of manufacturing technology.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438400"/>
                <a:gridCol w="15240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Innovative Competition with Chinese Characteristics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Martin, K.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is also shown that management of the internationalisation of innovation and of efficient internal innovation are two important directions for future research on Chinese innovation in an era of de-globalisation.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Towards smart factory for industry 4.0: A self-organized multi-agent system with big data based feedback and coordination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Wang, S.; Wan, J.; Zhang, D.; Li, D.; Zhang, 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vertical integration of factory to implement flexible and reconfigurable manufacturing systems, i.e., smart factory, is one of the key features of Industry 4.0.</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905000" y="1524000"/>
            <a:ext cx="662940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This </a:t>
            </a:r>
            <a:r>
              <a:rPr lang="en-IN" sz="1600" dirty="0" smtClean="0">
                <a:latin typeface="Times New Roman" pitchFamily="18" charset="0"/>
                <a:cs typeface="Times New Roman" pitchFamily="18" charset="0"/>
              </a:rPr>
              <a:t>paper provided an overview of what kind of Industrial Internet of Things-based infrastructure should be developed to improve the efficiency of operators in production systems. By following the Operator 4.0 concept proposed by Romero et al</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the literature survey demonstrated that smart sensors and wearable devices provide the opportunity to integrate operators into the concept of smart factories. It was highlighted that integrated workspaces should have a modular and integrated architecture, and the development should be based on the concepts of human-in-the-loop cyber-physical systems and intelligent space to ensure low installation and maintenance costs. In this work, the architecture and infrastructure of Operator 4.0 technologies were surveyed. Monitoring and data-driven analytics are the key to process </a:t>
            </a:r>
            <a:r>
              <a:rPr lang="en-IN" sz="1600" dirty="0" smtClean="0">
                <a:latin typeface="Times New Roman" pitchFamily="18" charset="0"/>
                <a:cs typeface="Times New Roman" pitchFamily="18" charset="0"/>
              </a:rPr>
              <a:t>development. </a:t>
            </a:r>
            <a:r>
              <a:rPr lang="en-IN" sz="1600" dirty="0" smtClean="0">
                <a:latin typeface="Times New Roman" pitchFamily="18" charset="0"/>
                <a:cs typeface="Times New Roman" pitchFamily="18" charset="0"/>
              </a:rPr>
              <a:t>There are several exciting model- and algorithm-based aspects of these solutions, e.g., big data, sensor fusion and optimization and machine learning, whose review would also be timely as significant added value and reductions in cost can be achieved by the model-based monitoring, control and optimization of the presented production support systems.</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marL="425196" indent="-342900" algn="just">
              <a:lnSpc>
                <a:spcPct val="160000"/>
              </a:lnSpc>
            </a:pPr>
            <a:r>
              <a:rPr lang="en-IN" sz="1600" dirty="0" smtClean="0">
                <a:latin typeface="Times New Roman" pitchFamily="18" charset="0"/>
                <a:cs typeface="Times New Roman" pitchFamily="18" charset="0"/>
              </a:rPr>
              <a:t>1.Schmidt</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Möhring</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Härting</a:t>
            </a:r>
            <a:r>
              <a:rPr lang="en-IN" sz="1600" dirty="0" smtClean="0">
                <a:latin typeface="Times New Roman" pitchFamily="18" charset="0"/>
                <a:cs typeface="Times New Roman" pitchFamily="18" charset="0"/>
              </a:rPr>
              <a:t>, R.C.; Reichstein, C.; </a:t>
            </a:r>
            <a:r>
              <a:rPr lang="en-IN" sz="1600" dirty="0" err="1" smtClean="0">
                <a:latin typeface="Times New Roman" pitchFamily="18" charset="0"/>
                <a:cs typeface="Times New Roman" pitchFamily="18" charset="0"/>
              </a:rPr>
              <a:t>Neumaier</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Jozinovi´c</a:t>
            </a:r>
            <a:r>
              <a:rPr lang="en-IN" sz="1600" dirty="0" smtClean="0">
                <a:latin typeface="Times New Roman" pitchFamily="18" charset="0"/>
                <a:cs typeface="Times New Roman" pitchFamily="18" charset="0"/>
              </a:rPr>
              <a:t>, P. Industry 4.0-potentials for creating smart products: Empirical research results. In International Conference on Business Information Systems; Springer: Cham, Germany, 2015; Volume 12, pp. 16–27.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Pereira, A.; Romero, F. A review of the meanings and the implications of the Industry 4.0 concept. </a:t>
            </a:r>
            <a:r>
              <a:rPr lang="en-IN" sz="1600" dirty="0" err="1" smtClean="0">
                <a:latin typeface="Times New Roman" pitchFamily="18" charset="0"/>
                <a:cs typeface="Times New Roman" pitchFamily="18" charset="0"/>
              </a:rPr>
              <a:t>Procedia</a:t>
            </a:r>
            <a:r>
              <a:rPr lang="en-IN" sz="1600" dirty="0" smtClean="0">
                <a:latin typeface="Times New Roman" pitchFamily="18" charset="0"/>
                <a:cs typeface="Times New Roman" pitchFamily="18" charset="0"/>
              </a:rPr>
              <a:t> Manuf. 2017, 13, 1206–1214.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L.D.;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E.L.; Li, L. Industry 4.0: State of the art and future trends. Int. J. Prod. Res. 2018, 56, 2941–2962.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p>
          <a:p>
            <a:pPr marL="425196" indent="-342900" algn="just">
              <a:lnSpc>
                <a:spcPct val="160000"/>
              </a:lnSpc>
            </a:pPr>
            <a:r>
              <a:rPr lang="en-IN" sz="1600" dirty="0" smtClean="0">
                <a:latin typeface="Times New Roman" pitchFamily="18" charset="0"/>
                <a:cs typeface="Times New Roman" pitchFamily="18" charset="0"/>
              </a:rPr>
              <a:t>4. Martin, K. Innovative Competition with Chinese Characteristics. The Case of ’Made in China 2025’ in Relation to the German Industry. Bachelor’s Thesis, 2018. </a:t>
            </a:r>
            <a:r>
              <a:rPr lang="en-IN" sz="1600" dirty="0" err="1" smtClean="0">
                <a:latin typeface="Times New Roman" pitchFamily="18" charset="0"/>
                <a:cs typeface="Times New Roman" pitchFamily="18" charset="0"/>
              </a:rPr>
              <a:t>Avialiable</a:t>
            </a:r>
            <a:r>
              <a:rPr lang="en-IN" sz="1600" dirty="0" smtClean="0">
                <a:latin typeface="Times New Roman" pitchFamily="18" charset="0"/>
                <a:cs typeface="Times New Roman" pitchFamily="18" charset="0"/>
              </a:rPr>
              <a:t> online: https://openaccess.leidenuniv. </a:t>
            </a:r>
            <a:r>
              <a:rPr lang="en-IN" sz="1600" dirty="0" err="1" smtClean="0">
                <a:latin typeface="Times New Roman" pitchFamily="18" charset="0"/>
                <a:cs typeface="Times New Roman" pitchFamily="18" charset="0"/>
              </a:rPr>
              <a:t>nl</a:t>
            </a:r>
            <a:r>
              <a:rPr lang="en-IN" sz="1600" dirty="0" smtClean="0">
                <a:latin typeface="Times New Roman" pitchFamily="18" charset="0"/>
                <a:cs typeface="Times New Roman" pitchFamily="18" charset="0"/>
              </a:rPr>
              <a:t>/handle/1887/63733 (accessed on 7 September 2018). </a:t>
            </a:r>
            <a:endParaRPr lang="en-IN" sz="1600" dirty="0" smtClean="0">
              <a:latin typeface="Times New Roman" pitchFamily="18" charset="0"/>
              <a:cs typeface="Times New Roman" pitchFamily="18" charset="0"/>
            </a:endParaRPr>
          </a:p>
          <a:p>
            <a:pPr marL="425196" indent="-342900"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Shubin</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Zhi</a:t>
            </a:r>
            <a:r>
              <a:rPr lang="en-IN" sz="1600" dirty="0" smtClean="0">
                <a:latin typeface="Times New Roman" pitchFamily="18" charset="0"/>
                <a:cs typeface="Times New Roman" pitchFamily="18" charset="0"/>
              </a:rPr>
              <a:t>, P. “Made in China 2025” and “</a:t>
            </a:r>
            <a:r>
              <a:rPr lang="en-IN" sz="1600" dirty="0" err="1" smtClean="0">
                <a:latin typeface="Times New Roman" pitchFamily="18" charset="0"/>
                <a:cs typeface="Times New Roman" pitchFamily="18" charset="0"/>
              </a:rPr>
              <a:t>Industrie</a:t>
            </a:r>
            <a:r>
              <a:rPr lang="en-IN" sz="1600" dirty="0" smtClean="0">
                <a:latin typeface="Times New Roman" pitchFamily="18" charset="0"/>
                <a:cs typeface="Times New Roman" pitchFamily="18" charset="0"/>
              </a:rPr>
              <a:t> 4.0”—In Motion Together. In The Internet of Things; Springer: New York, NY, USA, 2018; pp. 87–113.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Wang, S.; Wan, J.; Zhang, D.; Li, D.; Zhang, C. Towards smart factory for industry 4.0: A self-organized multi-agent system with big data based feedback and coordination.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2016, 101, 158–168.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Chai</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Hou</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Zou</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J.; Zhou, J. INDICS: An Industrial Internet Platform. In Proceedings of the IEEE International Conference on Cloud and Big Data Computing, Guangzhou, China, 8–12 October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Huimin</a:t>
            </a:r>
            <a:r>
              <a:rPr lang="en-IN" sz="1600" dirty="0" smtClean="0">
                <a:latin typeface="Times New Roman" pitchFamily="18" charset="0"/>
                <a:cs typeface="Times New Roman" pitchFamily="18" charset="0"/>
              </a:rPr>
              <a:t>, M.; Wu, X.; Yan, L.; Huang, H.; Wu, H.;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J.; Zhang, J. Strategic Plan of “Made in China 2025” and Its Implementation. In Analyzing the Impacts of Industry 4.0 in Modern Business Environments; IGI Global: Derry Township, PA, USA, 2018; Volume 23, pp. 1–23.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Ford, S.; </a:t>
            </a:r>
            <a:r>
              <a:rPr lang="en-IN" sz="1600" dirty="0" err="1" smtClean="0">
                <a:latin typeface="Times New Roman" pitchFamily="18" charset="0"/>
                <a:cs typeface="Times New Roman" pitchFamily="18" charset="0"/>
              </a:rPr>
              <a:t>Despeisse</a:t>
            </a:r>
            <a:r>
              <a:rPr lang="en-IN" sz="1600" dirty="0" smtClean="0">
                <a:latin typeface="Times New Roman" pitchFamily="18" charset="0"/>
                <a:cs typeface="Times New Roman" pitchFamily="18" charset="0"/>
              </a:rPr>
              <a:t>, M. Additive manufacturing and sustainability: An exploratory study of the advantages and challenges. J. Clean. Prod. 2016, 137, 1573–1587.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Lanza</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Nyhuis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Ansari</a:t>
            </a:r>
            <a:r>
              <a:rPr lang="en-IN" sz="1600" dirty="0" smtClean="0">
                <a:latin typeface="Times New Roman" pitchFamily="18" charset="0"/>
                <a:cs typeface="Times New Roman" pitchFamily="18" charset="0"/>
              </a:rPr>
              <a:t>, S.M.; </a:t>
            </a:r>
            <a:r>
              <a:rPr lang="en-IN" sz="1600" dirty="0" err="1" smtClean="0">
                <a:latin typeface="Times New Roman" pitchFamily="18" charset="0"/>
                <a:cs typeface="Times New Roman" pitchFamily="18" charset="0"/>
              </a:rPr>
              <a:t>Kuprat</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Liebrecht</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Befähigungs</a:t>
            </a:r>
            <a:r>
              <a:rPr lang="en-IN" sz="1600" dirty="0" smtClean="0">
                <a:latin typeface="Times New Roman" pitchFamily="18" charset="0"/>
                <a:cs typeface="Times New Roman" pitchFamily="18" charset="0"/>
              </a:rPr>
              <a:t>-und </a:t>
            </a:r>
            <a:r>
              <a:rPr lang="en-IN" sz="1600" dirty="0" err="1" smtClean="0">
                <a:latin typeface="Times New Roman" pitchFamily="18" charset="0"/>
                <a:cs typeface="Times New Roman" pitchFamily="18" charset="0"/>
              </a:rPr>
              <a:t>Einführungsstrategien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für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Industrie</a:t>
            </a:r>
            <a:r>
              <a:rPr lang="en-IN" sz="1600" dirty="0" smtClean="0">
                <a:latin typeface="Times New Roman" pitchFamily="18" charset="0"/>
                <a:cs typeface="Times New Roman" pitchFamily="18" charset="0"/>
              </a:rPr>
              <a:t> 4.0. ZWF </a:t>
            </a:r>
            <a:r>
              <a:rPr lang="en-IN" sz="1600" dirty="0" err="1" smtClean="0">
                <a:latin typeface="Times New Roman" pitchFamily="18" charset="0"/>
                <a:cs typeface="Times New Roman" pitchFamily="18" charset="0"/>
              </a:rPr>
              <a:t>Zeitschrift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Wirtschaftlichen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Fabrikbetrieb</a:t>
            </a:r>
            <a:r>
              <a:rPr lang="en-IN" sz="1600" dirty="0" smtClean="0">
                <a:latin typeface="Times New Roman" pitchFamily="18" charset="0"/>
                <a:cs typeface="Times New Roman" pitchFamily="18" charset="0"/>
              </a:rPr>
              <a:t> 2016, 111, 76–79.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1546</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IoT-TEG 4.0 A New Approach 4.0 for Test Event Generation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2021-08-04T10:18:40Z</dcterms:modified>
</cp:coreProperties>
</file>