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322" r:id="rId2"/>
    <p:sldId id="325" r:id="rId3"/>
    <p:sldId id="328" r:id="rId4"/>
    <p:sldId id="260" r:id="rId5"/>
    <p:sldId id="262" r:id="rId6"/>
    <p:sldId id="263" r:id="rId7"/>
    <p:sldId id="294" r:id="rId8"/>
    <p:sldId id="327" r:id="rId9"/>
    <p:sldId id="326" r:id="rId10"/>
    <p:sldId id="330" r:id="rId11"/>
    <p:sldId id="296" r:id="rId12"/>
    <p:sldId id="295" r:id="rId13"/>
    <p:sldId id="331" r:id="rId14"/>
    <p:sldId id="323" r:id="rId15"/>
    <p:sldId id="329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3B5274-1E54-4501-9BCB-C19E8BDDF8D4}" type="datetimeFigureOut">
              <a:rPr lang="en-US" smtClean="0"/>
              <a:pPr/>
              <a:t>8/4/2021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EB5306-4ACF-4DA3-8DEF-1B51A24C6FB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8/4/2021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8/4/2021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8/4/2021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8/4/2021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8/4/2021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914400"/>
            <a:ext cx="7498080" cy="3886200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GT-Chain A Fair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for Intelligent Industrial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Applications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Abstract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52578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   In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Industrial Internet of Things (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IIoT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), a number of mutually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untrusted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devices with diverse computing resources and application requirements often need to work together to serve industrial production. When applying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permissionless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to process transactions among these devices, we are concerned with two types of fairness: mining fairness (i.e., miners should obtain commensurate rewards according to their respective invested computing power) and transaction-processing fairness (i.e., transaction packing and confirming is in a desired fair order).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533400"/>
            <a:ext cx="7714488" cy="5715000"/>
          </a:xfrm>
        </p:spPr>
        <p:txBody>
          <a:bodyPr>
            <a:normAutofit lnSpcReduction="10000"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   To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address the two types of fairness simultaneously, this paper proposes GT-Chain, in which miners select transactions according to Geometric-distribution and propagate transactions with a Time-to-live limit for achieving transaction-processing fairness as well as balancing the processing efficiency and fairness. Besides, GT-Chain inherits properties of a famous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called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FruitChain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for achieving mining fairness. We then conduct a probability analysis to quantify the efficiency of transaction processing and define a Euclidean-distance-based fair degree to measure the fairness of transaction processing. Extensive simulations verify that GT-Chain can well achieve our design objectives, and our theoretical model is accurate. This paper is helpful in better designing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protocols for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IIoT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It can be seen that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IIoT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will make significant impact on existing business models in many areas, including manufacturing, energy, transportation, agriculture, retail, and many more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is expected to make a profound effect and influence over the existing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IIoT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platform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Most existing industrial facilities, such as micro-grids, smart-grid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vehicular ad-hoc networks (VANETs), etc., designed are unable to connect to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IIoT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with built-in intelligence, which need interfaces to communicate with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IIoT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many existing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systems, the interoperability is managed at the application level, where the operators are required to be proficient in different smart operations.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159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Disadvantage of 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1430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is mainly used to store traceability information on-chain while most other food-related data is stored off-chain using EPC codes, thus alleviating the problem of data explosion.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Specifically in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IIoT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scenario, with the growing number of sensor nodes and the amount of data generated, the problem is compounded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present currently open issues in the adoption of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technology in Industry 4.0 and discuss newer application areas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Storage of medical scanning/imaging and other such high quality and large size data is another practical issue for a feasible, scalable and useful implementation of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for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healthcare.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0"/>
            <a:ext cx="7498080" cy="45720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PROPOSED SYSTEM 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533400"/>
            <a:ext cx="7498080" cy="58674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This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purpose, a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enabled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IIoT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architecture is proposed which combines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platforms and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problem is very difficult to solve, but easy to verify, which enables other participants to easily validate the proposed next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block.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There are a number of consensus models have been proposed for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systems, including Ripple,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multichain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sieve, raft, proof of elapsed time, quorum, and Federated consensus.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GDPR is a regulation on data protection and privacy proposed by EU, which aims to give individuals the right to protection of their own data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IIoT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lightweight smart devices (sensors) can serve as a LN and can propose new transactions that will be propagated between nodes and eventually will be added to a block in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ADVANTAGE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838200"/>
            <a:ext cx="7866888" cy="60198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This inter-network of anything in the production system context helps in automation of industrial production and improves intelligence, efficiency, and safety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Side-blocks contain smart contract reports and help in maintaining the accuracy of the logs and efficiency of block fetching.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MedRec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is a popular instantiation of health care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architecture for storing EHRs efficiently and effectively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as a tool can accelerate this global energy transformation by lowering the transaction costs and in operating the grid in a more efficient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manner.</a:t>
            </a:r>
          </a:p>
          <a:p>
            <a:pPr algn="just">
              <a:lnSpc>
                <a:spcPct val="150000"/>
              </a:lnSpc>
            </a:pP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has significantly enhanced the working efficiency in the manufacturing industry by uploading the data on the shared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ledger.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066800" y="228600"/>
          <a:ext cx="7867650" cy="6314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38400"/>
                <a:gridCol w="1905000"/>
                <a:gridCol w="35242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Everything you wanted to know about the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Latha"/>
                        </a:rPr>
                        <a:t>blockchain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: Its promise, components, processes, and problems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D. Puthal, N. Malik, S. P. Mohanty, E. Kougianos, and G. Das,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The blockchain is a public ledger that works like a log by keeping a record of all transactions in chronological order, secured by an appropriate consensus mechanism and providing an immutable record. 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Blockchains and smart contracts for the Internet of Things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K. Christidis and M. Devetsikiotis,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Motivated by the recent explosion of interest around </a:t>
                      </a:r>
                      <a:r>
                        <a:rPr lang="en-US" sz="2000" dirty="0" err="1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blockchains</a:t>
                      </a:r>
                      <a:r>
                        <a:rPr lang="en-US" sz="2000" dirty="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, we examine whether they make a good fit for the Internet of Things (</a:t>
                      </a:r>
                      <a:r>
                        <a:rPr lang="en-US" sz="2000" dirty="0" err="1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IoT</a:t>
                      </a:r>
                      <a:r>
                        <a:rPr lang="en-US" sz="2000" dirty="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) sector.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1219200" y="304800"/>
          <a:ext cx="7715250" cy="5857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71750"/>
                <a:gridCol w="2305050"/>
                <a:gridCol w="28384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A review on the use of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Latha"/>
                        </a:rPr>
                        <a:t>blockchain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 for the Internet of Things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T. M. Fernández-Caramés and P. Fraga-Lamas,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In this paper, a thorough review on how to adapt blockchain to the specific needs of IoT in order to develop Blockchain-based IoT (BIoT) applications is presented.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Blockchain technologies for the Internet of Things: Research issues and challenges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M. A. Ferrag, M. Derdour, M. Mukherjee, A. Derhab, L. Maglaras, and H. Janicke,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This paper presents a comprehensive survey of the existing </a:t>
                      </a:r>
                      <a:r>
                        <a:rPr lang="en-US" sz="2000" dirty="0" err="1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blockchain</a:t>
                      </a:r>
                      <a:r>
                        <a:rPr lang="en-US" sz="2000" dirty="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 protocols for the Internet of Things (</a:t>
                      </a:r>
                      <a:r>
                        <a:rPr lang="en-US" sz="2000" dirty="0" err="1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IoT</a:t>
                      </a:r>
                      <a:r>
                        <a:rPr lang="en-US" sz="2000" dirty="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) networks.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Block Diagram</a:t>
            </a:r>
            <a:endParaRPr lang="en-US" dirty="0"/>
          </a:p>
        </p:txBody>
      </p:sp>
      <p:pic>
        <p:nvPicPr>
          <p:cNvPr id="1026" name="Picture 2" descr="C:\Users\ELCOT-Lenovo\Desktop\pic3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828800" y="1371600"/>
            <a:ext cx="6705600" cy="51053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401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SOFTWARE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828800"/>
            <a:ext cx="7498080" cy="4419600"/>
          </a:xfrm>
        </p:spPr>
        <p:txBody>
          <a:bodyPr/>
          <a:lstStyle/>
          <a:p>
            <a:endParaRPr lang="en-US" dirty="0" smtClean="0"/>
          </a:p>
          <a:p>
            <a:pPr lvl="0"/>
            <a:r>
              <a:rPr lang="en-US" dirty="0" smtClean="0"/>
              <a:t>Operating System	: Windows 10</a:t>
            </a:r>
          </a:p>
          <a:p>
            <a:pPr lvl="0"/>
            <a:r>
              <a:rPr lang="en-US" dirty="0" smtClean="0"/>
              <a:t>Platform			: DOT NET TECHNOLOGY</a:t>
            </a:r>
          </a:p>
          <a:p>
            <a:pPr lvl="0"/>
            <a:r>
              <a:rPr lang="en-US" dirty="0" smtClean="0"/>
              <a:t>Front End		: </a:t>
            </a:r>
            <a:r>
              <a:rPr lang="en-US" dirty="0" err="1" smtClean="0"/>
              <a:t>ASP.Net</a:t>
            </a:r>
            <a:r>
              <a:rPr lang="en-US" dirty="0" smtClean="0"/>
              <a:t> 4.0</a:t>
            </a:r>
          </a:p>
          <a:p>
            <a:pPr lvl="0"/>
            <a:r>
              <a:rPr lang="en-US" dirty="0" smtClean="0"/>
              <a:t>Back End		: SQL SERVER 2014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HARDWARE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905000"/>
            <a:ext cx="7498080" cy="4343400"/>
          </a:xfrm>
        </p:spPr>
        <p:txBody>
          <a:bodyPr/>
          <a:lstStyle/>
          <a:p>
            <a:r>
              <a:rPr lang="en-US" dirty="0" smtClean="0"/>
              <a:t>Keyboard</a:t>
            </a:r>
          </a:p>
          <a:p>
            <a:r>
              <a:rPr lang="en-US" dirty="0" smtClean="0"/>
              <a:t>Mouse</a:t>
            </a:r>
          </a:p>
          <a:p>
            <a:r>
              <a:rPr lang="en-US" dirty="0" smtClean="0"/>
              <a:t>Hard disk 500GB</a:t>
            </a:r>
          </a:p>
          <a:p>
            <a:r>
              <a:rPr lang="en-US" dirty="0" smtClean="0"/>
              <a:t>Ram 4 </a:t>
            </a:r>
            <a:r>
              <a:rPr lang="en-US" dirty="0" err="1" smtClean="0"/>
              <a:t>Gb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0"/>
            <a:ext cx="7498080" cy="4873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CONCLUTION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0" y="381000"/>
            <a:ext cx="7498080" cy="4800600"/>
          </a:xfrm>
        </p:spPr>
        <p:txBody>
          <a:bodyPr>
            <a:noAutofit/>
          </a:bodyPr>
          <a:lstStyle/>
          <a:p>
            <a:pPr algn="just">
              <a:lnSpc>
                <a:spcPct val="170000"/>
              </a:lnSpc>
              <a:buNone/>
            </a:pPr>
            <a:r>
              <a:rPr lang="en-IN" sz="1400" dirty="0" smtClean="0">
                <a:latin typeface="Times New Roman" pitchFamily="18" charset="0"/>
                <a:cs typeface="Times New Roman" pitchFamily="18" charset="0"/>
              </a:rPr>
              <a:t>      The </a:t>
            </a:r>
            <a:r>
              <a:rPr lang="en-IN" sz="1400" dirty="0" smtClean="0">
                <a:latin typeface="Times New Roman" pitchFamily="18" charset="0"/>
                <a:cs typeface="Times New Roman" pitchFamily="18" charset="0"/>
              </a:rPr>
              <a:t>use of </a:t>
            </a:r>
            <a:r>
              <a:rPr lang="en-IN" sz="14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1400" dirty="0" smtClean="0">
                <a:latin typeface="Times New Roman" pitchFamily="18" charset="0"/>
                <a:cs typeface="Times New Roman" pitchFamily="18" charset="0"/>
              </a:rPr>
              <a:t> technology in </a:t>
            </a:r>
            <a:r>
              <a:rPr lang="en-IN" sz="14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IN" sz="1400" dirty="0" smtClean="0">
                <a:latin typeface="Times New Roman" pitchFamily="18" charset="0"/>
                <a:cs typeface="Times New Roman" pitchFamily="18" charset="0"/>
              </a:rPr>
              <a:t>-enabled industries (Industry 4.0 and Industrial </a:t>
            </a:r>
            <a:r>
              <a:rPr lang="en-IN" sz="14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IN" sz="1400" dirty="0" smtClean="0">
                <a:latin typeface="Times New Roman" pitchFamily="18" charset="0"/>
                <a:cs typeface="Times New Roman" pitchFamily="18" charset="0"/>
              </a:rPr>
              <a:t>) is expected to grow and benefit a broad range of industrial sectors. Tamper-proof and resilient techniques of record-keeping are said to be the game changers offered by this technology. As seen in multiple case studies reviewed in this paper, there have been significant investments in </a:t>
            </a:r>
            <a:r>
              <a:rPr lang="en-IN" sz="14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1400" dirty="0" smtClean="0">
                <a:latin typeface="Times New Roman" pitchFamily="18" charset="0"/>
                <a:cs typeface="Times New Roman" pitchFamily="18" charset="0"/>
              </a:rPr>
              <a:t>. In spite of scalability issues, the traditional method of centralized data sharing has been considered safer compared to a decentralized approach, and has been in practice in the industry for so long now. This is set to change now with </a:t>
            </a:r>
            <a:r>
              <a:rPr lang="en-IN" sz="14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1400" dirty="0" smtClean="0">
                <a:latin typeface="Times New Roman" pitchFamily="18" charset="0"/>
                <a:cs typeface="Times New Roman" pitchFamily="18" charset="0"/>
              </a:rPr>
              <a:t> promising solutions for addressing both security and integrity issues. In this paper, we surveyed the latest research work conducted on </a:t>
            </a:r>
            <a:r>
              <a:rPr lang="en-IN" sz="14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1400" dirty="0" smtClean="0">
                <a:latin typeface="Times New Roman" pitchFamily="18" charset="0"/>
                <a:cs typeface="Times New Roman" pitchFamily="18" charset="0"/>
              </a:rPr>
              <a:t> applicability in multiple </a:t>
            </a:r>
            <a:r>
              <a:rPr lang="en-IN" sz="1400" dirty="0" err="1" smtClean="0">
                <a:latin typeface="Times New Roman" pitchFamily="18" charset="0"/>
                <a:cs typeface="Times New Roman" pitchFamily="18" charset="0"/>
              </a:rPr>
              <a:t>IIoT</a:t>
            </a:r>
            <a:r>
              <a:rPr lang="en-IN" sz="1400" dirty="0" smtClean="0">
                <a:latin typeface="Times New Roman" pitchFamily="18" charset="0"/>
                <a:cs typeface="Times New Roman" pitchFamily="18" charset="0"/>
              </a:rPr>
              <a:t>-specific industries. We also looked into various commercial implementations of </a:t>
            </a:r>
            <a:r>
              <a:rPr lang="en-IN" sz="14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1400" dirty="0" smtClean="0">
                <a:latin typeface="Times New Roman" pitchFamily="18" charset="0"/>
                <a:cs typeface="Times New Roman" pitchFamily="18" charset="0"/>
              </a:rPr>
              <a:t> in the Industry 4.0 and </a:t>
            </a:r>
            <a:r>
              <a:rPr lang="en-IN" sz="1400" dirty="0" err="1" smtClean="0">
                <a:latin typeface="Times New Roman" pitchFamily="18" charset="0"/>
                <a:cs typeface="Times New Roman" pitchFamily="18" charset="0"/>
              </a:rPr>
              <a:t>IIoT</a:t>
            </a:r>
            <a:r>
              <a:rPr lang="en-IN" sz="1400" dirty="0" smtClean="0">
                <a:latin typeface="Times New Roman" pitchFamily="18" charset="0"/>
                <a:cs typeface="Times New Roman" pitchFamily="18" charset="0"/>
              </a:rPr>
              <a:t> to provide an Abstract measure of adoption in practice. And we further discussed the challenges faced by each of these industries for implementing </a:t>
            </a:r>
            <a:r>
              <a:rPr lang="en-IN" sz="14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1400" dirty="0" smtClean="0">
                <a:latin typeface="Times New Roman" pitchFamily="18" charset="0"/>
                <a:cs typeface="Times New Roman" pitchFamily="18" charset="0"/>
              </a:rPr>
              <a:t>. While many </a:t>
            </a:r>
            <a:r>
              <a:rPr lang="en-IN" sz="14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1400" dirty="0" smtClean="0">
                <a:latin typeface="Times New Roman" pitchFamily="18" charset="0"/>
                <a:cs typeface="Times New Roman" pitchFamily="18" charset="0"/>
              </a:rPr>
              <a:t> projects have emerged in the last few years, research in the </a:t>
            </a:r>
            <a:r>
              <a:rPr lang="en-IN" sz="14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1400" dirty="0" smtClean="0">
                <a:latin typeface="Times New Roman" pitchFamily="18" charset="0"/>
                <a:cs typeface="Times New Roman" pitchFamily="18" charset="0"/>
              </a:rPr>
              <a:t> is in its infancy. For </a:t>
            </a:r>
            <a:r>
              <a:rPr lang="en-IN" sz="14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1400" dirty="0" smtClean="0">
                <a:latin typeface="Times New Roman" pitchFamily="18" charset="0"/>
                <a:cs typeface="Times New Roman" pitchFamily="18" charset="0"/>
              </a:rPr>
              <a:t> to be fully utilizable and customizable, industry-oriented research should be further directed to address many of these challenges including personal data protection, scalability of block data, data secrecy and privacy of the participating organization, </a:t>
            </a:r>
            <a:r>
              <a:rPr lang="en-IN" sz="14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1400" dirty="0" smtClean="0">
                <a:latin typeface="Times New Roman" pitchFamily="18" charset="0"/>
                <a:cs typeface="Times New Roman" pitchFamily="18" charset="0"/>
              </a:rPr>
              <a:t> integration and adoption cost, and governmental regulations. </a:t>
            </a:r>
            <a:endParaRPr lang="en-US" sz="1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REFERENCE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914400"/>
            <a:ext cx="7790688" cy="5715000"/>
          </a:xfrm>
        </p:spPr>
        <p:txBody>
          <a:bodyPr>
            <a:noAutofit/>
          </a:bodyPr>
          <a:lstStyle/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[1] D.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Puthal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N.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Malik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S. P.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Mohanty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E.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Kougianos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and G. Das, ‘‘Everything you wanted to know about the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: Its promise, components, processes, and problems,’’ IEEE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Consum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. Electron. Mag., vol. 7, no. 4, pp. 6–14, Jul. 2018.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2] K.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Christidis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and M.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Devetsikiotis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‘‘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Blockchains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and smart contracts for the Internet of Things,’’ IEEE Access, vol. 4, pp. 2292–2303, 2016.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3] T. M.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Fernández-Caramés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and P.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Fraga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-Lamas, ‘‘A review on the use of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for the Internet of Things,’’ IEEE Access, vol. 6, pp. 32979–33001, 2018.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4] M. A.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Ferrag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M.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Derdour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M.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Mukherjee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A.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Derhab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L.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Maglaras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and H.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Janicke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‘‘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technologies for the Internet of Things: Research issues and challenges,’’ IEEE Internet Things J., vol. 6, no. 2, pp. 2188–2204, Apr. 2018.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5] T.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Salman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M.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Zolanvari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A.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Erbad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R. Jain, and M.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Samaka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‘‘Security services using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blockchains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: A state of the art survey,’’ IEEE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Commun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. Surveys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Tuts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., vol. 21, no. 1, pp. 858–880, Jan. 2018.</a:t>
            </a:r>
            <a:endParaRPr lang="en-US" sz="16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52400"/>
            <a:ext cx="7650480" cy="6553200"/>
          </a:xfrm>
        </p:spPr>
        <p:txBody>
          <a:bodyPr>
            <a:noAutofit/>
          </a:bodyPr>
          <a:lstStyle/>
          <a:p>
            <a:pPr algn="just">
              <a:lnSpc>
                <a:spcPct val="17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[6] C.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Shen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and F. Pena-Mora, ‘‘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for cities—A systematic literature review,’’ IEEE Access, vol. 6, pp. 76787–76819, 2018.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7] P.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Fraga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-Lamas and T. M.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Fernández-Caramés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‘‘A review on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technologies for an advanced and cyber-resilient automotive industry,’’ IEEE Access, vol. 7, pp. 17578–17598, 2019.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8] H. Lu, K. Huang, and M.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Azimi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‘‘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technology in the oil and gas industry: A review of applications, opportunities, challenges, and risks,’’ IEEE Access, vol. 7, pp. 41426–41444, 2019.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9] R. Yang, F. R. Yu, P. Si, Z. Yang, and Y. Zhang, ‘‘Integrated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and edge computing systems: A survey, some research issues and challenges,’’ IEEE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Commun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. Surveys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Tuts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., vol. 21, no. 2, pp. 1508–1532, 2nd Quart., 2019.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10] J.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Xie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H. Tang, T. Huang, F. R. Yu, R.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Xie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J. Liu, and Y. Liu, ‘‘A survey of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technology applied to smart cities: Research issues and challenges,’’ IEEE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Commun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. Surveys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Tuts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., vol. 21, no. 3, pp. 2794–2830, 3rd Quart., 2019.</a:t>
            </a:r>
            <a:endParaRPr lang="en-IN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1252</TotalTime>
  <Words>1741</Words>
  <Application>Microsoft Office PowerPoint</Application>
  <PresentationFormat>On-screen Show (4:3)</PresentationFormat>
  <Paragraphs>71</Paragraphs>
  <Slides>15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Solstice</vt:lpstr>
      <vt:lpstr>GT-Chain A Fair Blockchain for Intelligent Industrial IoT Applications</vt:lpstr>
      <vt:lpstr>Abstract</vt:lpstr>
      <vt:lpstr>Slide 3</vt:lpstr>
      <vt:lpstr>Existing System</vt:lpstr>
      <vt:lpstr>Disadvantage of Existing System</vt:lpstr>
      <vt:lpstr>PROPOSED SYSTEM :</vt:lpstr>
      <vt:lpstr>ADVANTAGE</vt:lpstr>
      <vt:lpstr>Slide 8</vt:lpstr>
      <vt:lpstr>Slide 9</vt:lpstr>
      <vt:lpstr>Block Diagram</vt:lpstr>
      <vt:lpstr>SOFTWARE REQUIREMENTS:</vt:lpstr>
      <vt:lpstr>HARDWARE REQUIREMENTS:</vt:lpstr>
      <vt:lpstr>CONCLUTION</vt:lpstr>
      <vt:lpstr>REFERENCE</vt:lpstr>
      <vt:lpstr>Slide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Prevent Duplicate Data from Cloud Using Vector Base Cosine Similarity multiple Strings Matching Algorithm (VCS)</dc:title>
  <dc:creator>Mohan</dc:creator>
  <cp:lastModifiedBy>ELCOT</cp:lastModifiedBy>
  <cp:revision>562</cp:revision>
  <dcterms:created xsi:type="dcterms:W3CDTF">2006-08-16T00:00:00Z</dcterms:created>
  <dcterms:modified xsi:type="dcterms:W3CDTF">2021-08-04T09:46:21Z</dcterms:modified>
</cp:coreProperties>
</file>