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Comparative Analysis of the Impact of </a:t>
            </a:r>
            <a:r>
              <a:rPr lang="en-IN" b="1" dirty="0" err="1" smtClean="0">
                <a:latin typeface="Times New Roman" pitchFamily="18" charset="0"/>
                <a:cs typeface="Times New Roman" pitchFamily="18" charset="0"/>
              </a:rPr>
              <a:t>Blockchain</a:t>
            </a:r>
            <a:r>
              <a:rPr lang="en-IN" b="1" dirty="0" smtClean="0">
                <a:latin typeface="Times New Roman" pitchFamily="18" charset="0"/>
                <a:cs typeface="Times New Roman" pitchFamily="18" charset="0"/>
              </a:rPr>
              <a:t> On </a:t>
            </a:r>
            <a:r>
              <a:rPr lang="en-IN" b="1" dirty="0" err="1" smtClean="0">
                <a:latin typeface="Times New Roman" pitchFamily="18" charset="0"/>
                <a:cs typeface="Times New Roman" pitchFamily="18" charset="0"/>
              </a:rPr>
              <a:t>Blockchain</a:t>
            </a:r>
            <a:r>
              <a:rPr lang="en-IN" b="1" dirty="0" smtClean="0">
                <a:latin typeface="Times New Roman" pitchFamily="18" charset="0"/>
                <a:cs typeface="Times New Roman" pitchFamily="18" charset="0"/>
              </a:rPr>
              <a:t> Based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Application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09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is a safe technology for transaction as it keeps the information safe that it is impossible to change, hack or cheat.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is a digital mode of transaction that is spread across the entire network of computer systems in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allows to send information or useful data in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to the persons that are inter- connected to each other using computer devices. Transaction is verified to stop discussion that each person or member in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is responsible for their roles. Using of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with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reduces the cost as well the transaction is done with high security. So, we are going to do a comparative analysis of different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 on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And at last, we will come to know that which one application is giving more efficiency in terms of cost, manpower, adaptability, </a:t>
            </a:r>
            <a:r>
              <a:rPr lang="en-IN" sz="2000" dirty="0" smtClean="0">
                <a:latin typeface="Times New Roman" pitchFamily="18" charset="0"/>
                <a:cs typeface="Times New Roman" pitchFamily="18" charset="0"/>
              </a:rPr>
              <a:t>performance.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048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present a thorough literature review of existing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application in the broad areas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Business, and Healthcare with their challenges and future opportunities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article focuses on the existing literature review of the core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architecture and its application areas, specifically, in Internet-of-Things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Healthcare, and Business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also provides a Restful interface for existing applications to connect with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network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existing property registration systems are either manual or its on centralized which </a:t>
            </a:r>
            <a:r>
              <a:rPr lang="en-IN" sz="2000" dirty="0" err="1" smtClean="0">
                <a:latin typeface="Times New Roman" pitchFamily="18" charset="0"/>
                <a:cs typeface="Times New Roman" pitchFamily="18" charset="0"/>
              </a:rPr>
              <a:t>offcourse</a:t>
            </a:r>
            <a:r>
              <a:rPr lang="en-IN" sz="2000" dirty="0" smtClean="0">
                <a:latin typeface="Times New Roman" pitchFamily="18" charset="0"/>
                <a:cs typeface="Times New Roman" pitchFamily="18" charset="0"/>
              </a:rPr>
              <a:t> do not offer any restrictions to record tempering and transparency.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compare, categorize and analyze existing solution for using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technology for healthcare.</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334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present introductory part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enabled with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their key features, architecture layout, characteristic features of both the technologies, their futuristic solutions for different real-world problems, different communicational models etc.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Due to heterogeneity of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standards, protocol standards and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several problems get raised such as flexibility, lack of interoperability and scalability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properties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offers various problems and challenges related to trust, security, authenticity and privacy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Most </a:t>
            </a:r>
            <a:r>
              <a:rPr lang="en-IN" sz="2000" dirty="0" smtClean="0">
                <a:latin typeface="Times New Roman" pitchFamily="18" charset="0"/>
                <a:cs typeface="Times New Roman" pitchFamily="18" charset="0"/>
              </a:rPr>
              <a:t>of the work is being done on securing </a:t>
            </a:r>
            <a:r>
              <a:rPr lang="en-IN" sz="2000" dirty="0" err="1" smtClean="0">
                <a:latin typeface="Times New Roman" pitchFamily="18" charset="0"/>
                <a:cs typeface="Times New Roman" pitchFamily="18" charset="0"/>
              </a:rPr>
              <a:t>BIoT</a:t>
            </a:r>
            <a:r>
              <a:rPr lang="en-IN" sz="2000" dirty="0" smtClean="0">
                <a:latin typeface="Times New Roman" pitchFamily="18" charset="0"/>
                <a:cs typeface="Times New Roman" pitchFamily="18" charset="0"/>
              </a:rPr>
              <a:t> and hence many solutions to these problems are introduced by the researchers.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457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Researchers have evaluated the challenges posed by </a:t>
            </a:r>
            <a:r>
              <a:rPr lang="en-IN" sz="2000" dirty="0" err="1" smtClean="0">
                <a:latin typeface="Times New Roman" pitchFamily="18" charset="0"/>
                <a:cs typeface="Times New Roman" pitchFamily="18" charset="0"/>
              </a:rPr>
              <a:t>BIIoT</a:t>
            </a:r>
            <a:r>
              <a:rPr lang="en-IN" sz="2000" dirty="0" smtClean="0">
                <a:latin typeface="Times New Roman" pitchFamily="18" charset="0"/>
                <a:cs typeface="Times New Roman" pitchFamily="18" charset="0"/>
              </a:rPr>
              <a:t>, identified </a:t>
            </a:r>
            <a:r>
              <a:rPr lang="en-IN" sz="2000" dirty="0" smtClean="0">
                <a:latin typeface="Times New Roman" pitchFamily="18" charset="0"/>
                <a:cs typeface="Times New Roman" pitchFamily="18" charset="0"/>
              </a:rPr>
              <a:t>solutions </a:t>
            </a:r>
            <a:r>
              <a:rPr lang="en-IN" sz="2000" dirty="0" smtClean="0">
                <a:latin typeface="Times New Roman" pitchFamily="18" charset="0"/>
                <a:cs typeface="Times New Roman" pitchFamily="18" charset="0"/>
              </a:rPr>
              <a:t>and proposed platforms for developing </a:t>
            </a:r>
            <a:r>
              <a:rPr lang="en-IN" sz="2000" dirty="0" err="1" smtClean="0">
                <a:latin typeface="Times New Roman" pitchFamily="18" charset="0"/>
                <a:cs typeface="Times New Roman" pitchFamily="18" charset="0"/>
              </a:rPr>
              <a:t>BIIoT</a:t>
            </a:r>
            <a:r>
              <a:rPr lang="en-IN" sz="2000" dirty="0" smtClean="0">
                <a:latin typeface="Times New Roman" pitchFamily="18" charset="0"/>
                <a:cs typeface="Times New Roman" pitchFamily="18" charset="0"/>
              </a:rPr>
              <a:t> applications for industry </a:t>
            </a:r>
            <a:r>
              <a:rPr lang="en-IN" sz="2000" dirty="0" smtClean="0">
                <a:latin typeface="Times New Roman" pitchFamily="18" charset="0"/>
                <a:cs typeface="Times New Roman" pitchFamily="18" charset="0"/>
              </a:rPr>
              <a:t>sector.</a:t>
            </a:r>
          </a:p>
          <a:p>
            <a:pPr algn="just">
              <a:lnSpc>
                <a:spcPct val="150000"/>
              </a:lnSpc>
            </a:pPr>
            <a:r>
              <a:rPr lang="en-IN" sz="2000" dirty="0" smtClean="0">
                <a:latin typeface="Times New Roman" pitchFamily="18" charset="0"/>
                <a:cs typeface="Times New Roman" pitchFamily="18" charset="0"/>
              </a:rPr>
              <a:t>Based on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model, researcher have proposed autonomous network management system for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network </a:t>
            </a:r>
            <a:r>
              <a:rPr lang="en-IN" sz="2000" dirty="0" smtClean="0">
                <a:latin typeface="Times New Roman" pitchFamily="18" charset="0"/>
                <a:cs typeface="Times New Roman" pitchFamily="18" charset="0"/>
              </a:rPr>
              <a:t>and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devices.</a:t>
            </a:r>
          </a:p>
          <a:p>
            <a:pPr algn="just">
              <a:lnSpc>
                <a:spcPct val="150000"/>
              </a:lnSpc>
            </a:pPr>
            <a:r>
              <a:rPr lang="en-IN" sz="2000" dirty="0" smtClean="0">
                <a:latin typeface="Times New Roman" pitchFamily="18" charset="0"/>
                <a:cs typeface="Times New Roman" pitchFamily="18" charset="0"/>
              </a:rPr>
              <a:t>In the proposed ‘‘Standard Consortium’’ architecture, smart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contracts control access, while providing accountability to both data owners and third parties.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due to the challenges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infrastructure, a lot of research is being done on the topic of securing </a:t>
            </a:r>
            <a:r>
              <a:rPr lang="en-IN" sz="2000" dirty="0" err="1" smtClean="0">
                <a:latin typeface="Times New Roman" pitchFamily="18" charset="0"/>
                <a:cs typeface="Times New Roman" pitchFamily="18" charset="0"/>
              </a:rPr>
              <a:t>BIoT</a:t>
            </a:r>
            <a:r>
              <a:rPr lang="en-IN" sz="2000" dirty="0" smtClean="0">
                <a:latin typeface="Times New Roman" pitchFamily="18" charset="0"/>
                <a:cs typeface="Times New Roman" pitchFamily="18" charset="0"/>
              </a:rPr>
              <a:t> and more efficient solutions are being proposed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lightweight </a:t>
            </a:r>
            <a:r>
              <a:rPr lang="en-IN" sz="2000" dirty="0" err="1" smtClean="0">
                <a:latin typeface="Times New Roman" pitchFamily="18" charset="0"/>
                <a:cs typeface="Times New Roman" pitchFamily="18" charset="0"/>
              </a:rPr>
              <a:t>blobkchain</a:t>
            </a:r>
            <a:r>
              <a:rPr lang="en-IN" sz="2000" dirty="0" smtClean="0">
                <a:latin typeface="Times New Roman" pitchFamily="18" charset="0"/>
                <a:cs typeface="Times New Roman" pitchFamily="18" charset="0"/>
              </a:rPr>
              <a:t>-based smart home framework proposed for security and privacy </a:t>
            </a:r>
            <a:r>
              <a:rPr lang="en-IN" sz="2000" dirty="0" smtClean="0">
                <a:latin typeface="Times New Roman" pitchFamily="18" charset="0"/>
                <a:cs typeface="Times New Roman" pitchFamily="18" charset="0"/>
              </a:rPr>
              <a:t>gains.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04800"/>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1524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A service contracts includes documentations, service policies,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and a service interface for monitoring and ensuring the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and the performance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transactions.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RTOS is selected on the basis of performance, functional need and security of the </a:t>
            </a:r>
            <a:r>
              <a:rPr lang="en-IN" sz="2000" dirty="0" smtClean="0">
                <a:latin typeface="Times New Roman" pitchFamily="18" charset="0"/>
                <a:cs typeface="Times New Roman" pitchFamily="18" charset="0"/>
              </a:rPr>
              <a:t>product.</a:t>
            </a:r>
          </a:p>
          <a:p>
            <a:pPr algn="just">
              <a:lnSpc>
                <a:spcPct val="150000"/>
              </a:lnSpc>
            </a:pPr>
            <a:r>
              <a:rPr lang="en-IN" sz="2000" dirty="0" smtClean="0">
                <a:latin typeface="Times New Roman" pitchFamily="18" charset="0"/>
                <a:cs typeface="Times New Roman" pitchFamily="18" charset="0"/>
              </a:rPr>
              <a:t>The main objective of IOTA is to resolve the performance concern and scalability with </a:t>
            </a:r>
            <a:r>
              <a:rPr lang="en-IN" sz="2000" dirty="0" err="1" smtClean="0">
                <a:latin typeface="Times New Roman" pitchFamily="18" charset="0"/>
                <a:cs typeface="Times New Roman" pitchFamily="18" charset="0"/>
              </a:rPr>
              <a:t>bitcoin</a:t>
            </a:r>
            <a:r>
              <a:rPr lang="en-IN" sz="2000" dirty="0" smtClean="0">
                <a:latin typeface="Times New Roman" pitchFamily="18" charset="0"/>
                <a:cs typeface="Times New Roman" pitchFamily="18" charset="0"/>
              </a:rPr>
              <a:t> by replacing its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with Tangle as it is a system of nodes in which new transactions assures the preceding </a:t>
            </a:r>
            <a:r>
              <a:rPr lang="en-IN" sz="2000" dirty="0" smtClean="0">
                <a:latin typeface="Times New Roman" pitchFamily="18" charset="0"/>
                <a:cs typeface="Times New Roman" pitchFamily="18" charset="0"/>
              </a:rPr>
              <a:t>transaction.</a:t>
            </a:r>
          </a:p>
          <a:p>
            <a:pPr algn="just">
              <a:lnSpc>
                <a:spcPct val="150000"/>
              </a:lnSpc>
            </a:pPr>
            <a:r>
              <a:rPr lang="en-IN" sz="2000" dirty="0" smtClean="0">
                <a:latin typeface="Times New Roman" pitchFamily="18" charset="0"/>
                <a:cs typeface="Times New Roman" pitchFamily="18" charset="0"/>
              </a:rPr>
              <a:t>Decentralized Acyclic Graph whose aim is to solve the flexibility and performance concerns of the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 the appliances demand for the high networking and high performance then this scalability is still an open issue for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286000"/>
                <a:gridCol w="2133600"/>
                <a:gridCol w="3448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Low-power wireless for the internet of things: Standards and applications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Nikoukar, A., Raza, S., Poole, A., Gunes, M., &amp; Dezfouli, B. (2018).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 In this paper, we first overview these standard wireless technologies, and we specifically study the MAC and physical layer technologies proposed to address the requirements and challenges of wireless communications.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Industrial internet of things: Challenges, opportunities, and directions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Sisinni, E., Saifullah, A., Han, S., Jennehag, U., &amp; Gidlund, M. (2018).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Internet of Things (</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 is an emerging domain that promises ubiquitous connection to the Internet, turning common objects into connected devices.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2288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Cloud-based lightweight secure RFID mutual authentication protocol in </a:t>
                      </a:r>
                      <a:r>
                        <a:rPr lang="en-US" sz="2000" dirty="0" err="1">
                          <a:latin typeface="Times New Roman"/>
                          <a:ea typeface="Calibri"/>
                          <a:cs typeface="Latha"/>
                        </a:rPr>
                        <a:t>IoT</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Fan, K., Luo, Q., Zhang, K., &amp; Yang, Y. (2020).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proposed protocol not only resists the above common attacks and protects the privacy of the tag, but also adds the cloud server to the RFID system.</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survey study on internet of things resource management</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Chowdhury, A., &amp; Raut, S. A. (2018).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resources </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 requires in those applications are heterogeneous in nature, for example, storage, processor, network, sensor nodes, energy, etc.</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752600" y="1295400"/>
            <a:ext cx="6934199" cy="47244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a:t>
            </a:r>
            <a:r>
              <a:rPr lang="en-IN" dirty="0" err="1" smtClean="0">
                <a:latin typeface="Times New Roman" pitchFamily="18" charset="0"/>
                <a:cs typeface="Times New Roman" pitchFamily="18" charset="0"/>
              </a:rPr>
              <a:t>IoT</a:t>
            </a:r>
            <a:r>
              <a:rPr lang="en-IN" dirty="0" smtClean="0">
                <a:latin typeface="Times New Roman" pitchFamily="18" charset="0"/>
                <a:cs typeface="Times New Roman" pitchFamily="18" charset="0"/>
              </a:rPr>
              <a:t> </a:t>
            </a:r>
            <a:r>
              <a:rPr lang="en-IN" dirty="0" smtClean="0">
                <a:latin typeface="Times New Roman" pitchFamily="18" charset="0"/>
                <a:cs typeface="Times New Roman" pitchFamily="18" charset="0"/>
              </a:rPr>
              <a:t>plays a very important role in every field due to its advancement in latest used technologies. In this paper a brief introductory part focuses on key elements making this technology at utmost priority with </a:t>
            </a:r>
            <a:r>
              <a:rPr lang="en-IN" dirty="0" err="1" smtClean="0">
                <a:latin typeface="Times New Roman" pitchFamily="18" charset="0"/>
                <a:cs typeface="Times New Roman" pitchFamily="18" charset="0"/>
              </a:rPr>
              <a:t>blockchain</a:t>
            </a:r>
            <a:r>
              <a:rPr lang="en-IN" dirty="0" smtClean="0">
                <a:latin typeface="Times New Roman" pitchFamily="18" charset="0"/>
                <a:cs typeface="Times New Roman" pitchFamily="18" charset="0"/>
              </a:rPr>
              <a:t> enabled features with it. A number of characteristic features of both the technologies along with their framework, applications are discussed. As security is main concern in any model therefore many challenges do exist in this part which are used as guiding principle and open challenges. With use of these open issues a new futuristic approach can be formulated which gives rise to a new research-based feature in these types of system.</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3810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Nikoukar</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Raza</a:t>
            </a:r>
            <a:r>
              <a:rPr lang="en-IN" sz="1600" dirty="0" smtClean="0">
                <a:latin typeface="Times New Roman" pitchFamily="18" charset="0"/>
                <a:cs typeface="Times New Roman" pitchFamily="18" charset="0"/>
              </a:rPr>
              <a:t>, S., Poole, A., </a:t>
            </a:r>
            <a:r>
              <a:rPr lang="en-IN" sz="1600" dirty="0" err="1" smtClean="0">
                <a:latin typeface="Times New Roman" pitchFamily="18" charset="0"/>
                <a:cs typeface="Times New Roman" pitchFamily="18" charset="0"/>
              </a:rPr>
              <a:t>Gunes</a:t>
            </a:r>
            <a:r>
              <a:rPr lang="en-IN" sz="1600" dirty="0" smtClean="0">
                <a:latin typeface="Times New Roman" pitchFamily="18" charset="0"/>
                <a:cs typeface="Times New Roman" pitchFamily="18" charset="0"/>
              </a:rPr>
              <a:t>, M., &amp; </a:t>
            </a:r>
            <a:r>
              <a:rPr lang="en-IN" sz="1600" dirty="0" err="1" smtClean="0">
                <a:latin typeface="Times New Roman" pitchFamily="18" charset="0"/>
                <a:cs typeface="Times New Roman" pitchFamily="18" charset="0"/>
              </a:rPr>
              <a:t>Dezfouli</a:t>
            </a:r>
            <a:r>
              <a:rPr lang="en-IN" sz="1600" dirty="0" smtClean="0">
                <a:latin typeface="Times New Roman" pitchFamily="18" charset="0"/>
                <a:cs typeface="Times New Roman" pitchFamily="18" charset="0"/>
              </a:rPr>
              <a:t>, B. (2018). Low-power wireless for the internet of things: Standards and applications. IEEE Access, 6, 67893–67926. https://doi.org/ 10.1109/access.2018.2879189.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a:t>
            </a:r>
            <a:r>
              <a:rPr lang="en-IN" sz="1600" dirty="0" err="1" smtClean="0">
                <a:latin typeface="Times New Roman" pitchFamily="18" charset="0"/>
                <a:cs typeface="Times New Roman" pitchFamily="18" charset="0"/>
              </a:rPr>
              <a:t>Sisinni</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Saifullah</a:t>
            </a:r>
            <a:r>
              <a:rPr lang="en-IN" sz="1600" dirty="0" smtClean="0">
                <a:latin typeface="Times New Roman" pitchFamily="18" charset="0"/>
                <a:cs typeface="Times New Roman" pitchFamily="18" charset="0"/>
              </a:rPr>
              <a:t>, A., Han, S., </a:t>
            </a:r>
            <a:r>
              <a:rPr lang="en-IN" sz="1600" dirty="0" err="1" smtClean="0">
                <a:latin typeface="Times New Roman" pitchFamily="18" charset="0"/>
                <a:cs typeface="Times New Roman" pitchFamily="18" charset="0"/>
              </a:rPr>
              <a:t>Jennehag</a:t>
            </a:r>
            <a:r>
              <a:rPr lang="en-IN" sz="1600" dirty="0" smtClean="0">
                <a:latin typeface="Times New Roman" pitchFamily="18" charset="0"/>
                <a:cs typeface="Times New Roman" pitchFamily="18" charset="0"/>
              </a:rPr>
              <a:t>, U., &amp; </a:t>
            </a:r>
            <a:r>
              <a:rPr lang="en-IN" sz="1600" dirty="0" err="1" smtClean="0">
                <a:latin typeface="Times New Roman" pitchFamily="18" charset="0"/>
                <a:cs typeface="Times New Roman" pitchFamily="18" charset="0"/>
              </a:rPr>
              <a:t>Gidlund</a:t>
            </a:r>
            <a:r>
              <a:rPr lang="en-IN" sz="1600" dirty="0" smtClean="0">
                <a:latin typeface="Times New Roman" pitchFamily="18" charset="0"/>
                <a:cs typeface="Times New Roman" pitchFamily="18" charset="0"/>
              </a:rPr>
              <a:t>, M. (2018). Industrial internet of things: Challenges, opportunities, and directions. IEEE Transactions on Industrial Informatics, 14(11), 4724– 4734. https://doi.org/10.1109/tii.2018.2852491.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Fan, K., </a:t>
            </a:r>
            <a:r>
              <a:rPr lang="en-IN" sz="1600" dirty="0" err="1" smtClean="0">
                <a:latin typeface="Times New Roman" pitchFamily="18" charset="0"/>
                <a:cs typeface="Times New Roman" pitchFamily="18" charset="0"/>
              </a:rPr>
              <a:t>Luo</a:t>
            </a:r>
            <a:r>
              <a:rPr lang="en-IN" sz="1600" dirty="0" smtClean="0">
                <a:latin typeface="Times New Roman" pitchFamily="18" charset="0"/>
                <a:cs typeface="Times New Roman" pitchFamily="18" charset="0"/>
              </a:rPr>
              <a:t>, Q., Zhang, K., &amp; Yang, Y. (2020). Cloud-based lightweight secure RFID mutual authentication protocol in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Information Sciences, 527, 329–340. https://doi.org/10.1016/j. ins.2019.08.006.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a:t>
            </a:r>
            <a:r>
              <a:rPr lang="en-IN" sz="1600" dirty="0" err="1" smtClean="0">
                <a:latin typeface="Times New Roman" pitchFamily="18" charset="0"/>
                <a:cs typeface="Times New Roman" pitchFamily="18" charset="0"/>
              </a:rPr>
              <a:t>Chowdhury</a:t>
            </a:r>
            <a:r>
              <a:rPr lang="en-IN" sz="1600" dirty="0" smtClean="0">
                <a:latin typeface="Times New Roman" pitchFamily="18" charset="0"/>
                <a:cs typeface="Times New Roman" pitchFamily="18" charset="0"/>
              </a:rPr>
              <a:t>, A., &amp; </a:t>
            </a:r>
            <a:r>
              <a:rPr lang="en-IN" sz="1600" dirty="0" err="1" smtClean="0">
                <a:latin typeface="Times New Roman" pitchFamily="18" charset="0"/>
                <a:cs typeface="Times New Roman" pitchFamily="18" charset="0"/>
              </a:rPr>
              <a:t>Raut</a:t>
            </a:r>
            <a:r>
              <a:rPr lang="en-IN" sz="1600" dirty="0" smtClean="0">
                <a:latin typeface="Times New Roman" pitchFamily="18" charset="0"/>
                <a:cs typeface="Times New Roman" pitchFamily="18" charset="0"/>
              </a:rPr>
              <a:t>, S. A. (2018). A survey study on internet of things resource management. Journal of Network and Computer Applications, 120, 42–60. https://doi.org/10.1016/j. jnca.2018.07.007.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a:t>
            </a:r>
            <a:r>
              <a:rPr lang="en-IN" sz="1600" dirty="0" err="1" smtClean="0">
                <a:latin typeface="Times New Roman" pitchFamily="18" charset="0"/>
                <a:cs typeface="Times New Roman" pitchFamily="18" charset="0"/>
              </a:rPr>
              <a:t>Kaushik</a:t>
            </a:r>
            <a:r>
              <a:rPr lang="en-IN" sz="1600" dirty="0" smtClean="0">
                <a:latin typeface="Times New Roman" pitchFamily="18" charset="0"/>
                <a:cs typeface="Times New Roman" pitchFamily="18" charset="0"/>
              </a:rPr>
              <a:t>, I., Sharma, N., &amp; Singh, N. (2019). Intrusion Detection and Security System for </a:t>
            </a:r>
            <a:r>
              <a:rPr lang="en-IN" sz="1600" dirty="0" err="1" smtClean="0">
                <a:latin typeface="Times New Roman" pitchFamily="18" charset="0"/>
                <a:cs typeface="Times New Roman" pitchFamily="18" charset="0"/>
              </a:rPr>
              <a:t>Blackhole</a:t>
            </a:r>
            <a:r>
              <a:rPr lang="en-IN" sz="1600" dirty="0" smtClean="0">
                <a:latin typeface="Times New Roman" pitchFamily="18" charset="0"/>
                <a:cs typeface="Times New Roman" pitchFamily="18" charset="0"/>
              </a:rPr>
              <a:t> Attack. 2019 2nd International Conference on Signal Processing and Communication (ICSPC). </a:t>
            </a:r>
            <a:r>
              <a:rPr lang="en-IN" sz="1600" dirty="0" err="1" smtClean="0">
                <a:latin typeface="Times New Roman" pitchFamily="18" charset="0"/>
                <a:cs typeface="Times New Roman" pitchFamily="18" charset="0"/>
              </a:rPr>
              <a:t>doi</a:t>
            </a:r>
            <a:r>
              <a:rPr lang="en-IN" sz="1600" dirty="0" smtClean="0">
                <a:latin typeface="Times New Roman" pitchFamily="18" charset="0"/>
                <a:cs typeface="Times New Roman" pitchFamily="18" charset="0"/>
              </a:rPr>
              <a:t>: 10.1109/icspc46172.2019.8976797</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Tran-Dang, H., &amp; Kim, D. (2018). An information framework for internet of things services in physical internet. IEEE Access, 6, 43967–43977. https://doi.org/10.1109/access.2018.2864310.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7] </a:t>
            </a:r>
            <a:r>
              <a:rPr lang="en-IN" sz="1500" dirty="0" err="1" smtClean="0">
                <a:latin typeface="Times New Roman" pitchFamily="18" charset="0"/>
                <a:cs typeface="Times New Roman" pitchFamily="18" charset="0"/>
              </a:rPr>
              <a:t>Brous</a:t>
            </a:r>
            <a:r>
              <a:rPr lang="en-IN" sz="1500" dirty="0" smtClean="0">
                <a:latin typeface="Times New Roman" pitchFamily="18" charset="0"/>
                <a:cs typeface="Times New Roman" pitchFamily="18" charset="0"/>
              </a:rPr>
              <a:t>, P., Janssen, M., &amp; Herder, P. (2020). The dual effects of the internet of things (</a:t>
            </a:r>
            <a:r>
              <a:rPr lang="en-IN" sz="1500" dirty="0" err="1" smtClean="0">
                <a:latin typeface="Times New Roman" pitchFamily="18" charset="0"/>
                <a:cs typeface="Times New Roman" pitchFamily="18" charset="0"/>
              </a:rPr>
              <a:t>IoT</a:t>
            </a:r>
            <a:r>
              <a:rPr lang="en-IN" sz="1500" dirty="0" smtClean="0">
                <a:latin typeface="Times New Roman" pitchFamily="18" charset="0"/>
                <a:cs typeface="Times New Roman" pitchFamily="18" charset="0"/>
              </a:rPr>
              <a:t>): A systematic review of the benefits and risks of </a:t>
            </a:r>
            <a:r>
              <a:rPr lang="en-IN" sz="1500" dirty="0" err="1" smtClean="0">
                <a:latin typeface="Times New Roman" pitchFamily="18" charset="0"/>
                <a:cs typeface="Times New Roman" pitchFamily="18" charset="0"/>
              </a:rPr>
              <a:t>IoT</a:t>
            </a:r>
            <a:r>
              <a:rPr lang="en-IN" sz="1500" dirty="0" smtClean="0">
                <a:latin typeface="Times New Roman" pitchFamily="18" charset="0"/>
                <a:cs typeface="Times New Roman" pitchFamily="18" charset="0"/>
              </a:rPr>
              <a:t> adoption by organizations. International Journal of Information Management, 51, 101952. https://doi.org/10. 1016/j.ijinfomgt.2019.05.008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8] </a:t>
            </a:r>
            <a:r>
              <a:rPr lang="en-IN" sz="1500" dirty="0" err="1" smtClean="0">
                <a:latin typeface="Times New Roman" pitchFamily="18" charset="0"/>
                <a:cs typeface="Times New Roman" pitchFamily="18" charset="0"/>
              </a:rPr>
              <a:t>Statista</a:t>
            </a:r>
            <a:r>
              <a:rPr lang="en-IN" sz="1500" dirty="0" smtClean="0">
                <a:latin typeface="Times New Roman" pitchFamily="18" charset="0"/>
                <a:cs typeface="Times New Roman" pitchFamily="18" charset="0"/>
              </a:rPr>
              <a:t>. (2018). Internet of Things (</a:t>
            </a:r>
            <a:r>
              <a:rPr lang="en-IN" sz="1500" dirty="0" err="1" smtClean="0">
                <a:latin typeface="Times New Roman" pitchFamily="18" charset="0"/>
                <a:cs typeface="Times New Roman" pitchFamily="18" charset="0"/>
              </a:rPr>
              <a:t>IoT</a:t>
            </a:r>
            <a:r>
              <a:rPr lang="en-IN" sz="1500" dirty="0" smtClean="0">
                <a:latin typeface="Times New Roman" pitchFamily="18" charset="0"/>
                <a:cs typeface="Times New Roman" pitchFamily="18" charset="0"/>
              </a:rPr>
              <a:t>) Connected Devices Installed Base Worldwide From 2015 to 2025 (in Billions). Accessed: Sep. 2018. [Online]. Available: https://www.statista.com/statistics/471264/iotnumber-of-connected-devices-worldwide/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9] T.-T. </a:t>
            </a:r>
            <a:r>
              <a:rPr lang="en-IN" sz="1500" dirty="0" err="1" smtClean="0">
                <a:latin typeface="Times New Roman" pitchFamily="18" charset="0"/>
                <a:cs typeface="Times New Roman" pitchFamily="18" charset="0"/>
              </a:rPr>
              <a:t>Kuo</a:t>
            </a:r>
            <a:r>
              <a:rPr lang="en-IN" sz="1500" dirty="0" smtClean="0">
                <a:latin typeface="Times New Roman" pitchFamily="18" charset="0"/>
                <a:cs typeface="Times New Roman" pitchFamily="18" charset="0"/>
              </a:rPr>
              <a:t>, H.-E. Kim and L. </a:t>
            </a:r>
            <a:r>
              <a:rPr lang="en-IN" sz="1500" dirty="0" err="1" smtClean="0">
                <a:latin typeface="Times New Roman" pitchFamily="18" charset="0"/>
                <a:cs typeface="Times New Roman" pitchFamily="18" charset="0"/>
              </a:rPr>
              <a:t>Ohno</a:t>
            </a:r>
            <a:r>
              <a:rPr lang="en-IN" sz="1500" dirty="0" smtClean="0">
                <a:latin typeface="Times New Roman" pitchFamily="18" charset="0"/>
                <a:cs typeface="Times New Roman" pitchFamily="18" charset="0"/>
              </a:rPr>
              <a:t>-Machado, "</a:t>
            </a:r>
            <a:r>
              <a:rPr lang="en-IN" sz="1500" dirty="0" err="1" smtClean="0">
                <a:latin typeface="Times New Roman" pitchFamily="18" charset="0"/>
                <a:cs typeface="Times New Roman" pitchFamily="18" charset="0"/>
              </a:rPr>
              <a:t>Blockchain</a:t>
            </a:r>
            <a:r>
              <a:rPr lang="en-IN" sz="1500" dirty="0" smtClean="0">
                <a:latin typeface="Times New Roman" pitchFamily="18" charset="0"/>
                <a:cs typeface="Times New Roman" pitchFamily="18" charset="0"/>
              </a:rPr>
              <a:t> distributed ledger technologies for biomedical and health care applications", J. Amer. Med. Inf. Assoc., vol. 24, pp. 1211-1220, 2017.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10]</a:t>
            </a:r>
            <a:r>
              <a:rPr lang="en-IN" sz="1500" dirty="0" err="1" smtClean="0">
                <a:latin typeface="Times New Roman" pitchFamily="18" charset="0"/>
                <a:cs typeface="Times New Roman" pitchFamily="18" charset="0"/>
              </a:rPr>
              <a:t>Chakarverti</a:t>
            </a:r>
            <a:r>
              <a:rPr lang="en-IN" sz="1500" dirty="0" smtClean="0">
                <a:latin typeface="Times New Roman" pitchFamily="18" charset="0"/>
                <a:cs typeface="Times New Roman" pitchFamily="18" charset="0"/>
              </a:rPr>
              <a:t>, M., Sharma, N., &amp; </a:t>
            </a:r>
            <a:r>
              <a:rPr lang="en-IN" sz="1500" dirty="0" err="1" smtClean="0">
                <a:latin typeface="Times New Roman" pitchFamily="18" charset="0"/>
                <a:cs typeface="Times New Roman" pitchFamily="18" charset="0"/>
              </a:rPr>
              <a:t>Divivedi</a:t>
            </a:r>
            <a:r>
              <a:rPr lang="en-IN" sz="1500" dirty="0" smtClean="0">
                <a:latin typeface="Times New Roman" pitchFamily="18" charset="0"/>
                <a:cs typeface="Times New Roman" pitchFamily="18" charset="0"/>
              </a:rPr>
              <a:t>, R. R. (2019). Prediction Analysis Techniques of Data Mining: A Review. SSRN Electronic Journal. </a:t>
            </a:r>
            <a:r>
              <a:rPr lang="en-IN" sz="1500" dirty="0" err="1" smtClean="0">
                <a:latin typeface="Times New Roman" pitchFamily="18" charset="0"/>
                <a:cs typeface="Times New Roman" pitchFamily="18" charset="0"/>
              </a:rPr>
              <a:t>doi</a:t>
            </a:r>
            <a:r>
              <a:rPr lang="en-IN" sz="1500" dirty="0" smtClean="0">
                <a:latin typeface="Times New Roman" pitchFamily="18" charset="0"/>
                <a:cs typeface="Times New Roman" pitchFamily="18" charset="0"/>
              </a:rPr>
              <a:t>: 10.2139/ssrn.3350303</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1266</TotalTime>
  <Words>1447</Words>
  <Application>Microsoft Office PowerPoint</Application>
  <PresentationFormat>On-screen Show (4:3)</PresentationFormat>
  <Paragraphs>71</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Comparative Analysis of the Impact of Blockchain On Blockchain Based IoT Application</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2021-08-03T14:19:42Z</dcterms:modified>
</cp:coreProperties>
</file>