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Deep Reinforcement Learning Approach for Composing Moving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Services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develop a novel framework for efficiently and effectively discovering </a:t>
            </a:r>
            <a:r>
              <a:rPr lang="en-IN" sz="2000" dirty="0" err="1" smtClean="0">
                <a:latin typeface="Times New Roman" pitchFamily="18" charset="0"/>
                <a:cs typeface="Times New Roman" pitchFamily="18" charset="0"/>
              </a:rPr>
              <a:t>crowdsourced</a:t>
            </a:r>
            <a:r>
              <a:rPr lang="en-IN" sz="2000" dirty="0" smtClean="0">
                <a:latin typeface="Times New Roman" pitchFamily="18" charset="0"/>
                <a:cs typeface="Times New Roman" pitchFamily="18" charset="0"/>
              </a:rPr>
              <a:t> services that move in close proximity to a user over a period of time. We introduce a moving </a:t>
            </a:r>
            <a:r>
              <a:rPr lang="en-IN" sz="2000" dirty="0" err="1" smtClean="0">
                <a:latin typeface="Times New Roman" pitchFamily="18" charset="0"/>
                <a:cs typeface="Times New Roman" pitchFamily="18" charset="0"/>
              </a:rPr>
              <a:t>crowdsourced</a:t>
            </a:r>
            <a:r>
              <a:rPr lang="en-IN" sz="2000" dirty="0" smtClean="0">
                <a:latin typeface="Times New Roman" pitchFamily="18" charset="0"/>
                <a:cs typeface="Times New Roman" pitchFamily="18" charset="0"/>
              </a:rPr>
              <a:t> service model which is modelled as a moving region. We propose a deep reinforcement learning-based composition approach to select and compose moving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 considering quality parameters. Additionally, we develop a parallel flock-based service discovery algorithm as a ground-truth to measure the accuracy of the proposed approach. The experiments on two real-world datasets verify the effectiveness and efficiency of the deep reinforcement learning-based approach.</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we propose the evolution of an existing Edge-</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to a new improved version in which SDN/NFV are used over the Edge-</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capabilities.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will make an analysis of the related work existing in the field of the Internet of Things and Industrial Internet of </a:t>
            </a:r>
            <a:r>
              <a:rPr lang="en-IN" sz="2000" dirty="0" smtClean="0">
                <a:latin typeface="Times New Roman" pitchFamily="18" charset="0"/>
                <a:cs typeface="Times New Roman" pitchFamily="18" charset="0"/>
              </a:rPr>
              <a:t>Things.</a:t>
            </a:r>
          </a:p>
          <a:p>
            <a:pPr algn="just">
              <a:lnSpc>
                <a:spcPct val="150000"/>
              </a:lnSpc>
            </a:pPr>
            <a:r>
              <a:rPr lang="en-IN" sz="2000" dirty="0" smtClean="0">
                <a:latin typeface="Times New Roman" pitchFamily="18" charset="0"/>
                <a:cs typeface="Times New Roman" pitchFamily="18" charset="0"/>
              </a:rPr>
              <a:t>This </a:t>
            </a:r>
            <a:r>
              <a:rPr lang="en-IN" sz="2000" dirty="0" err="1" smtClean="0">
                <a:latin typeface="Times New Roman" pitchFamily="18" charset="0"/>
                <a:cs typeface="Times New Roman" pitchFamily="18" charset="0"/>
              </a:rPr>
              <a:t>sublayer</a:t>
            </a:r>
            <a:r>
              <a:rPr lang="en-IN" sz="2000" dirty="0" smtClean="0">
                <a:latin typeface="Times New Roman" pitchFamily="18" charset="0"/>
                <a:cs typeface="Times New Roman" pitchFamily="18" charset="0"/>
              </a:rPr>
              <a:t> inherits the existing components of the previous GECA 1.0 Edge Layer. That is, it is formed by the Edge nodes or Edge Gateways. Thus, these nodes act as a gateway between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the applications in the Cloud (Business Solution Layer).</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err="1" smtClean="0">
                <a:latin typeface="Times New Roman" pitchFamily="18" charset="0"/>
                <a:cs typeface="Times New Roman" pitchFamily="18" charset="0"/>
              </a:rPr>
              <a:t>sublayer</a:t>
            </a:r>
            <a:r>
              <a:rPr lang="en-IN" sz="2000" dirty="0" smtClean="0">
                <a:latin typeface="Times New Roman" pitchFamily="18" charset="0"/>
                <a:cs typeface="Times New Roman" pitchFamily="18" charset="0"/>
              </a:rPr>
              <a:t> includes all the functionalities that previously existed in the Business Solution Layer in GECA 1.0</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task scheduling problem is studied in the EC scenario, and multiple tasks are scheduled to virtual machines (VMs) configured at the edge server by maximizing the </a:t>
            </a:r>
            <a:r>
              <a:rPr lang="en-IN" sz="2000" dirty="0" err="1" smtClean="0">
                <a:latin typeface="Times New Roman" pitchFamily="18" charset="0"/>
                <a:cs typeface="Times New Roman" pitchFamily="18" charset="0"/>
              </a:rPr>
              <a:t>longterm</a:t>
            </a:r>
            <a:r>
              <a:rPr lang="en-IN" sz="2000" dirty="0" smtClean="0">
                <a:latin typeface="Times New Roman" pitchFamily="18" charset="0"/>
                <a:cs typeface="Times New Roman" pitchFamily="18" charset="0"/>
              </a:rPr>
              <a:t> task satisfaction degree (LTSD).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is formulated as a Markov decision process (MDP) for which the state, action, state transition, and reward are designed.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Two special problems must be addressed for task scheduling in edge computing: time scheduling and resource allocation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joint optimization problem of task allocation and the time scheduling problem were formulated as mixed-integer programming (MIP), and the </a:t>
            </a:r>
            <a:r>
              <a:rPr lang="en-IN" sz="2000" dirty="0" err="1" smtClean="0">
                <a:latin typeface="Times New Roman" pitchFamily="18" charset="0"/>
                <a:cs typeface="Times New Roman" pitchFamily="18" charset="0"/>
              </a:rPr>
              <a:t>logicbased</a:t>
            </a:r>
            <a:r>
              <a:rPr lang="en-IN" sz="2000" dirty="0" smtClean="0">
                <a:latin typeface="Times New Roman" pitchFamily="18" charset="0"/>
                <a:cs typeface="Times New Roman" pitchFamily="18" charset="0"/>
              </a:rPr>
              <a:t> Benders decomposition (LBBD) approach was proposed to maximize the number of admitted tasks.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new architecture contemplates the use of Deep Reinforcement Learning techniques for the implementation of the SDN controller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sense, it is proposed the application of a Deep Q-Learning model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the management of virtual data flows in SDN/NFV in an Edge-</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according to the required quality of service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Global Edge Computing Architecture and the new mechanism proposed to manage data flows in Software Defined Networks based on GECA.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GECA architecture on which this work is based also followed the hierarchical model before the update proposed in this </a:t>
            </a:r>
            <a:r>
              <a:rPr lang="en-IN" sz="2000" dirty="0" smtClean="0">
                <a:latin typeface="Times New Roman" pitchFamily="18" charset="0"/>
                <a:cs typeface="Times New Roman" pitchFamily="18" charset="0"/>
              </a:rPr>
              <a:t>paper</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Deep Q-Networks is proposed to manage the Network Function Virtualization in Edge-</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scenarios.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better evaluate the performance of the proposed DRL-based task scheduling algorithm, the </a:t>
            </a:r>
            <a:r>
              <a:rPr lang="en-IN" sz="2000" dirty="0" smtClean="0">
                <a:latin typeface="Times New Roman" pitchFamily="18" charset="0"/>
                <a:cs typeface="Times New Roman" pitchFamily="18" charset="0"/>
              </a:rPr>
              <a:t>FCFS </a:t>
            </a:r>
            <a:r>
              <a:rPr lang="en-IN" sz="2000" dirty="0" smtClean="0">
                <a:latin typeface="Times New Roman" pitchFamily="18" charset="0"/>
                <a:cs typeface="Times New Roman" pitchFamily="18" charset="0"/>
              </a:rPr>
              <a:t>algorithm and the </a:t>
            </a:r>
            <a:r>
              <a:rPr lang="en-IN" sz="2000" dirty="0" smtClean="0">
                <a:latin typeface="Times New Roman" pitchFamily="18" charset="0"/>
                <a:cs typeface="Times New Roman" pitchFamily="18" charset="0"/>
              </a:rPr>
              <a:t>SJF </a:t>
            </a:r>
            <a:r>
              <a:rPr lang="en-IN" sz="2000" dirty="0" smtClean="0">
                <a:latin typeface="Times New Roman" pitchFamily="18" charset="0"/>
                <a:cs typeface="Times New Roman" pitchFamily="18" charset="0"/>
              </a:rPr>
              <a:t>algorithm were selected as the two benchmark </a:t>
            </a:r>
            <a:r>
              <a:rPr lang="en-IN" sz="2000" dirty="0" smtClean="0">
                <a:latin typeface="Times New Roman" pitchFamily="18" charset="0"/>
                <a:cs typeface="Times New Roman" pitchFamily="18" charset="0"/>
              </a:rPr>
              <a:t>methods.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comparison of the proposed DRL-based task scheduling algorithm and the baselines toward </a:t>
            </a:r>
            <a:r>
              <a:rPr lang="en-IN" sz="2000" dirty="0" smtClean="0">
                <a:latin typeface="Times New Roman" pitchFamily="18" charset="0"/>
                <a:cs typeface="Times New Roman" pitchFamily="18" charset="0"/>
              </a:rPr>
              <a:t>the task popularity.</a:t>
            </a:r>
          </a:p>
          <a:p>
            <a:pPr algn="just">
              <a:lnSpc>
                <a:spcPct val="150000"/>
              </a:lnSpc>
            </a:pPr>
            <a:r>
              <a:rPr lang="en-IN" sz="2000" dirty="0" smtClean="0">
                <a:latin typeface="Times New Roman" pitchFamily="18" charset="0"/>
                <a:cs typeface="Times New Roman" pitchFamily="18" charset="0"/>
              </a:rPr>
              <a:t>It demonstrates that our proposed algorithm has good convergence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heuristic algorithm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address the energy-efficient and delay-sensitive task scheduling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edge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outcome of the cross-entropy multiplied by the expected discounted cumulative reward is used as the loss function to optimize the policy network parameter </a:t>
            </a:r>
            <a:r>
              <a:rPr lang="en-IN" sz="2000" dirty="0" smtClean="0">
                <a:latin typeface="Times New Roman" pitchFamily="18" charset="0"/>
                <a:cs typeface="Times New Roman" pitchFamily="18" charset="0"/>
              </a:rPr>
              <a:t>θ.</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Internet of Things: Architecture, Enabling Technologies, Security and Privacy,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Lin, J.; Yu, W.; Zhang, N.; Yang, X.; Zhang, H.; Zhao, W.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investigate the fog/edge computing-based IoT, this  paper also investigate the relationship between IoT and fog/edge computing, and discuss issues in fog/edge computing-based IoT.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Reference Architectures for the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Weyrich, M.; Ebert, 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is about innovative functionality and better productivity by seamlessly connecting devices.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86000"/>
                <a:gridCol w="20574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Computation Offloading for Service Workflow in Mobile 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Deng, S.; Huang, L.; Taheri, J.; Zomaya, A.Y.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mobile device should judiciously determine whether to offload computation as well as what portion of an application should be offloaded to the cloud.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Mobile Edge Computing: A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Abbas, N.; Zhang, Y.; Taherkordi, A.; Skeie, 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Traditional telecom network operators perform traffic control flow (forwarding and filtering of packets), but in Mobile Edge Computing, cloud servers are also deployed in each base station.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752600" y="1447800"/>
            <a:ext cx="6537396"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paper proposes the computationally-intensive task scheduling problem in the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edge system, where the task execution order and task allocation are jointly optimized. We formulate the optimization problems as an MDP model, where the state, action, reward, and state transition are carefully designed. To reduce the dimension of the action space, the scheduling time step is decoupled from the real time step. A policy-based deep reinforcement learning algorithm is applied to solve the MDP. It demonstrates that our proposed algorithm has good convergence performance. Moreover, extensive simulations are conducted to evaluate the cumulative task satisfaction degree and success ratio. The results show that the proposed algorithm outperforms other benchmark methods. Future work will focus on collaborative cloud computing and edge computing, where the communication delay will be taken into account.</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Lin, J.; Yu, W.; Zhang, N.; Yang, X.; Zhang, H.; Zhao, W. A Survey on Internet of Things: Architecture, Enabling Technologies, Security and Privacy, and Applications. IEEE Internet Things J. 2017, 4, 1125–1142.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Weyrich</a:t>
            </a:r>
            <a:r>
              <a:rPr lang="en-IN" sz="1800" dirty="0" smtClean="0">
                <a:latin typeface="Times New Roman" pitchFamily="18" charset="0"/>
                <a:cs typeface="Times New Roman" pitchFamily="18" charset="0"/>
              </a:rPr>
              <a:t>, M.; Ebert, C. Reference Architectures for the Internet of Things. IEEE </a:t>
            </a:r>
            <a:r>
              <a:rPr lang="en-IN" sz="1800" dirty="0" err="1" smtClean="0">
                <a:latin typeface="Times New Roman" pitchFamily="18" charset="0"/>
                <a:cs typeface="Times New Roman" pitchFamily="18" charset="0"/>
              </a:rPr>
              <a:t>Softw</a:t>
            </a:r>
            <a:r>
              <a:rPr lang="en-IN" sz="1800" dirty="0" smtClean="0">
                <a:latin typeface="Times New Roman" pitchFamily="18" charset="0"/>
                <a:cs typeface="Times New Roman" pitchFamily="18" charset="0"/>
              </a:rPr>
              <a:t>. 2016, 33, 112–116.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Deng, S.; Huang, L.; </a:t>
            </a:r>
            <a:r>
              <a:rPr lang="en-IN" sz="1800" dirty="0" err="1" smtClean="0">
                <a:latin typeface="Times New Roman" pitchFamily="18" charset="0"/>
                <a:cs typeface="Times New Roman" pitchFamily="18" charset="0"/>
              </a:rPr>
              <a:t>Taheri</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Zomaya</a:t>
            </a:r>
            <a:r>
              <a:rPr lang="en-IN" sz="1800" dirty="0" smtClean="0">
                <a:latin typeface="Times New Roman" pitchFamily="18" charset="0"/>
                <a:cs typeface="Times New Roman" pitchFamily="18" charset="0"/>
              </a:rPr>
              <a:t>, A.Y. Computation Offloading for Service Workflow in Mobile Cloud Computing. IEEE Trans. Parallel </a:t>
            </a:r>
            <a:r>
              <a:rPr lang="en-IN" sz="1800" dirty="0" err="1" smtClean="0">
                <a:latin typeface="Times New Roman" pitchFamily="18" charset="0"/>
                <a:cs typeface="Times New Roman" pitchFamily="18" charset="0"/>
              </a:rPr>
              <a:t>Distrib</a:t>
            </a:r>
            <a:r>
              <a:rPr lang="en-IN" sz="1800" dirty="0" smtClean="0">
                <a:latin typeface="Times New Roman" pitchFamily="18" charset="0"/>
                <a:cs typeface="Times New Roman" pitchFamily="18" charset="0"/>
              </a:rPr>
              <a:t>. Syst. 2015, 26, 3317–3329.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Abbas</a:t>
            </a:r>
            <a:r>
              <a:rPr lang="en-IN" sz="1800" dirty="0" smtClean="0">
                <a:latin typeface="Times New Roman" pitchFamily="18" charset="0"/>
                <a:cs typeface="Times New Roman" pitchFamily="18" charset="0"/>
              </a:rPr>
              <a:t>, N.; Zhang, Y.; </a:t>
            </a:r>
            <a:r>
              <a:rPr lang="en-IN" sz="1800" dirty="0" err="1" smtClean="0">
                <a:latin typeface="Times New Roman" pitchFamily="18" charset="0"/>
                <a:cs typeface="Times New Roman" pitchFamily="18" charset="0"/>
              </a:rPr>
              <a:t>Taherkordi</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Skeie</a:t>
            </a:r>
            <a:r>
              <a:rPr lang="en-IN" sz="1800" dirty="0" smtClean="0">
                <a:latin typeface="Times New Roman" pitchFamily="18" charset="0"/>
                <a:cs typeface="Times New Roman" pitchFamily="18" charset="0"/>
              </a:rPr>
              <a:t>, T. Mobile Edge Computing: A Survey. IEEE Internet Things J. 2018, 5, 450–465.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Shi, W.; Cao, J.; Zhang, Q.; Li, Y.;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L. Edge Computing: Vision and Challenges. IEEE Internet Things J. 2016, 3, 637–646.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Yan, J.; Bi, S.; Zhang, Y.J.A. Offloading and Resource Allocation With General Task Graph in Mobile Edge Computing: A Deep Reinforcement Learning Approach. IEEE Trans. </a:t>
            </a:r>
            <a:r>
              <a:rPr lang="en-IN" sz="1700" dirty="0" err="1" smtClean="0">
                <a:latin typeface="Times New Roman" pitchFamily="18" charset="0"/>
                <a:cs typeface="Times New Roman" pitchFamily="18" charset="0"/>
              </a:rPr>
              <a:t>Wirel</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2020, 19, 5404–5419.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7. </a:t>
            </a:r>
            <a:r>
              <a:rPr lang="en-IN" sz="1700" dirty="0" err="1" smtClean="0">
                <a:latin typeface="Times New Roman" pitchFamily="18" charset="0"/>
                <a:cs typeface="Times New Roman" pitchFamily="18" charset="0"/>
              </a:rPr>
              <a:t>Ren</a:t>
            </a:r>
            <a:r>
              <a:rPr lang="en-IN" sz="1700" dirty="0" smtClean="0">
                <a:latin typeface="Times New Roman" pitchFamily="18" charset="0"/>
                <a:cs typeface="Times New Roman" pitchFamily="18" charset="0"/>
              </a:rPr>
              <a:t>, J.; Yu, G.; He, Y.; Li, G.Y. Collaborative Cloud and Edge Computing for Latency Minimization. IEEE Trans. </a:t>
            </a:r>
            <a:r>
              <a:rPr lang="en-IN" sz="1700" dirty="0" err="1" smtClean="0">
                <a:latin typeface="Times New Roman" pitchFamily="18" charset="0"/>
                <a:cs typeface="Times New Roman" pitchFamily="18" charset="0"/>
              </a:rPr>
              <a:t>Veh</a:t>
            </a:r>
            <a:r>
              <a:rPr lang="en-IN" sz="1700" dirty="0" smtClean="0">
                <a:latin typeface="Times New Roman" pitchFamily="18" charset="0"/>
                <a:cs typeface="Times New Roman" pitchFamily="18" charset="0"/>
              </a:rPr>
              <a:t>. Technol. 2019, 68, 5031–5044.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Fan, Q.; </a:t>
            </a:r>
            <a:r>
              <a:rPr lang="en-IN" sz="1700" dirty="0" err="1" smtClean="0">
                <a:latin typeface="Times New Roman" pitchFamily="18" charset="0"/>
                <a:cs typeface="Times New Roman" pitchFamily="18" charset="0"/>
              </a:rPr>
              <a:t>Ansari</a:t>
            </a:r>
            <a:r>
              <a:rPr lang="en-IN" sz="1700" dirty="0" smtClean="0">
                <a:latin typeface="Times New Roman" pitchFamily="18" charset="0"/>
                <a:cs typeface="Times New Roman" pitchFamily="18" charset="0"/>
              </a:rPr>
              <a:t>, N. Application Aware Workload Allocation for Edge Computing-Based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IEEE Internet Things J. 2018, 5, 2146–2153.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Samie</a:t>
            </a:r>
            <a:r>
              <a:rPr lang="en-IN" sz="1700" dirty="0" smtClean="0">
                <a:latin typeface="Times New Roman" pitchFamily="18" charset="0"/>
                <a:cs typeface="Times New Roman" pitchFamily="18" charset="0"/>
              </a:rPr>
              <a:t>, F.; Bauer, L.; Henkel, J. From Cloud Down to Things: An Overview of Machine Learning in Internet of Things. IEEE Internet Things J. 2019, 6, 4921–4934.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Lin, L.; Liao, X.; Jin, H.; Li, P. Computation Offloading Toward Edge Computing. Proc. IEEE 2019, 107, 1584–1607.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1389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Deep Reinforcement Learning Approach for Composing Moving IoT Services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2021-08-04T10:56:11Z</dcterms:modified>
</cp:coreProperties>
</file>