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7/31/2021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7/31/2021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7/31/2021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Policy-based Broadcast Access Authorization for Flexible Data Sharing in Clouds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85800"/>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838200"/>
            <a:ext cx="7498080" cy="5257800"/>
          </a:xfrm>
        </p:spPr>
        <p:txBody>
          <a:bodyPr>
            <a:noAutofit/>
          </a:bodyPr>
          <a:lstStyle/>
          <a:p>
            <a:pPr algn="just">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storage services allow data owners to outsource their potentially sensitive data (e.g., private genome data) to remote cloud servers in a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form. To enable data owners to further share the data encrypted in </a:t>
            </a:r>
            <a:r>
              <a:rPr lang="en-IN" sz="2000" dirty="0" err="1" smtClean="0">
                <a:latin typeface="Times New Roman" pitchFamily="18" charset="0"/>
                <a:cs typeface="Times New Roman" pitchFamily="18" charset="0"/>
              </a:rPr>
              <a:t>ciphertexts</a:t>
            </a:r>
            <a:r>
              <a:rPr lang="en-IN" sz="2000" dirty="0" smtClean="0">
                <a:latin typeface="Times New Roman" pitchFamily="18" charset="0"/>
                <a:cs typeface="Times New Roman" pitchFamily="18" charset="0"/>
              </a:rPr>
              <a:t>, many proxy re-encryption (PRE) schemes are proposed. However, most schemes only support single-recipient or coarse-grained re-encryption, which may limit the flexibility for data sharing. To address this issue, we propose a Policy-based Broadcast Access Authorization (PBAA) scheme by introducing the well-established identity-based broadcast encryption (IBBE) and key-policy attribute-based encryption into PRE. In our PBAA scheme, a data owner can apply IBBE to encrypt his data to a group of recipients. More importantly, the data owner can generate a delegation key with an access policy, and send this key to the cloud such that it can convert any initial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satisfying the access policy into a new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for a new group of recipients. With these features, cloud users can share their remote data in a secure and flexible way. Security analysis and performance evaluation show that the PBAA scheme is secure and efficient, respectively</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These algorithms become </a:t>
            </a:r>
            <a:r>
              <a:rPr lang="en-IN" sz="2000" dirty="0" err="1" smtClean="0">
                <a:latin typeface="Times New Roman" pitchFamily="18" charset="0"/>
                <a:cs typeface="Times New Roman" pitchFamily="18" charset="0"/>
              </a:rPr>
              <a:t>sublinear</a:t>
            </a:r>
            <a:r>
              <a:rPr lang="en-IN" sz="2000" dirty="0" smtClean="0">
                <a:latin typeface="Times New Roman" pitchFamily="18" charset="0"/>
                <a:cs typeface="Times New Roman" pitchFamily="18" charset="0"/>
              </a:rPr>
              <a:t> in the number of existing </a:t>
            </a:r>
            <a:r>
              <a:rPr lang="en-IN" sz="2000" dirty="0" err="1" smtClean="0">
                <a:latin typeface="Times New Roman" pitchFamily="18" charset="0"/>
                <a:cs typeface="Times New Roman" pitchFamily="18" charset="0"/>
              </a:rPr>
              <a:t>Usrs</a:t>
            </a:r>
            <a:r>
              <a:rPr lang="en-IN" sz="2000" dirty="0" smtClean="0">
                <a:latin typeface="Times New Roman" pitchFamily="18" charset="0"/>
                <a:cs typeface="Times New Roman" pitchFamily="18" charset="0"/>
              </a:rPr>
              <a:t> as they are executed with a logarithmic number of secrets to cover all existing </a:t>
            </a:r>
            <a:r>
              <a:rPr lang="en-IN" sz="2000" dirty="0" err="1" smtClean="0">
                <a:latin typeface="Times New Roman" pitchFamily="18" charset="0"/>
                <a:cs typeface="Times New Roman" pitchFamily="18" charset="0"/>
              </a:rPr>
              <a:t>Usrs</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S</a:t>
            </a:r>
            <a:r>
              <a:rPr lang="en-IN" sz="2000" dirty="0" smtClean="0">
                <a:latin typeface="Times New Roman" pitchFamily="18" charset="0"/>
                <a:cs typeface="Times New Roman" pitchFamily="18" charset="0"/>
              </a:rPr>
              <a:t>uch </a:t>
            </a:r>
            <a:r>
              <a:rPr lang="en-IN" sz="2000" dirty="0" smtClean="0">
                <a:latin typeface="Times New Roman" pitchFamily="18" charset="0"/>
                <a:cs typeface="Times New Roman" pitchFamily="18" charset="0"/>
              </a:rPr>
              <a:t>schemes assure forward and backward security by only changing the public information and without affecting secret shares given to existing users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ability to derive the secret encryption/decryption keys using public values is a key point to achieve transparency in subscription handling. Most of the existing GKM schemes fail to achieve this objective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rekey process is not transparent, thus shifting the burden of acquiring new keys on existing users when others leave or join.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3810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raises a serious problem when the encrypted data needs to be shared to more people beyond those initially designated by the data owner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this problem, we introduce and formalize an identity-based encryption transformation (IBET) model by seamlessly integrating two well-established encryption mechanisms, namely identity-based encryption (IBE) and identity-based broadcast encryption (IBBE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paper attempts to solve such problem technically so that the authorities can transform the </a:t>
            </a:r>
            <a:r>
              <a:rPr lang="en-IN" sz="2000" dirty="0" err="1" smtClean="0">
                <a:latin typeface="Times New Roman" pitchFamily="18" charset="0"/>
                <a:cs typeface="Times New Roman" pitchFamily="18" charset="0"/>
              </a:rPr>
              <a:t>ciphertexts</a:t>
            </a:r>
            <a:r>
              <a:rPr lang="en-IN" sz="2000" dirty="0" smtClean="0">
                <a:latin typeface="Times New Roman" pitchFamily="18" charset="0"/>
                <a:cs typeface="Times New Roman" pitchFamily="18" charset="0"/>
              </a:rPr>
              <a:t> from one 2 encryption system to another, without handing over their decryption keys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scheme requires the interaction between data owners and a key generator authority for each transformation, which may result an efficiency </a:t>
            </a:r>
            <a:r>
              <a:rPr lang="en-IN" sz="2000" dirty="0" smtClean="0">
                <a:latin typeface="Times New Roman" pitchFamily="18" charset="0"/>
                <a:cs typeface="Times New Roman" pitchFamily="18" charset="0"/>
              </a:rPr>
              <a:t>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3810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key management scheme works efficiently even when there are thousands of </a:t>
            </a:r>
            <a:r>
              <a:rPr lang="en-IN" sz="2000" dirty="0" err="1" smtClean="0">
                <a:latin typeface="Times New Roman" pitchFamily="18" charset="0"/>
                <a:cs typeface="Times New Roman" pitchFamily="18" charset="0"/>
              </a:rPr>
              <a:t>Usrs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OCBE protocols, proposed by Li and </a:t>
            </a:r>
            <a:r>
              <a:rPr lang="en-IN" sz="2000" dirty="0" smtClean="0">
                <a:latin typeface="Times New Roman" pitchFamily="18" charset="0"/>
                <a:cs typeface="Times New Roman" pitchFamily="18" charset="0"/>
              </a:rPr>
              <a:t>Li, </a:t>
            </a:r>
            <a:r>
              <a:rPr lang="en-IN" sz="2000" dirty="0" smtClean="0">
                <a:latin typeface="Times New Roman" pitchFamily="18" charset="0"/>
                <a:cs typeface="Times New Roman" pitchFamily="18" charset="0"/>
              </a:rPr>
              <a:t>provide the capability of delivering information to qualified users in an oblivious way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Based on our preliminary work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we propose a provably secure BGKM scheme, called ACVBGKM, and formalize the notion of BGKM.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Having identified these problems, our preliminary work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proposes an approach to make rekey transparent to users by not distributing actual keys during the registration phase.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an efficient approach for </a:t>
            </a:r>
            <a:r>
              <a:rPr lang="en-IN" sz="2000" dirty="0" err="1" smtClean="0">
                <a:latin typeface="Times New Roman" pitchFamily="18" charset="0"/>
                <a:cs typeface="Times New Roman" pitchFamily="18" charset="0"/>
              </a:rPr>
              <a:t>finegrained</a:t>
            </a:r>
            <a:r>
              <a:rPr lang="en-IN" sz="2000" dirty="0" smtClean="0">
                <a:latin typeface="Times New Roman" pitchFamily="18" charset="0"/>
                <a:cs typeface="Times New Roman" pitchFamily="18" charset="0"/>
              </a:rPr>
              <a:t> encryption-based access control for documents stored in an </a:t>
            </a:r>
            <a:r>
              <a:rPr lang="en-IN" sz="2000" dirty="0" err="1" smtClean="0">
                <a:latin typeface="Times New Roman" pitchFamily="18" charset="0"/>
                <a:cs typeface="Times New Roman" pitchFamily="18" charset="0"/>
              </a:rPr>
              <a:t>untrusted</a:t>
            </a:r>
            <a:r>
              <a:rPr lang="en-IN" sz="2000" dirty="0" smtClean="0">
                <a:latin typeface="Times New Roman" pitchFamily="18" charset="0"/>
                <a:cs typeface="Times New Roman" pitchFamily="18" charset="0"/>
              </a:rPr>
              <a:t> cloud file storage.</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performance of the asymmetric encryption is thus independent of the data size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conducted a series of experiments to evaluate the performance of the IBET </a:t>
            </a:r>
            <a:r>
              <a:rPr lang="en-IN" sz="2000" dirty="0" smtClean="0">
                <a:latin typeface="Times New Roman" pitchFamily="18" charset="0"/>
                <a:cs typeface="Times New Roman" pitchFamily="18" charset="0"/>
              </a:rPr>
              <a:t>scheme.</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particular, we implemented the efficient BB04 IBE scheme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to compare its performance with ours in terms of file creation and file </a:t>
            </a:r>
            <a:r>
              <a:rPr lang="en-IN" sz="2000" dirty="0" smtClean="0">
                <a:latin typeface="Times New Roman" pitchFamily="18" charset="0"/>
                <a:cs typeface="Times New Roman" pitchFamily="18" charset="0"/>
              </a:rPr>
              <a:t>access.</a:t>
            </a:r>
          </a:p>
          <a:p>
            <a:pPr algn="just">
              <a:lnSpc>
                <a:spcPct val="150000"/>
              </a:lnSpc>
            </a:pPr>
            <a:r>
              <a:rPr lang="en-IN" sz="2000" dirty="0" smtClean="0">
                <a:latin typeface="Times New Roman" pitchFamily="18" charset="0"/>
                <a:cs typeface="Times New Roman" pitchFamily="18" charset="0"/>
              </a:rPr>
              <a:t>Many efforts have been made to improve efficiency and security of PRE and most of them focus on unidirectional PRE.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Moreover, it enables users to first choose efficient </a:t>
            </a:r>
            <a:r>
              <a:rPr lang="en-IN" sz="2000" dirty="0" err="1" smtClean="0">
                <a:latin typeface="Times New Roman" pitchFamily="18" charset="0"/>
                <a:cs typeface="Times New Roman" pitchFamily="18" charset="0"/>
              </a:rPr>
              <a:t>identitybased</a:t>
            </a:r>
            <a:r>
              <a:rPr lang="en-IN" sz="2000" dirty="0" smtClean="0">
                <a:latin typeface="Times New Roman" pitchFamily="18" charset="0"/>
                <a:cs typeface="Times New Roman" pitchFamily="18" charset="0"/>
              </a:rPr>
              <a:t> encryption mechanisms to protect data, and then transform the encrypted data (if they like) so that users from a different (IBBE) encryption system can access.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720850"/>
                <a:gridCol w="3524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Cloud data protection for the masses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D. Song, E. Shi, I. Fischer, and U. Shankar,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Offering strong data protection to cloud users while enabling rich applications is a challenging task.</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Enabling cloud storage auditing with verifiable outsourcing of key updates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Yu, K. Ren, and C. Wang,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particular, we leverage the third party auditor (TPA) in many existing public auditing designs, let it play the role of authorized party in our case, and make it in charge of both the storage auditing and the secure key updates for key-exposure resistance.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228850"/>
                <a:gridCol w="2914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Achieving secure, universal, and fine-grained query results verification for secure search scheme over encrypted cloud data</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H. Yin, Z. Qin, J. Zhang, L. Ou, and K. Li,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Secure search techniques over encrypted cloud data allow an authorized user to query data files of interest by submitting encrypted query keywords to the cloud server in a privacy-preserving manner.</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Security analysis on one-tomany order preserving encryption-based cloud data search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Li, W. Zhang, C. Yang, and N. Yu,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When using deterministic OPE, the </a:t>
                      </a:r>
                      <a:r>
                        <a:rPr lang="en-US" sz="2000" dirty="0" err="1">
                          <a:solidFill>
                            <a:srgbClr val="333333"/>
                          </a:solidFill>
                          <a:latin typeface="Times New Roman"/>
                          <a:ea typeface="Calibri"/>
                          <a:cs typeface="Latha"/>
                        </a:rPr>
                        <a:t>ciphertexts</a:t>
                      </a:r>
                      <a:r>
                        <a:rPr lang="en-US" sz="2000" dirty="0">
                          <a:solidFill>
                            <a:srgbClr val="333333"/>
                          </a:solidFill>
                          <a:latin typeface="Times New Roman"/>
                          <a:ea typeface="Calibri"/>
                          <a:cs typeface="Latha"/>
                        </a:rPr>
                        <a:t> will reveal the distribution of relevance scores.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png"/>
          <p:cNvPicPr>
            <a:picLocks noGrp="1" noChangeAspect="1" noChangeArrowheads="1"/>
          </p:cNvPicPr>
          <p:nvPr>
            <p:ph idx="1"/>
          </p:nvPr>
        </p:nvPicPr>
        <p:blipFill>
          <a:blip r:embed="rId2"/>
          <a:srcRect/>
          <a:stretch>
            <a:fillRect/>
          </a:stretch>
        </p:blipFill>
        <p:spPr bwMode="auto">
          <a:xfrm>
            <a:off x="1435100" y="1447800"/>
            <a:ext cx="7499350" cy="45720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1825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studied how to securely and efficiently transform encrypted data in clouds. To address this issue, we proposed an identity-based encryption transformation (IBET) model, which connects the well-studied IBE and IBBE systems. IBET allows data owners to secure outsourced data with identity-based access control, which eliminates complicated cryptographic certificates for all users. Moreover, IBET provides a transformation mechanism for data owners to authorize cloud service provider (CSP) to transform a file in IBE-</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formant into a file in IBBE-</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format, so that a set of authorized users can access the underlying data. We proposed a concrete IBET scheme that is secure against powerful attacks. Thorough experimental analyses demonstrate the efficiency and practicability of the scheme.</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D. Song, E. Shi, I. Fischer, and U. Shankar, “Cloud data protection for the masses,” Computer, vol. 45, no. 1, pp. 39–45, 2012.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J. Yu, K. </a:t>
            </a:r>
            <a:r>
              <a:rPr lang="en-IN" sz="1600" dirty="0" err="1" smtClean="0">
                <a:latin typeface="Times New Roman" pitchFamily="18" charset="0"/>
                <a:cs typeface="Times New Roman" pitchFamily="18" charset="0"/>
              </a:rPr>
              <a:t>Ren</a:t>
            </a:r>
            <a:r>
              <a:rPr lang="en-IN" sz="1600" dirty="0" smtClean="0">
                <a:latin typeface="Times New Roman" pitchFamily="18" charset="0"/>
                <a:cs typeface="Times New Roman" pitchFamily="18" charset="0"/>
              </a:rPr>
              <a:t>, and C. Wang, “Enabling cloud storage auditing with verifiable outsourcing of key updates,” IEEE Transactions on Information Forensics and Security, vol. 11, no. 6, pp. 1362–1375, 2016.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H. Yin, Z. Qin, J. Zhang, L. </a:t>
            </a:r>
            <a:r>
              <a:rPr lang="en-IN" sz="1600" dirty="0" err="1" smtClean="0">
                <a:latin typeface="Times New Roman" pitchFamily="18" charset="0"/>
                <a:cs typeface="Times New Roman" pitchFamily="18" charset="0"/>
              </a:rPr>
              <a:t>Ou</a:t>
            </a:r>
            <a:r>
              <a:rPr lang="en-IN" sz="1600" dirty="0" smtClean="0">
                <a:latin typeface="Times New Roman" pitchFamily="18" charset="0"/>
                <a:cs typeface="Times New Roman" pitchFamily="18" charset="0"/>
              </a:rPr>
              <a:t>, and K. Li, “Achieving secure, universal, and fine-grained query results verification for secure search scheme over encrypted cloud data,” IEEE Transactions on Cloud Computing, 2017.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K. Li, W. Zhang, C. Yang, and N. Yu, “Security analysis on one-</a:t>
            </a:r>
            <a:r>
              <a:rPr lang="en-IN" sz="1600" dirty="0" err="1" smtClean="0">
                <a:latin typeface="Times New Roman" pitchFamily="18" charset="0"/>
                <a:cs typeface="Times New Roman" pitchFamily="18" charset="0"/>
              </a:rPr>
              <a:t>tomany</a:t>
            </a:r>
            <a:r>
              <a:rPr lang="en-IN" sz="1600" dirty="0" smtClean="0">
                <a:latin typeface="Times New Roman" pitchFamily="18" charset="0"/>
                <a:cs typeface="Times New Roman" pitchFamily="18" charset="0"/>
              </a:rPr>
              <a:t> order preserving encryption-based cloud data search,” IEEE Transactions on Information Forensics and Security, vol. 10, no. 9, pp. 1918–1926, 2015.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Zhang, R. </a:t>
            </a:r>
            <a:r>
              <a:rPr lang="en-IN" sz="1600" dirty="0" err="1" smtClean="0">
                <a:latin typeface="Times New Roman" pitchFamily="18" charset="0"/>
                <a:cs typeface="Times New Roman" pitchFamily="18" charset="0"/>
              </a:rPr>
              <a:t>Xue</a:t>
            </a:r>
            <a:r>
              <a:rPr lang="en-IN" sz="1600" dirty="0" smtClean="0">
                <a:latin typeface="Times New Roman" pitchFamily="18" charset="0"/>
                <a:cs typeface="Times New Roman" pitchFamily="18" charset="0"/>
              </a:rPr>
              <a:t>, and L. Liu, “Searchable encryption for healthcare clouds: a survey,” IEEE Transactions on Services Computing, vol. 11, no. 6, pp. 978–996, 2018. </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D. </a:t>
            </a:r>
            <a:r>
              <a:rPr lang="en-IN" sz="1600" dirty="0" err="1" smtClean="0">
                <a:latin typeface="Times New Roman" pitchFamily="18" charset="0"/>
                <a:cs typeface="Times New Roman" pitchFamily="18" charset="0"/>
              </a:rPr>
              <a:t>Boneh</a:t>
            </a:r>
            <a:r>
              <a:rPr lang="en-IN" sz="1600" dirty="0" smtClean="0">
                <a:latin typeface="Times New Roman" pitchFamily="18" charset="0"/>
                <a:cs typeface="Times New Roman" pitchFamily="18" charset="0"/>
              </a:rPr>
              <a:t> and M. Franklin, “Identity-based encryption from the </a:t>
            </a:r>
            <a:r>
              <a:rPr lang="en-IN" sz="1600" dirty="0" err="1" smtClean="0">
                <a:latin typeface="Times New Roman" pitchFamily="18" charset="0"/>
                <a:cs typeface="Times New Roman" pitchFamily="18" charset="0"/>
              </a:rPr>
              <a:t>weil</a:t>
            </a:r>
            <a:r>
              <a:rPr lang="en-IN" sz="1600" dirty="0" smtClean="0">
                <a:latin typeface="Times New Roman" pitchFamily="18" charset="0"/>
                <a:cs typeface="Times New Roman" pitchFamily="18" charset="0"/>
              </a:rPr>
              <a:t> pairing,” SIAM Journal on Computing, vol. 32, no. 3, pp. 586– 615, 2003.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Wei, W. Liu, and X.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“Secure data sharing in cloud computing using revocable-storage identity-based encryption,” IEEE Transactions on Cloud Computing, 2016.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D. He, N. Kumar, H. Wang, L. Wang, K.-K. R. </a:t>
            </a:r>
            <a:r>
              <a:rPr lang="en-IN" sz="1600" dirty="0" err="1" smtClean="0">
                <a:latin typeface="Times New Roman" pitchFamily="18" charset="0"/>
                <a:cs typeface="Times New Roman" pitchFamily="18" charset="0"/>
              </a:rPr>
              <a:t>Choo</a:t>
            </a:r>
            <a:r>
              <a:rPr lang="en-IN" sz="1600" dirty="0" smtClean="0">
                <a:latin typeface="Times New Roman" pitchFamily="18" charset="0"/>
                <a:cs typeface="Times New Roman" pitchFamily="18" charset="0"/>
              </a:rPr>
              <a:t>, and A. </a:t>
            </a:r>
            <a:r>
              <a:rPr lang="en-IN" sz="1600" dirty="0" err="1" smtClean="0">
                <a:latin typeface="Times New Roman" pitchFamily="18" charset="0"/>
                <a:cs typeface="Times New Roman" pitchFamily="18" charset="0"/>
              </a:rPr>
              <a:t>Vinel</a:t>
            </a:r>
            <a:r>
              <a:rPr lang="en-IN" sz="1600" dirty="0" smtClean="0">
                <a:latin typeface="Times New Roman" pitchFamily="18" charset="0"/>
                <a:cs typeface="Times New Roman" pitchFamily="18" charset="0"/>
              </a:rPr>
              <a:t>, “A provably-secure cross-domain handshake scheme with symptoms-matching for mobile healthcare social network,” IEEE Transactions on Dependable and Secure Computing, vol. 15, no. 4, pp. 633–645,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C. </a:t>
            </a:r>
            <a:r>
              <a:rPr lang="en-IN" sz="1600" dirty="0" err="1" smtClean="0">
                <a:latin typeface="Times New Roman" pitchFamily="18" charset="0"/>
                <a:cs typeface="Times New Roman" pitchFamily="18" charset="0"/>
              </a:rPr>
              <a:t>Delerable´e</a:t>
            </a:r>
            <a:r>
              <a:rPr lang="en-IN" sz="1600" dirty="0" smtClean="0">
                <a:latin typeface="Times New Roman" pitchFamily="18" charset="0"/>
                <a:cs typeface="Times New Roman" pitchFamily="18" charset="0"/>
              </a:rPr>
              <a:t>, “Identity-based broadcast encryption with constant size </a:t>
            </a:r>
            <a:r>
              <a:rPr lang="en-IN" sz="1600" dirty="0" err="1" smtClean="0">
                <a:latin typeface="Times New Roman" pitchFamily="18" charset="0"/>
                <a:cs typeface="Times New Roman" pitchFamily="18" charset="0"/>
              </a:rPr>
              <a:t>ciphertexts</a:t>
            </a:r>
            <a:r>
              <a:rPr lang="en-IN" sz="1600" dirty="0" smtClean="0">
                <a:latin typeface="Times New Roman" pitchFamily="18" charset="0"/>
                <a:cs typeface="Times New Roman" pitchFamily="18" charset="0"/>
              </a:rPr>
              <a:t> and private keys,” in International Conference on the Theory and Application of Cryptology and Information Security. Springer, 2007, pp. 200–215.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H. Deng, Q. Wu, B. Qin, W. </a:t>
            </a:r>
            <a:r>
              <a:rPr lang="en-IN" sz="1600" dirty="0" err="1" smtClean="0">
                <a:latin typeface="Times New Roman" pitchFamily="18" charset="0"/>
                <a:cs typeface="Times New Roman" pitchFamily="18" charset="0"/>
              </a:rPr>
              <a:t>Susilo</a:t>
            </a:r>
            <a:r>
              <a:rPr lang="en-IN" sz="1600" dirty="0" smtClean="0">
                <a:latin typeface="Times New Roman" pitchFamily="18" charset="0"/>
                <a:cs typeface="Times New Roman" pitchFamily="18" charset="0"/>
              </a:rPr>
              <a:t>, J. Liu, and W. Shi, “Asymmetric cross-cryptosystem re-encryption applicable to efficient and secure mobile access to outsourced data,” in Proceedings of the 10th ACM Symposium on Information, Computer and Communications Security. ACM, 2015, pp. 393–404.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1563</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Policy-based Broadcast Access Authorization for Flexible Data Sharing in Clouds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2021-07-31T11:59:46Z</dcterms:modified>
</cp:coreProperties>
</file>