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Energy-Aware Real-time Tasks Processing for FPGA Based Heterogeneous Cloud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Cloud </a:t>
            </a:r>
            <a:r>
              <a:rPr lang="en-IN" sz="2000" dirty="0" smtClean="0">
                <a:latin typeface="Times New Roman" pitchFamily="18" charset="0"/>
                <a:cs typeface="Times New Roman" pitchFamily="18" charset="0"/>
              </a:rPr>
              <a:t>computing is becoming an popular model of computing. Due to the increasing complexity of the cloud service requests, it often exploits heterogeneous architecture. Moreover, some service requests (SRs)/tasks exhibit real-time features, which are required to be handled within a specified duration. Along with the stipulated temporal management, the strategy should also be energy efficient, as energy consumption in cloud computing is challenging. In this paper, we have proposed a strategy, called ``Efficient Resource Allocation of Service Request" (ERASER) for energy efficient allocation and scheduling of periodic real-time SRs on cloud platform.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Our </a:t>
            </a:r>
            <a:r>
              <a:rPr lang="en-IN" sz="2000" dirty="0" smtClean="0">
                <a:latin typeface="Times New Roman" pitchFamily="18" charset="0"/>
                <a:cs typeface="Times New Roman" pitchFamily="18" charset="0"/>
              </a:rPr>
              <a:t>target cloud platform is consist of Field Programmable Gate Arrays (FPGAs) as Processing Elements (PEs) along with the General Purpose Processors (GPP). We have further proposed, a SR migration technique to service maximum SRs. Simulation based experimental results demonstrate that the proposed methodology is capable to achieve </a:t>
            </a:r>
            <a:r>
              <a:rPr lang="en-IN" sz="2000" dirty="0" err="1" smtClean="0">
                <a:latin typeface="Times New Roman" pitchFamily="18" charset="0"/>
                <a:cs typeface="Times New Roman" pitchFamily="18" charset="0"/>
              </a:rPr>
              <a:t>upto</a:t>
            </a:r>
            <a:r>
              <a:rPr lang="en-IN" sz="2000" dirty="0" smtClean="0">
                <a:latin typeface="Times New Roman" pitchFamily="18" charset="0"/>
                <a:cs typeface="Times New Roman" pitchFamily="18" charset="0"/>
              </a:rPr>
              <a:t> 90% resource utilization with only 26% SR rejection rate over different experimental scenarios. Comparison results with other state-of-the-art techniques reveal that the proposed strategy outperforms the existing technique with 17% reduction in SR rejection rate and 21% less energy consumption. Further, the simulation outcomes have been validated on a real test-bed based on Xilinx </a:t>
            </a:r>
            <a:r>
              <a:rPr lang="en-IN" sz="2000" dirty="0" err="1" smtClean="0">
                <a:latin typeface="Times New Roman" pitchFamily="18" charset="0"/>
                <a:cs typeface="Times New Roman" pitchFamily="18" charset="0"/>
              </a:rPr>
              <a:t>Zynq</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SoC</a:t>
            </a:r>
            <a:r>
              <a:rPr lang="en-IN" sz="2000" dirty="0" smtClean="0">
                <a:latin typeface="Times New Roman" pitchFamily="18" charset="0"/>
                <a:cs typeface="Times New Roman" pitchFamily="18" charset="0"/>
              </a:rPr>
              <a:t> with benchmark tasks.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existing works on CPU DVFS only consider scaling the CPU voltage or frequency alone, while existing works have shown that the GPU core voltage, GPU core frequency, and GPU memory frequency are the major factors that affect the dynamic GPU </a:t>
            </a:r>
            <a:r>
              <a:rPr lang="en-IN" sz="2000" dirty="0" smtClean="0">
                <a:latin typeface="Times New Roman" pitchFamily="18" charset="0"/>
                <a:cs typeface="Times New Roman" pitchFamily="18" charset="0"/>
              </a:rPr>
              <a:t>power.</a:t>
            </a:r>
          </a:p>
          <a:p>
            <a:pPr algn="just">
              <a:lnSpc>
                <a:spcPct val="150000"/>
              </a:lnSpc>
            </a:pPr>
            <a:r>
              <a:rPr lang="en-IN" sz="2000" dirty="0" smtClean="0">
                <a:latin typeface="Times New Roman" pitchFamily="18" charset="0"/>
                <a:cs typeface="Times New Roman" pitchFamily="18" charset="0"/>
              </a:rPr>
              <a:t>To maximize the energy efficiency brought by GPU DVFS, some existing models </a:t>
            </a:r>
            <a:r>
              <a:rPr lang="en-IN" sz="2000" dirty="0" smtClean="0">
                <a:latin typeface="Times New Roman" pitchFamily="18" charset="0"/>
                <a:cs typeface="Times New Roman" pitchFamily="18" charset="0"/>
              </a:rPr>
              <a:t>generally </a:t>
            </a:r>
            <a:r>
              <a:rPr lang="en-IN" sz="2000" dirty="0" smtClean="0">
                <a:latin typeface="Times New Roman" pitchFamily="18" charset="0"/>
                <a:cs typeface="Times New Roman" pitchFamily="18" charset="0"/>
              </a:rPr>
              <a:t>adopted machine learning methods to clarify the application patterns and predict the effects of DVFS on performance and energy.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energy consumption of the additional CPU cores, if any, can be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as static energy if they are idle, or be handled by existing CPU energy management techniques if they are used to run CPU jobs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Acceleration in execution of a service request on such heterogeneous architecture is a challenging issue in cloud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tackle the energy minimization problem, we need to accurately understand the GPU performance model and power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then extend the offline EDL algorithm to the online problem, where we combine GPU DVFS and dynamic resource sleep (DRS).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challenge in this scheduling problem is to achieve a good balance between dynamic energy consumption (which prefers low voltage/frequency and long execution time) and static energy consumption (which prefers high voltage/frequency and low execution time).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They proposed a variant of the HEFT algorithm and discussed the cases with and without using DVFS.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on the basic hardware information, a series of studies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several analytical models to estimate different degrees of memory traffic and computational workload of a kernel, and then calculate the execution cycles according to different cases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the GPU-specific </a:t>
            </a:r>
            <a:r>
              <a:rPr lang="en-IN" sz="2000" dirty="0" smtClean="0">
                <a:latin typeface="Times New Roman" pitchFamily="18" charset="0"/>
                <a:cs typeface="Times New Roman" pitchFamily="18" charset="0"/>
              </a:rPr>
              <a:t>DVFS </a:t>
            </a:r>
            <a:r>
              <a:rPr lang="en-IN" sz="2000" dirty="0" smtClean="0">
                <a:latin typeface="Times New Roman" pitchFamily="18" charset="0"/>
                <a:cs typeface="Times New Roman" pitchFamily="18" charset="0"/>
              </a:rPr>
              <a:t>power and performance models, and derive the appropriate GPU voltage/frequency setting through the mathematical optimization.</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for task scheduling and mapping on hybrid servers, we first propose the offline solution EDL to it.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 user can choose particular hardware, storage and processing platforms in a cloud, based on the performance requirements through a service request (SR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wide variety of performance demands from the users, cloud service providers often need to be very flexible in terms of service delivery.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performance and efficiency of the homogeneous CPU based cloud is insufficient to match the requirements of modern cloud </a:t>
            </a:r>
            <a:r>
              <a:rPr lang="en-IN" sz="2000" dirty="0" smtClean="0">
                <a:latin typeface="Times New Roman" pitchFamily="18" charset="0"/>
                <a:cs typeface="Times New Roman" pitchFamily="18" charset="0"/>
              </a:rPr>
              <a:t>servers.</a:t>
            </a:r>
          </a:p>
          <a:p>
            <a:pPr algn="just">
              <a:lnSpc>
                <a:spcPct val="150000"/>
              </a:lnSpc>
            </a:pPr>
            <a:r>
              <a:rPr lang="en-IN" sz="2000" dirty="0" smtClean="0">
                <a:latin typeface="Times New Roman" pitchFamily="18" charset="0"/>
                <a:cs typeface="Times New Roman" pitchFamily="18" charset="0"/>
              </a:rPr>
              <a:t>FPGAs provide the support of accelerator for modern high performance cloud computing platforms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can be observed that TPA-STA performance is poor than ERASER in terms of rejection rate as well as the energy consumption, as the L increases.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Systems and methods for cloud bridging between public and private clouds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Chauhan and P. Downing,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cloud bridge makes cloud-hosted applications appear as though they are running on one contiguous enterprise network.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Sustainable and efficient data collection from wsns to cloud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Wang, Y. Li, G. Wang, J. Cao, M. Z. A. Bhuiyan, and W. Jia,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To reduce the delivery latency caused by unreasonable task allocation, a time adaptive schedule algorithm (TASA) for data collection via multiple MSs is designed, with several provable properties.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Eaam</a:t>
                      </a:r>
                      <a:r>
                        <a:rPr lang="en-US" sz="2000" dirty="0">
                          <a:latin typeface="Times New Roman"/>
                          <a:ea typeface="Calibri"/>
                          <a:cs typeface="Latha"/>
                        </a:rPr>
                        <a:t>: Energy-aware application management strategy for </a:t>
                      </a:r>
                      <a:r>
                        <a:rPr lang="en-US" sz="2000" dirty="0" err="1">
                          <a:latin typeface="Times New Roman"/>
                          <a:ea typeface="Calibri"/>
                          <a:cs typeface="Latha"/>
                        </a:rPr>
                        <a:t>fpga</a:t>
                      </a:r>
                      <a:r>
                        <a:rPr lang="en-US" sz="2000" dirty="0">
                          <a:latin typeface="Times New Roman"/>
                          <a:ea typeface="Calibri"/>
                          <a:cs typeface="Latha"/>
                        </a:rPr>
                        <a:t>-based </a:t>
                      </a:r>
                      <a:r>
                        <a:rPr lang="en-US" sz="2000" dirty="0" err="1">
                          <a:latin typeface="Times New Roman"/>
                          <a:ea typeface="Calibri"/>
                          <a:cs typeface="Latha"/>
                        </a:rPr>
                        <a:t>iot</a:t>
                      </a:r>
                      <a:r>
                        <a:rPr lang="en-US" sz="2000" dirty="0">
                          <a:latin typeface="Times New Roman"/>
                          <a:ea typeface="Calibri"/>
                          <a:cs typeface="Latha"/>
                        </a:rPr>
                        <a:t>-cloud environments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Majumder, S. Saha, and A. Chakrabarti,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 efficient integration of Internet of Things (IoT) and cloud computing techniques accelerates the evolution of next-generation smart environments (e.g., smart homes, buildings, cities).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Energyefficient scheduling for real-time systems based on deep q learning model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 Zhang, M. Lin, L. T. Yang, Z. Chen, and P. 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Energy saving is a critical and challenging issue for real-time systems in embedded devices because of their limited energy supply.</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752600" y="1447800"/>
            <a:ext cx="6553200" cy="4952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143000" y="304800"/>
            <a:ext cx="7498080" cy="4800600"/>
          </a:xfrm>
        </p:spPr>
        <p:txBody>
          <a:bodyPr>
            <a:noAutofit/>
          </a:bodyPr>
          <a:lstStyle/>
          <a:p>
            <a:pPr algn="just">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paper proposes, ERASER, an energy-aware real-time task allocation and scheduling strategy for heterogeneous cloud platforms. Heterogeneous cloud servers are equipped with two distinct types of PEs i.e. FPGAs and GPPs. Firstly, an ILP based technique is employed with timing constraint, to map the real-time SRs on the appropriate PEs such that energy is minimised. Further, To improve the resource utilization we have also incorporated an SR migration technique, which allows to serve maximum number of SRs by considering the dynamic request arrival scenario. We have evaluated our proposed strategy via simulation based experiments followed by the physical implementation on ZYNQ FPGA </a:t>
            </a:r>
            <a:r>
              <a:rPr lang="en-IN" sz="1900" dirty="0" err="1" smtClean="0">
                <a:latin typeface="Times New Roman" pitchFamily="18" charset="0"/>
                <a:cs typeface="Times New Roman" pitchFamily="18" charset="0"/>
              </a:rPr>
              <a:t>testbed</a:t>
            </a:r>
            <a:r>
              <a:rPr lang="en-IN" sz="1900" dirty="0" smtClean="0">
                <a:latin typeface="Times New Roman" pitchFamily="18" charset="0"/>
                <a:cs typeface="Times New Roman" pitchFamily="18" charset="0"/>
              </a:rPr>
              <a:t> with benchmark </a:t>
            </a:r>
            <a:r>
              <a:rPr lang="en-IN" sz="1900" dirty="0" err="1" smtClean="0">
                <a:latin typeface="Times New Roman" pitchFamily="18" charset="0"/>
                <a:cs typeface="Times New Roman" pitchFamily="18" charset="0"/>
              </a:rPr>
              <a:t>taskset</a:t>
            </a:r>
            <a:r>
              <a:rPr lang="en-IN" sz="1900" dirty="0" smtClean="0">
                <a:latin typeface="Times New Roman" pitchFamily="18" charset="0"/>
                <a:cs typeface="Times New Roman" pitchFamily="18" charset="0"/>
              </a:rPr>
              <a:t>. Experimental results reveal that ERASER achieves </a:t>
            </a:r>
            <a:r>
              <a:rPr lang="en-IN" sz="1900" dirty="0" err="1" smtClean="0">
                <a:latin typeface="Times New Roman" pitchFamily="18" charset="0"/>
                <a:cs typeface="Times New Roman" pitchFamily="18" charset="0"/>
              </a:rPr>
              <a:t>upto</a:t>
            </a:r>
            <a:r>
              <a:rPr lang="en-IN" sz="1900" dirty="0" smtClean="0">
                <a:latin typeface="Times New Roman" pitchFamily="18" charset="0"/>
                <a:cs typeface="Times New Roman" pitchFamily="18" charset="0"/>
              </a:rPr>
              <a:t> 90% resource utilization with only 26% SR rejection rate over different experimental scenarios. Comparison results exhibit that the ERASER outperforms state-of-the-art techniques. Recently green cloud computing has attracted increasing attention from both the academia and the industry. The major challenge for such cloud computing is to deliver a high level of Quality of Service (</a:t>
            </a:r>
            <a:r>
              <a:rPr lang="en-IN" sz="1900" dirty="0" err="1" smtClean="0">
                <a:latin typeface="Times New Roman" pitchFamily="18" charset="0"/>
                <a:cs typeface="Times New Roman" pitchFamily="18" charset="0"/>
              </a:rPr>
              <a:t>QoS</a:t>
            </a:r>
            <a:r>
              <a:rPr lang="en-IN" sz="1900" dirty="0" smtClean="0">
                <a:latin typeface="Times New Roman" pitchFamily="18" charset="0"/>
                <a:cs typeface="Times New Roman" pitchFamily="18" charset="0"/>
              </a:rPr>
              <a:t>) by considering the factors like </a:t>
            </a:r>
            <a:r>
              <a:rPr lang="en-IN" sz="1900" dirty="0" err="1" smtClean="0">
                <a:latin typeface="Times New Roman" pitchFamily="18" charset="0"/>
                <a:cs typeface="Times New Roman" pitchFamily="18" charset="0"/>
              </a:rPr>
              <a:t>i</a:t>
            </a:r>
            <a:r>
              <a:rPr lang="en-IN" sz="1900" dirty="0" smtClean="0">
                <a:latin typeface="Times New Roman" pitchFamily="18" charset="0"/>
                <a:cs typeface="Times New Roman" pitchFamily="18" charset="0"/>
              </a:rPr>
              <a:t>. cost effectiveness for the end users and ii. energy efficiency for the cloud providers. Towards this end, in future, we would like to work on developing an </a:t>
            </a:r>
            <a:r>
              <a:rPr lang="en-IN" sz="1900" dirty="0" err="1" smtClean="0">
                <a:latin typeface="Times New Roman" pitchFamily="18" charset="0"/>
                <a:cs typeface="Times New Roman" pitchFamily="18" charset="0"/>
              </a:rPr>
              <a:t>energyefficient</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QoS</a:t>
            </a:r>
            <a:r>
              <a:rPr lang="en-IN" sz="1900" dirty="0" smtClean="0">
                <a:latin typeface="Times New Roman" pitchFamily="18" charset="0"/>
                <a:cs typeface="Times New Roman" pitchFamily="18" charset="0"/>
              </a:rPr>
              <a:t>-aware and cost-effective real-time scheduling strategy for heterogeneous cloud computing systems.</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 </a:t>
            </a:r>
            <a:r>
              <a:rPr lang="en-IN" sz="1600" dirty="0" err="1" smtClean="0">
                <a:latin typeface="Times New Roman" pitchFamily="18" charset="0"/>
                <a:cs typeface="Times New Roman" pitchFamily="18" charset="0"/>
              </a:rPr>
              <a:t>Chauhan</a:t>
            </a:r>
            <a:r>
              <a:rPr lang="en-IN" sz="1600" dirty="0" smtClean="0">
                <a:latin typeface="Times New Roman" pitchFamily="18" charset="0"/>
                <a:cs typeface="Times New Roman" pitchFamily="18" charset="0"/>
              </a:rPr>
              <a:t> and P. Downing, “Systems and methods for cloud bridging between public and private clouds,” Feb. 2 2016, </a:t>
            </a:r>
            <a:r>
              <a:rPr lang="en-IN" sz="1600" dirty="0" err="1" smtClean="0">
                <a:latin typeface="Times New Roman" pitchFamily="18" charset="0"/>
                <a:cs typeface="Times New Roman" pitchFamily="18" charset="0"/>
              </a:rPr>
              <a:t>uS</a:t>
            </a:r>
            <a:r>
              <a:rPr lang="en-IN" sz="1600" dirty="0" smtClean="0">
                <a:latin typeface="Times New Roman" pitchFamily="18" charset="0"/>
                <a:cs typeface="Times New Roman" pitchFamily="18" charset="0"/>
              </a:rPr>
              <a:t> Patent 9,253,159.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T. Wang, Y. Li, G. Wang, J. Cao, M. Z. A. </a:t>
            </a:r>
            <a:r>
              <a:rPr lang="en-IN" sz="1600" dirty="0" err="1" smtClean="0">
                <a:latin typeface="Times New Roman" pitchFamily="18" charset="0"/>
                <a:cs typeface="Times New Roman" pitchFamily="18" charset="0"/>
              </a:rPr>
              <a:t>Bhuiyan</a:t>
            </a:r>
            <a:r>
              <a:rPr lang="en-IN" sz="1600" dirty="0" smtClean="0">
                <a:latin typeface="Times New Roman" pitchFamily="18" charset="0"/>
                <a:cs typeface="Times New Roman" pitchFamily="18" charset="0"/>
              </a:rPr>
              <a:t>, and W. </a:t>
            </a:r>
            <a:r>
              <a:rPr lang="en-IN" sz="1600" dirty="0" err="1" smtClean="0">
                <a:latin typeface="Times New Roman" pitchFamily="18" charset="0"/>
                <a:cs typeface="Times New Roman" pitchFamily="18" charset="0"/>
              </a:rPr>
              <a:t>Jia</a:t>
            </a:r>
            <a:r>
              <a:rPr lang="en-IN" sz="1600" dirty="0" smtClean="0">
                <a:latin typeface="Times New Roman" pitchFamily="18" charset="0"/>
                <a:cs typeface="Times New Roman" pitchFamily="18" charset="0"/>
              </a:rPr>
              <a:t>, “Sustainable and efficient data collection from </a:t>
            </a:r>
            <a:r>
              <a:rPr lang="en-IN" sz="1600" dirty="0" err="1" smtClean="0">
                <a:latin typeface="Times New Roman" pitchFamily="18" charset="0"/>
                <a:cs typeface="Times New Roman" pitchFamily="18" charset="0"/>
              </a:rPr>
              <a:t>wsns</a:t>
            </a:r>
            <a:r>
              <a:rPr lang="en-IN" sz="1600" dirty="0" smtClean="0">
                <a:latin typeface="Times New Roman" pitchFamily="18" charset="0"/>
                <a:cs typeface="Times New Roman" pitchFamily="18" charset="0"/>
              </a:rPr>
              <a:t> to cloud,” IEEE Transactions on Sustainable Computing,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Majumder</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Saha</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Chakrabarti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Eaam</a:t>
            </a:r>
            <a:r>
              <a:rPr lang="en-IN" sz="1600" dirty="0" smtClean="0">
                <a:latin typeface="Times New Roman" pitchFamily="18" charset="0"/>
                <a:cs typeface="Times New Roman" pitchFamily="18" charset="0"/>
              </a:rPr>
              <a:t>: Energy-aware application management strategy for </a:t>
            </a:r>
            <a:r>
              <a:rPr lang="en-IN" sz="1600" dirty="0" err="1" smtClean="0">
                <a:latin typeface="Times New Roman" pitchFamily="18" charset="0"/>
                <a:cs typeface="Times New Roman" pitchFamily="18" charset="0"/>
              </a:rPr>
              <a:t>fpga</a:t>
            </a:r>
            <a:r>
              <a:rPr lang="en-IN" sz="1600" dirty="0" smtClean="0">
                <a:latin typeface="Times New Roman" pitchFamily="18" charset="0"/>
                <a:cs typeface="Times New Roman" pitchFamily="18" charset="0"/>
              </a:rPr>
              <a:t>-based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-cloud environments,” The Journal of Supercomputing, pp. 1–30,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H. </a:t>
            </a:r>
            <a:r>
              <a:rPr lang="en-IN" sz="1600" dirty="0" err="1" smtClean="0">
                <a:latin typeface="Times New Roman" pitchFamily="18" charset="0"/>
                <a:cs typeface="Times New Roman" pitchFamily="18" charset="0"/>
              </a:rPr>
              <a:t>Alhussian</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Zakaria</a:t>
            </a:r>
            <a:r>
              <a:rPr lang="en-IN" sz="1600" dirty="0" smtClean="0">
                <a:latin typeface="Times New Roman" pitchFamily="18" charset="0"/>
                <a:cs typeface="Times New Roman" pitchFamily="18" charset="0"/>
              </a:rPr>
              <a:t>, A. Patel, A. </a:t>
            </a:r>
            <a:r>
              <a:rPr lang="en-IN" sz="1600" dirty="0" err="1" smtClean="0">
                <a:latin typeface="Times New Roman" pitchFamily="18" charset="0"/>
                <a:cs typeface="Times New Roman" pitchFamily="18" charset="0"/>
              </a:rPr>
              <a:t>Jaradat</a:t>
            </a:r>
            <a:r>
              <a:rPr lang="en-IN" sz="1600" dirty="0" smtClean="0">
                <a:latin typeface="Times New Roman" pitchFamily="18" charset="0"/>
                <a:cs typeface="Times New Roman" pitchFamily="18" charset="0"/>
              </a:rPr>
              <a:t>, S. J. </a:t>
            </a:r>
            <a:r>
              <a:rPr lang="en-IN" sz="1600" dirty="0" err="1" smtClean="0">
                <a:latin typeface="Times New Roman" pitchFamily="18" charset="0"/>
                <a:cs typeface="Times New Roman" pitchFamily="18" charset="0"/>
              </a:rPr>
              <a:t>Abdulkadir</a:t>
            </a:r>
            <a:r>
              <a:rPr lang="en-IN" sz="1600" dirty="0" smtClean="0">
                <a:latin typeface="Times New Roman" pitchFamily="18" charset="0"/>
                <a:cs typeface="Times New Roman" pitchFamily="18" charset="0"/>
              </a:rPr>
              <a:t>, A. Y. Ahmed, H. T. </a:t>
            </a:r>
            <a:r>
              <a:rPr lang="en-IN" sz="1600" dirty="0" err="1" smtClean="0">
                <a:latin typeface="Times New Roman" pitchFamily="18" charset="0"/>
                <a:cs typeface="Times New Roman" pitchFamily="18" charset="0"/>
              </a:rPr>
              <a:t>Bahbouh</a:t>
            </a:r>
            <a:r>
              <a:rPr lang="en-IN" sz="1600" dirty="0" smtClean="0">
                <a:latin typeface="Times New Roman" pitchFamily="18" charset="0"/>
                <a:cs typeface="Times New Roman" pitchFamily="18" charset="0"/>
              </a:rPr>
              <a:t>, S. O. </a:t>
            </a:r>
            <a:r>
              <a:rPr lang="en-IN" sz="1600" dirty="0" err="1" smtClean="0">
                <a:latin typeface="Times New Roman" pitchFamily="18" charset="0"/>
                <a:cs typeface="Times New Roman" pitchFamily="18" charset="0"/>
              </a:rPr>
              <a:t>Fageeri</a:t>
            </a:r>
            <a:r>
              <a:rPr lang="en-IN" sz="1600" dirty="0" smtClean="0">
                <a:latin typeface="Times New Roman" pitchFamily="18" charset="0"/>
                <a:cs typeface="Times New Roman" pitchFamily="18" charset="0"/>
              </a:rPr>
              <a:t>, A. A. </a:t>
            </a:r>
            <a:r>
              <a:rPr lang="en-IN" sz="1600" dirty="0" err="1" smtClean="0">
                <a:latin typeface="Times New Roman" pitchFamily="18" charset="0"/>
                <a:cs typeface="Times New Roman" pitchFamily="18" charset="0"/>
              </a:rPr>
              <a:t>Elsheikh</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Watada</a:t>
            </a:r>
            <a:r>
              <a:rPr lang="en-IN" sz="1600" dirty="0" smtClean="0">
                <a:latin typeface="Times New Roman" pitchFamily="18" charset="0"/>
                <a:cs typeface="Times New Roman" pitchFamily="18" charset="0"/>
              </a:rPr>
              <a:t>, “Investigating the </a:t>
            </a:r>
            <a:r>
              <a:rPr lang="en-IN" sz="1600" dirty="0" err="1" smtClean="0">
                <a:latin typeface="Times New Roman" pitchFamily="18" charset="0"/>
                <a:cs typeface="Times New Roman" pitchFamily="18" charset="0"/>
              </a:rPr>
              <a:t>schedulability</a:t>
            </a:r>
            <a:r>
              <a:rPr lang="en-IN" sz="1600" dirty="0" smtClean="0">
                <a:latin typeface="Times New Roman" pitchFamily="18" charset="0"/>
                <a:cs typeface="Times New Roman" pitchFamily="18" charset="0"/>
              </a:rPr>
              <a:t> of periodic real-time tasks in virtualized cloud environment,” IEEE Access, vol. 7, pp. 29 533–29 542,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Q. Zhang, M. Lin, L. T. Yang, Z. Chen, and P. Li, “</a:t>
            </a:r>
            <a:r>
              <a:rPr lang="en-IN" sz="1600" dirty="0" err="1" smtClean="0">
                <a:latin typeface="Times New Roman" pitchFamily="18" charset="0"/>
                <a:cs typeface="Times New Roman" pitchFamily="18" charset="0"/>
              </a:rPr>
              <a:t>Energyefficient</a:t>
            </a:r>
            <a:r>
              <a:rPr lang="en-IN" sz="1600" dirty="0" smtClean="0">
                <a:latin typeface="Times New Roman" pitchFamily="18" charset="0"/>
                <a:cs typeface="Times New Roman" pitchFamily="18" charset="0"/>
              </a:rPr>
              <a:t> scheduling for real-time systems based on deep </a:t>
            </a:r>
            <a:r>
              <a:rPr lang="en-IN" sz="1600" dirty="0" err="1" smtClean="0">
                <a:latin typeface="Times New Roman" pitchFamily="18" charset="0"/>
                <a:cs typeface="Times New Roman" pitchFamily="18" charset="0"/>
              </a:rPr>
              <a:t>qlearning</a:t>
            </a:r>
            <a:r>
              <a:rPr lang="en-IN" sz="1600" dirty="0" smtClean="0">
                <a:latin typeface="Times New Roman" pitchFamily="18" charset="0"/>
                <a:cs typeface="Times New Roman" pitchFamily="18" charset="0"/>
              </a:rPr>
              <a:t> model,” IEEE transactions on sustainable computing, vol. 4, no. 1, pp. 132–141, 2017.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S. </a:t>
            </a:r>
            <a:r>
              <a:rPr lang="en-IN" sz="1600" dirty="0" err="1" smtClean="0">
                <a:latin typeface="Times New Roman" pitchFamily="18" charset="0"/>
                <a:cs typeface="Times New Roman" pitchFamily="18" charset="0"/>
              </a:rPr>
              <a:t>Hasan</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Alvares</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Ledoux</a:t>
            </a:r>
            <a:r>
              <a:rPr lang="en-IN" sz="1600" dirty="0" smtClean="0">
                <a:latin typeface="Times New Roman" pitchFamily="18" charset="0"/>
                <a:cs typeface="Times New Roman" pitchFamily="18" charset="0"/>
              </a:rPr>
              <a:t>, and J.-L. </a:t>
            </a:r>
            <a:r>
              <a:rPr lang="en-IN" sz="1600" dirty="0" err="1" smtClean="0">
                <a:latin typeface="Times New Roman" pitchFamily="18" charset="0"/>
                <a:cs typeface="Times New Roman" pitchFamily="18" charset="0"/>
              </a:rPr>
              <a:t>Pazat</a:t>
            </a:r>
            <a:r>
              <a:rPr lang="en-IN" sz="1600" dirty="0" smtClean="0">
                <a:latin typeface="Times New Roman" pitchFamily="18" charset="0"/>
                <a:cs typeface="Times New Roman" pitchFamily="18" charset="0"/>
              </a:rPr>
              <a:t>, “Investigating energy consumption and performance trade-off for interactive cloud application,” IEEE Transactions on Sustainable computing, vol. 2, no. 2, pp. 113–126,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B. Zhou, A. V. </a:t>
            </a:r>
            <a:r>
              <a:rPr lang="en-IN" sz="1600" dirty="0" err="1" smtClean="0">
                <a:latin typeface="Times New Roman" pitchFamily="18" charset="0"/>
                <a:cs typeface="Times New Roman" pitchFamily="18" charset="0"/>
              </a:rPr>
              <a:t>Dastjerdi</a:t>
            </a:r>
            <a:r>
              <a:rPr lang="en-IN" sz="1600" dirty="0" smtClean="0">
                <a:latin typeface="Times New Roman" pitchFamily="18" charset="0"/>
                <a:cs typeface="Times New Roman" pitchFamily="18" charset="0"/>
              </a:rPr>
              <a:t>, R. N. </a:t>
            </a:r>
            <a:r>
              <a:rPr lang="en-IN" sz="1600" dirty="0" err="1" smtClean="0">
                <a:latin typeface="Times New Roman" pitchFamily="18" charset="0"/>
                <a:cs typeface="Times New Roman" pitchFamily="18" charset="0"/>
              </a:rPr>
              <a:t>Calheiros</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Buyya</a:t>
            </a:r>
            <a:r>
              <a:rPr lang="en-IN" sz="1600" dirty="0" smtClean="0">
                <a:latin typeface="Times New Roman" pitchFamily="18" charset="0"/>
                <a:cs typeface="Times New Roman" pitchFamily="18" charset="0"/>
              </a:rPr>
              <a:t>, “An online algorithm for task offloading in heterogeneous mobile clouds,” ACM Transactions on Internet Technology (TOIT), vol. 18, no. 2, pp. 1–25,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X. Zhou, G. Zhang, J. Sun, J. Zhou, T. Wei, and S.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“Minimizing cost and </a:t>
            </a:r>
            <a:r>
              <a:rPr lang="en-IN" sz="1600" dirty="0" err="1" smtClean="0">
                <a:latin typeface="Times New Roman" pitchFamily="18" charset="0"/>
                <a:cs typeface="Times New Roman" pitchFamily="18" charset="0"/>
              </a:rPr>
              <a:t>makespan</a:t>
            </a:r>
            <a:r>
              <a:rPr lang="en-IN" sz="1600" dirty="0" smtClean="0">
                <a:latin typeface="Times New Roman" pitchFamily="18" charset="0"/>
                <a:cs typeface="Times New Roman" pitchFamily="18" charset="0"/>
              </a:rPr>
              <a:t> for workflow scheduling in cloud using fuzzy dominance sort based heft,” Future Generation Computer Systems, vol. 93, pp. 278–289,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Z. Li, S. </a:t>
            </a:r>
            <a:r>
              <a:rPr lang="en-IN" sz="1600" dirty="0" err="1" smtClean="0">
                <a:latin typeface="Times New Roman" pitchFamily="18" charset="0"/>
                <a:cs typeface="Times New Roman" pitchFamily="18" charset="0"/>
              </a:rPr>
              <a:t>Tesfatsion</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Bastani</a:t>
            </a:r>
            <a:r>
              <a:rPr lang="en-IN" sz="1600" dirty="0" smtClean="0">
                <a:latin typeface="Times New Roman" pitchFamily="18" charset="0"/>
                <a:cs typeface="Times New Roman" pitchFamily="18" charset="0"/>
              </a:rPr>
              <a:t>, A. Ali-</a:t>
            </a:r>
            <a:r>
              <a:rPr lang="en-IN" sz="1600" dirty="0" err="1" smtClean="0">
                <a:latin typeface="Times New Roman" pitchFamily="18" charset="0"/>
                <a:cs typeface="Times New Roman" pitchFamily="18" charset="0"/>
              </a:rPr>
              <a:t>Eldin</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Elmroth</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Kihl</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Ranjan</a:t>
            </a:r>
            <a:r>
              <a:rPr lang="en-IN" sz="1600" dirty="0" smtClean="0">
                <a:latin typeface="Times New Roman" pitchFamily="18" charset="0"/>
                <a:cs typeface="Times New Roman" pitchFamily="18" charset="0"/>
              </a:rPr>
              <a:t>, “A survey on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energy consumption of cloud applications: deconstruction, state of the art, and trade-off debates,” IEEE Transactions on Sustainable Computing, vol. 2, no. 3, pp. 255–274,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Y. Yamato, “Server selection, configuration and reconfiguration technology for </a:t>
            </a:r>
            <a:r>
              <a:rPr lang="en-IN" sz="1600" dirty="0" err="1" smtClean="0">
                <a:latin typeface="Times New Roman" pitchFamily="18" charset="0"/>
                <a:cs typeface="Times New Roman" pitchFamily="18" charset="0"/>
              </a:rPr>
              <a:t>iaas</a:t>
            </a:r>
            <a:r>
              <a:rPr lang="en-IN" sz="1600" dirty="0" smtClean="0">
                <a:latin typeface="Times New Roman" pitchFamily="18" charset="0"/>
                <a:cs typeface="Times New Roman" pitchFamily="18" charset="0"/>
              </a:rPr>
              <a:t> cloud with multiple server types,” Journal of Network and Systems Management, vol. 26, no. 2, pp. 339–360, 2018.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1737</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Energy-Aware Real-time Tasks Processing for FPGA Based Heterogeneous Cloud</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2021-08-02T08:54:48Z</dcterms:modified>
</cp:coreProperties>
</file>