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Efficient Verification of Edge Data Integrity in Edge Computing Environment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533400"/>
            <a:ext cx="7498080" cy="5257800"/>
          </a:xfrm>
        </p:spPr>
        <p:txBody>
          <a:bodyPr>
            <a:noAutofit/>
          </a:bodyPr>
          <a:lstStyle/>
          <a:p>
            <a:pPr algn="just">
              <a:buNone/>
            </a:pPr>
            <a:r>
              <a:rPr lang="en-IN" sz="2000" dirty="0" smtClean="0">
                <a:latin typeface="Times New Roman" pitchFamily="18" charset="0"/>
                <a:cs typeface="Times New Roman" pitchFamily="18" charset="0"/>
              </a:rPr>
              <a:t>    Edge </a:t>
            </a:r>
            <a:r>
              <a:rPr lang="en-IN" sz="2000" dirty="0" smtClean="0">
                <a:latin typeface="Times New Roman" pitchFamily="18" charset="0"/>
                <a:cs typeface="Times New Roman" pitchFamily="18" charset="0"/>
              </a:rPr>
              <a:t>computing, as a new computing paradigm that extends cloud computing, allows a service vendor to deploy its services on distributed edge servers to serve its service users in close geographic proximity to those edge servers. Caching edge data on edge servers can minimize service users data retrieval latency. However, such edge data are subject to intentional and accidental corruption in the highly distributed and dynamic edge computing environment. Verifying the integrity of service vendors edge data accurately and efficiently is a critical security problem. Given a potentially large number of edge servers and their limited computing capacities, verifying the integrity of the edge data on each edge server individually is computation expensive. In this paper, we make the first attempt to tackle this Edge Data Integrity (EDI) problem from the service vendors perspective by proposing an inspection and corruption localization scheme for EDI named ICL-EDI. This scheme allows a service vendor to inspect its edge data and localize corrupted edge data on multiple edge servers accurately and efficiently. To evaluate its performance, we implement ICL-EDI and conduct extensive experiments to demonstrate its effectiveness and efficiency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research works have to look the troubles of huge computational and communication </a:t>
            </a:r>
            <a:r>
              <a:rPr lang="en-IN" sz="2000" dirty="0" smtClean="0">
                <a:latin typeface="Times New Roman" pitchFamily="18" charset="0"/>
                <a:cs typeface="Times New Roman" pitchFamily="18" charset="0"/>
              </a:rPr>
              <a:t>overhead.</a:t>
            </a:r>
          </a:p>
          <a:p>
            <a:pPr algn="just">
              <a:lnSpc>
                <a:spcPct val="150000"/>
              </a:lnSpc>
            </a:pPr>
            <a:r>
              <a:rPr lang="en-IN" sz="2000" dirty="0" smtClean="0">
                <a:latin typeface="Times New Roman" pitchFamily="18" charset="0"/>
                <a:cs typeface="Times New Roman" pitchFamily="18" charset="0"/>
              </a:rPr>
              <a:t>The various research works have been developed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verification </a:t>
            </a:r>
            <a:r>
              <a:rPr lang="en-IN" sz="2000" dirty="0" smtClean="0">
                <a:latin typeface="Times New Roman" pitchFamily="18" charset="0"/>
                <a:cs typeface="Times New Roman" pitchFamily="18" charset="0"/>
              </a:rPr>
              <a:t>scheme.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bitcoin</a:t>
            </a:r>
            <a:r>
              <a:rPr lang="en-IN" sz="2000" dirty="0" smtClean="0">
                <a:latin typeface="Times New Roman" pitchFamily="18" charset="0"/>
                <a:cs typeface="Times New Roman" pitchFamily="18" charset="0"/>
              </a:rPr>
              <a:t> is used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consensus protocol to verify the integrity of outsourced data. However, the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is taking more energy consumption and consensus process is prohibitively slow for </a:t>
            </a:r>
            <a:r>
              <a:rPr lang="en-IN" sz="2000" dirty="0" smtClean="0">
                <a:latin typeface="Times New Roman" pitchFamily="18" charset="0"/>
                <a:cs typeface="Times New Roman" pitchFamily="18" charset="0"/>
              </a:rPr>
              <a:t>validating.</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pre-processing step is a major concern when data outsourced in the cloud. Proof generation of outsourced data during the data integrity process is taking more computation efficiency.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find that mobile edge computing also faces the similar problem regarding the data integrity, and it requires that the integrity verification is not only performed on the back-end cloud but also the edge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previous approaches may not work well when the data integrity problem comes to the edge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study the integrity checking problem for a general-purpose data storage service in edge computing and proposed protocols for 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checking integrity of remote data is first introduced by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proposes a RSA-based method for this problem.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data integrity scheme is produced low communication overhead and low computational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uses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that produce the corresponding metadata and forwarded it to the client.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scheme is allow DO to store and make sure the verification information by writing and get back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design a significant auditing method for data integrity based on bilinear pairing and commitments in order to enhance the scalability.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scheme is present no interactive public PDP and design a smart contract using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for public cloud storage auditing.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remote data integrity checking protocol for edge storage, and an extended protocol is also proposed for efficient batch verification of multiple edges.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protocols are privacy-preserving against semi-honest verifier, secure against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edge nodes, and efficient in terms of the requirements of edge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TPAs have powerful computing and storage capabilities, which maintain the data integrity tags and perform the verifications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performing the integrity checking, the TPA cannot get other private information (including retrieved data, query patterns, and edges’ strategies) from both the user and the edge.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when performing the integrity verification, the overlaps between data blocks on different edges brings unnecessary burdens for the TPA.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133600"/>
                <a:gridCol w="22098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Edge computing: Vision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Shi, J. Cao, Q. Zhang, Y. Li, and L. Xu,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Edge computing has the potential to address the concerns of response time requirement, battery life constraint, bandwidth cost saving, as well as data safety and privacy.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Pors: proofs of retrievability for large files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Juels and B. S. K. Jr.,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addition to proposing new, practical POR constructions, we explore implementation considerations and optimizations that bear on previously explored, related schemes.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057400"/>
                <a:gridCol w="259080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Provable data possession at </a:t>
                      </a:r>
                      <a:r>
                        <a:rPr lang="en-US" sz="2000" dirty="0" err="1">
                          <a:latin typeface="Times New Roman"/>
                          <a:ea typeface="Calibri"/>
                          <a:cs typeface="Latha"/>
                        </a:rPr>
                        <a:t>untrusted</a:t>
                      </a:r>
                      <a:r>
                        <a:rPr lang="en-US" sz="2000" dirty="0">
                          <a:latin typeface="Times New Roman"/>
                          <a:ea typeface="Calibri"/>
                          <a:cs typeface="Latha"/>
                        </a:rPr>
                        <a:t> stores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Ateniese, R. C. Burns, R. Curtmola, J. Herring, L. Kissner, Z. N. J. Peterson, and D. X. Song,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particular, the overhead at the server is low (or even constant), as opposed to linear in the size of the data.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Ensuring data storage security in cloud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Wang, Q. Wang, K. Ren, and W. Lou,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computing service is valuable in various segment of human activities and it has been a future information technology design for organizations, education sectors and other commercial sectors.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371600"/>
            <a:ext cx="67056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study the data integrity verification problem in mobile edge computing. We have proposed two protocols, which are suitable for the cases where the users want to verify the data integrity on a single edge or multiple edges, respectively. The proposed protocols are rigorously proved to be correct, secure against the </a:t>
            </a:r>
            <a:r>
              <a:rPr lang="en-IN" dirty="0" err="1" smtClean="0">
                <a:latin typeface="Times New Roman" pitchFamily="18" charset="0"/>
                <a:cs typeface="Times New Roman" pitchFamily="18" charset="0"/>
              </a:rPr>
              <a:t>untrusted</a:t>
            </a:r>
            <a:r>
              <a:rPr lang="en-IN" dirty="0" smtClean="0">
                <a:latin typeface="Times New Roman" pitchFamily="18" charset="0"/>
                <a:cs typeface="Times New Roman" pitchFamily="18" charset="0"/>
              </a:rPr>
              <a:t> edges, and privacy-preserving against the their-party auditors. A </a:t>
            </a:r>
            <a:r>
              <a:rPr lang="en-IN" dirty="0" err="1" smtClean="0">
                <a:latin typeface="Times New Roman" pitchFamily="18" charset="0"/>
                <a:cs typeface="Times New Roman" pitchFamily="18" charset="0"/>
              </a:rPr>
              <a:t>proofof</a:t>
            </a:r>
            <a:r>
              <a:rPr lang="en-IN" dirty="0" smtClean="0">
                <a:latin typeface="Times New Roman" pitchFamily="18" charset="0"/>
                <a:cs typeface="Times New Roman" pitchFamily="18" charset="0"/>
              </a:rPr>
              <a:t>-the-concept system is implemented for evaluating the protocols, and experimental results show that the proposed protocols are efficient.</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W. Shi, J. Cao, Q. Zhang, Y. Li, and L.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“Edge computing: Vision and challenges,” IEEE Internet of Things Journal, vol. 3, no. 5, pp. 637–646,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 </a:t>
            </a:r>
            <a:r>
              <a:rPr lang="en-IN" sz="1800" dirty="0" err="1" smtClean="0">
                <a:latin typeface="Times New Roman" pitchFamily="18" charset="0"/>
                <a:cs typeface="Times New Roman" pitchFamily="18" charset="0"/>
              </a:rPr>
              <a:t>Juels</a:t>
            </a:r>
            <a:r>
              <a:rPr lang="en-IN" sz="1800" dirty="0" smtClean="0">
                <a:latin typeface="Times New Roman" pitchFamily="18" charset="0"/>
                <a:cs typeface="Times New Roman" pitchFamily="18" charset="0"/>
              </a:rPr>
              <a:t> and B. S. K. Jr., “</a:t>
            </a:r>
            <a:r>
              <a:rPr lang="en-IN" sz="1800" dirty="0" err="1" smtClean="0">
                <a:latin typeface="Times New Roman" pitchFamily="18" charset="0"/>
                <a:cs typeface="Times New Roman" pitchFamily="18" charset="0"/>
              </a:rPr>
              <a:t>Pors</a:t>
            </a:r>
            <a:r>
              <a:rPr lang="en-IN" sz="1800" dirty="0" smtClean="0">
                <a:latin typeface="Times New Roman" pitchFamily="18" charset="0"/>
                <a:cs typeface="Times New Roman" pitchFamily="18" charset="0"/>
              </a:rPr>
              <a:t>: proofs of </a:t>
            </a:r>
            <a:r>
              <a:rPr lang="en-IN" sz="1800" dirty="0" err="1" smtClean="0">
                <a:latin typeface="Times New Roman" pitchFamily="18" charset="0"/>
                <a:cs typeface="Times New Roman" pitchFamily="18" charset="0"/>
              </a:rPr>
              <a:t>retrievability</a:t>
            </a:r>
            <a:r>
              <a:rPr lang="en-IN" sz="1800" dirty="0" smtClean="0">
                <a:latin typeface="Times New Roman" pitchFamily="18" charset="0"/>
                <a:cs typeface="Times New Roman" pitchFamily="18" charset="0"/>
              </a:rPr>
              <a:t> for large files,” in Proc. ACM CCS’07, 2007, pp. 584–597.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G. </a:t>
            </a:r>
            <a:r>
              <a:rPr lang="en-IN" sz="1800" dirty="0" err="1" smtClean="0">
                <a:latin typeface="Times New Roman" pitchFamily="18" charset="0"/>
                <a:cs typeface="Times New Roman" pitchFamily="18" charset="0"/>
              </a:rPr>
              <a:t>Ateniese</a:t>
            </a:r>
            <a:r>
              <a:rPr lang="en-IN" sz="1800" dirty="0" smtClean="0">
                <a:latin typeface="Times New Roman" pitchFamily="18" charset="0"/>
                <a:cs typeface="Times New Roman" pitchFamily="18" charset="0"/>
              </a:rPr>
              <a:t>, R. C. Burns, R. </a:t>
            </a:r>
            <a:r>
              <a:rPr lang="en-IN" sz="1800" dirty="0" err="1" smtClean="0">
                <a:latin typeface="Times New Roman" pitchFamily="18" charset="0"/>
                <a:cs typeface="Times New Roman" pitchFamily="18" charset="0"/>
              </a:rPr>
              <a:t>Curtmola</a:t>
            </a:r>
            <a:r>
              <a:rPr lang="en-IN" sz="1800" dirty="0" smtClean="0">
                <a:latin typeface="Times New Roman" pitchFamily="18" charset="0"/>
                <a:cs typeface="Times New Roman" pitchFamily="18" charset="0"/>
              </a:rPr>
              <a:t>, J. Herring, L. </a:t>
            </a:r>
            <a:r>
              <a:rPr lang="en-IN" sz="1800" dirty="0" err="1" smtClean="0">
                <a:latin typeface="Times New Roman" pitchFamily="18" charset="0"/>
                <a:cs typeface="Times New Roman" pitchFamily="18" charset="0"/>
              </a:rPr>
              <a:t>Kissner</a:t>
            </a:r>
            <a:r>
              <a:rPr lang="en-IN" sz="1800" dirty="0" smtClean="0">
                <a:latin typeface="Times New Roman" pitchFamily="18" charset="0"/>
                <a:cs typeface="Times New Roman" pitchFamily="18" charset="0"/>
              </a:rPr>
              <a:t>, Z. N. J. Peterson, and D. X. Song, “Provable data possession at </a:t>
            </a:r>
            <a:r>
              <a:rPr lang="en-IN" sz="1800" dirty="0" err="1" smtClean="0">
                <a:latin typeface="Times New Roman" pitchFamily="18" charset="0"/>
                <a:cs typeface="Times New Roman" pitchFamily="18" charset="0"/>
              </a:rPr>
              <a:t>untrusted</a:t>
            </a:r>
            <a:r>
              <a:rPr lang="en-IN" sz="1800" dirty="0" smtClean="0">
                <a:latin typeface="Times New Roman" pitchFamily="18" charset="0"/>
                <a:cs typeface="Times New Roman" pitchFamily="18" charset="0"/>
              </a:rPr>
              <a:t> stores,” in Proc. ACM CCS’07, 2007, pp. 598– 609.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C. Wang, Q. Wang, K.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and W. Lou, “Ensuring data storage security in cloud computing,” in IEEE IWQoS’09,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Q. Wang, C. Wang, J. Li, K.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and W. Lou, “Enabling public verifiability and data dynamics for storage security in cloud computing,” in ESORICS’09, ser. Lecture Notes in Computer Science, vol. 5789. Springer, 2009, pp. 355–370.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Z. </a:t>
            </a:r>
            <a:r>
              <a:rPr lang="en-IN" sz="1700" dirty="0" err="1" smtClean="0">
                <a:latin typeface="Times New Roman" pitchFamily="18" charset="0"/>
                <a:cs typeface="Times New Roman" pitchFamily="18" charset="0"/>
              </a:rPr>
              <a:t>Hao</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Zhong</a:t>
            </a:r>
            <a:r>
              <a:rPr lang="en-IN" sz="1700" dirty="0" smtClean="0">
                <a:latin typeface="Times New Roman" pitchFamily="18" charset="0"/>
                <a:cs typeface="Times New Roman" pitchFamily="18" charset="0"/>
              </a:rPr>
              <a:t>, and N. Yu, “A privacy-preserving remote data integrity checking protocol with data dynamics and public verifiability,” IEEE Trans. </a:t>
            </a:r>
            <a:r>
              <a:rPr lang="en-IN" sz="1700" dirty="0" err="1" smtClean="0">
                <a:latin typeface="Times New Roman" pitchFamily="18" charset="0"/>
                <a:cs typeface="Times New Roman" pitchFamily="18" charset="0"/>
              </a:rPr>
              <a:t>Knowl</a:t>
            </a:r>
            <a:r>
              <a:rPr lang="en-IN" sz="1700" dirty="0" smtClean="0">
                <a:latin typeface="Times New Roman" pitchFamily="18" charset="0"/>
                <a:cs typeface="Times New Roman" pitchFamily="18" charset="0"/>
              </a:rPr>
              <a:t>. Data Eng., vol. 23, no. 9, pp. 1432–1437, 2011.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J. Li, L. Zhang, J. K. Liu, H. </a:t>
            </a:r>
            <a:r>
              <a:rPr lang="en-IN" sz="1700" dirty="0" err="1" smtClean="0">
                <a:latin typeface="Times New Roman" pitchFamily="18" charset="0"/>
                <a:cs typeface="Times New Roman" pitchFamily="18" charset="0"/>
              </a:rPr>
              <a:t>Qian</a:t>
            </a:r>
            <a:r>
              <a:rPr lang="en-IN" sz="1700" dirty="0" smtClean="0">
                <a:latin typeface="Times New Roman" pitchFamily="18" charset="0"/>
                <a:cs typeface="Times New Roman" pitchFamily="18" charset="0"/>
              </a:rPr>
              <a:t>, and Z. Dong, “</a:t>
            </a:r>
            <a:r>
              <a:rPr lang="en-IN" sz="1700" dirty="0" err="1" smtClean="0">
                <a:latin typeface="Times New Roman" pitchFamily="18" charset="0"/>
                <a:cs typeface="Times New Roman" pitchFamily="18" charset="0"/>
              </a:rPr>
              <a:t>Privacypreserving</a:t>
            </a:r>
            <a:r>
              <a:rPr lang="en-IN" sz="1700" dirty="0" smtClean="0">
                <a:latin typeface="Times New Roman" pitchFamily="18" charset="0"/>
                <a:cs typeface="Times New Roman" pitchFamily="18" charset="0"/>
              </a:rPr>
              <a:t> public auditing protocol for low-performance end devices in cloud,” IEEE Trans. Information Forensics and Security, vol. 11, no. 11, pp. 2572–2583,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F. </a:t>
            </a:r>
            <a:r>
              <a:rPr lang="en-IN" sz="1700" dirty="0" err="1" smtClean="0">
                <a:latin typeface="Times New Roman" pitchFamily="18" charset="0"/>
                <a:cs typeface="Times New Roman" pitchFamily="18" charset="0"/>
              </a:rPr>
              <a:t>Seb´e</a:t>
            </a:r>
            <a:r>
              <a:rPr lang="en-IN" sz="1700" dirty="0" smtClean="0">
                <a:latin typeface="Times New Roman" pitchFamily="18" charset="0"/>
                <a:cs typeface="Times New Roman" pitchFamily="18" charset="0"/>
              </a:rPr>
              <a:t>, J. Domingo-</a:t>
            </a:r>
            <a:r>
              <a:rPr lang="en-IN" sz="1700" dirty="0" err="1" smtClean="0">
                <a:latin typeface="Times New Roman" pitchFamily="18" charset="0"/>
                <a:cs typeface="Times New Roman" pitchFamily="18" charset="0"/>
              </a:rPr>
              <a:t>Ferrer</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Mart´ınez-Ballest´e</a:t>
            </a:r>
            <a:r>
              <a:rPr lang="en-IN" sz="1700" dirty="0" smtClean="0">
                <a:latin typeface="Times New Roman" pitchFamily="18" charset="0"/>
                <a:cs typeface="Times New Roman" pitchFamily="18" charset="0"/>
              </a:rPr>
              <a:t>, Y. </a:t>
            </a:r>
            <a:r>
              <a:rPr lang="en-IN" sz="1700" dirty="0" err="1" smtClean="0">
                <a:latin typeface="Times New Roman" pitchFamily="18" charset="0"/>
                <a:cs typeface="Times New Roman" pitchFamily="18" charset="0"/>
              </a:rPr>
              <a:t>Deswarte</a:t>
            </a:r>
            <a:r>
              <a:rPr lang="en-IN" sz="1700" dirty="0" smtClean="0">
                <a:latin typeface="Times New Roman" pitchFamily="18" charset="0"/>
                <a:cs typeface="Times New Roman" pitchFamily="18" charset="0"/>
              </a:rPr>
              <a:t>, and J. </a:t>
            </a:r>
            <a:r>
              <a:rPr lang="en-IN" sz="1700" dirty="0" err="1" smtClean="0">
                <a:latin typeface="Times New Roman" pitchFamily="18" charset="0"/>
                <a:cs typeface="Times New Roman" pitchFamily="18" charset="0"/>
              </a:rPr>
              <a:t>Quisquater</a:t>
            </a:r>
            <a:r>
              <a:rPr lang="en-IN" sz="1700" dirty="0" smtClean="0">
                <a:latin typeface="Times New Roman" pitchFamily="18" charset="0"/>
                <a:cs typeface="Times New Roman" pitchFamily="18" charset="0"/>
              </a:rPr>
              <a:t>, “Efficient remote data possession checking in critical information infrastructures,” IEEE Trans. </a:t>
            </a:r>
            <a:r>
              <a:rPr lang="en-IN" sz="1700" dirty="0" err="1" smtClean="0">
                <a:latin typeface="Times New Roman" pitchFamily="18" charset="0"/>
                <a:cs typeface="Times New Roman" pitchFamily="18" charset="0"/>
              </a:rPr>
              <a:t>Knowl</a:t>
            </a:r>
            <a:r>
              <a:rPr lang="en-IN" sz="1700" dirty="0" smtClean="0">
                <a:latin typeface="Times New Roman" pitchFamily="18" charset="0"/>
                <a:cs typeface="Times New Roman" pitchFamily="18" charset="0"/>
              </a:rPr>
              <a:t>. Data Eng., vol. 20, no. 8, pp. 1034–1038, 2008.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D. P. Woodruff and S. </a:t>
            </a:r>
            <a:r>
              <a:rPr lang="en-IN" sz="1700" dirty="0" err="1" smtClean="0">
                <a:latin typeface="Times New Roman" pitchFamily="18" charset="0"/>
                <a:cs typeface="Times New Roman" pitchFamily="18" charset="0"/>
              </a:rPr>
              <a:t>Yekhanin</a:t>
            </a:r>
            <a:r>
              <a:rPr lang="en-IN" sz="1700" dirty="0" smtClean="0">
                <a:latin typeface="Times New Roman" pitchFamily="18" charset="0"/>
                <a:cs typeface="Times New Roman" pitchFamily="18" charset="0"/>
              </a:rPr>
              <a:t>, “A geometric approach to information-theoretic private information retrieval,” SIAM J.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vol. 37, no. 4, pp. 1046–1056, 2007.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Z. </a:t>
            </a:r>
            <a:r>
              <a:rPr lang="en-IN" sz="1700" dirty="0" err="1" smtClean="0">
                <a:latin typeface="Times New Roman" pitchFamily="18" charset="0"/>
                <a:cs typeface="Times New Roman" pitchFamily="18" charset="0"/>
              </a:rPr>
              <a:t>Dvir</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Gopi</a:t>
            </a:r>
            <a:r>
              <a:rPr lang="en-IN" sz="1700" dirty="0" smtClean="0">
                <a:latin typeface="Times New Roman" pitchFamily="18" charset="0"/>
                <a:cs typeface="Times New Roman" pitchFamily="18" charset="0"/>
              </a:rPr>
              <a:t>, “2-serverr </a:t>
            </a:r>
            <a:r>
              <a:rPr lang="en-IN" sz="1700" dirty="0" err="1" smtClean="0">
                <a:latin typeface="Times New Roman" pitchFamily="18" charset="0"/>
                <a:cs typeface="Times New Roman" pitchFamily="18" charset="0"/>
              </a:rPr>
              <a:t>pir</a:t>
            </a:r>
            <a:r>
              <a:rPr lang="en-IN" sz="1700" dirty="0" smtClean="0">
                <a:latin typeface="Times New Roman" pitchFamily="18" charset="0"/>
                <a:cs typeface="Times New Roman" pitchFamily="18" charset="0"/>
              </a:rPr>
              <a:t> with </a:t>
            </a:r>
            <a:r>
              <a:rPr lang="en-IN" sz="1700" dirty="0" err="1" smtClean="0">
                <a:latin typeface="Times New Roman" pitchFamily="18" charset="0"/>
                <a:cs typeface="Times New Roman" pitchFamily="18" charset="0"/>
              </a:rPr>
              <a:t>subpolynomial</a:t>
            </a:r>
            <a:r>
              <a:rPr lang="en-IN" sz="1700" dirty="0" smtClean="0">
                <a:latin typeface="Times New Roman" pitchFamily="18" charset="0"/>
                <a:cs typeface="Times New Roman" pitchFamily="18" charset="0"/>
              </a:rPr>
              <a:t> communication,” J. ACM, vol. 63, no. 4, pp. 39:1–39:15, Sep. 2016.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1473</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Efficient Verification of Edge Data Integrity in Edge Computing Environment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2021-08-02T06:14:12Z</dcterms:modified>
</cp:coreProperties>
</file>