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An Online Framework for Joint Network Selection and Service Placement in Mobile Edge Computing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rapid development of 5G, Mobile Edge Computing (MEC) paradigm has emerged to enable various devices or servers at the network edge to contribute their computing capacity for reducing communication delay. A fundamental problem is to preserve satisfactory quality-of-service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for mobile users in light of densely dispersed wireless communication environment and capacity-constrained MEC nodes. Such user-perceived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typically in terms of the end-to-end delay, is highly vulnerable to both access network bottleneck and communication delay. Previous works primarily focused on optimizing the communication delay through dynamic service placement, while ignoring the critical effect of access network selection on the access delay.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studies the problem of jointly optimizing the access network selection and service placement for MEC, with the objective of improving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in a cost-efficient manner by judiciously balancing the access delay, communication delay, and service switching cost. We propose an efficient online framework to decompose this long-term time-varying optimization problem into a series of one-shot </a:t>
            </a:r>
            <a:r>
              <a:rPr lang="en-IN" sz="2000" dirty="0" err="1" smtClean="0">
                <a:latin typeface="Times New Roman" pitchFamily="18" charset="0"/>
                <a:cs typeface="Times New Roman" pitchFamily="18" charset="0"/>
              </a:rPr>
              <a:t>subproblems</a:t>
            </a:r>
            <a:r>
              <a:rPr lang="en-IN" sz="2000" dirty="0" smtClean="0">
                <a:latin typeface="Times New Roman" pitchFamily="18" charset="0"/>
                <a:cs typeface="Times New Roman" pitchFamily="18" charset="0"/>
              </a:rPr>
              <a:t>. To address the NP-hardness of the one-shot problem, we design a computationally-efficient two-phase algorithm, which achieves a near-optimal solution. Both theoretical analysis on the optimality gap and trace-driven simulations are conducted to validate the efficacy of our proposed solution</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computing the maximum </a:t>
            </a:r>
            <a:r>
              <a:rPr lang="en-IN" sz="2000" dirty="0" err="1" smtClean="0">
                <a:latin typeface="Times New Roman" pitchFamily="18" charset="0"/>
                <a:cs typeface="Times New Roman" pitchFamily="18" charset="0"/>
              </a:rPr>
              <a:t>sto</a:t>
            </a:r>
            <a:r>
              <a:rPr lang="en-IN" sz="2000" dirty="0" smtClean="0">
                <a:latin typeface="Times New Roman" pitchFamily="18" charset="0"/>
                <a:cs typeface="Times New Roman" pitchFamily="18" charset="0"/>
              </a:rPr>
              <a:t>-d flow in G (line 3), we can leverage existing algorithms for computing the maximum flow in directed graphs. In particular, the Ford-Fulkerson </a:t>
            </a:r>
            <a:r>
              <a:rPr lang="en-IN" sz="2000" dirty="0" smtClean="0">
                <a:latin typeface="Times New Roman" pitchFamily="18" charset="0"/>
                <a:cs typeface="Times New Roman" pitchFamily="18" charset="0"/>
              </a:rPr>
              <a:t>algorithm </a:t>
            </a:r>
            <a:r>
              <a:rPr lang="en-IN" sz="2000" dirty="0" smtClean="0">
                <a:latin typeface="Times New Roman" pitchFamily="18" charset="0"/>
                <a:cs typeface="Times New Roman" pitchFamily="18" charset="0"/>
              </a:rPr>
              <a:t>has guaranteed termination and optimality in this case.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 </a:t>
            </a:r>
            <a:r>
              <a:rPr lang="en-IN" sz="2000" dirty="0" smtClean="0">
                <a:latin typeface="Times New Roman" pitchFamily="18" charset="0"/>
                <a:cs typeface="Times New Roman" pitchFamily="18" charset="0"/>
              </a:rPr>
              <a:t>importantly, this algorithm gives a maximum flow solution that is integral, i.e., only sending an integral amount of flow per link.</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set function formulation </a:t>
            </a:r>
            <a:r>
              <a:rPr lang="en-IN" sz="2000" dirty="0" smtClean="0">
                <a:latin typeface="Times New Roman" pitchFamily="18" charset="0"/>
                <a:cs typeface="Times New Roman" pitchFamily="18" charset="0"/>
              </a:rPr>
              <a:t>inspires </a:t>
            </a:r>
            <a:r>
              <a:rPr lang="en-IN" sz="2000" dirty="0" smtClean="0">
                <a:latin typeface="Times New Roman" pitchFamily="18" charset="0"/>
                <a:cs typeface="Times New Roman" pitchFamily="18" charset="0"/>
              </a:rPr>
              <a:t>us to apply existing algorithms for such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having received significant attention in recent years, existing </a:t>
            </a:r>
            <a:r>
              <a:rPr lang="en-IN" sz="2000" dirty="0" smtClean="0">
                <a:latin typeface="Times New Roman" pitchFamily="18" charset="0"/>
                <a:cs typeface="Times New Roman" pitchFamily="18" charset="0"/>
              </a:rPr>
              <a:t>solutions </a:t>
            </a:r>
            <a:r>
              <a:rPr lang="en-IN" sz="2000" dirty="0" smtClean="0">
                <a:latin typeface="Times New Roman" pitchFamily="18" charset="0"/>
                <a:cs typeface="Times New Roman" pitchFamily="18" charset="0"/>
              </a:rPr>
              <a:t>mostly assume additive resource consumption, i.e., the total resource consumption on an edge cloud is the sum of all the demands scheduled to it.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natural problem is how to distribute and place SEs to provide users with satisfactory Quality-of-Service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while achieving the economic efficiency for the system operators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tackle this challenge, we transform the original problem into a college admission problem, which is a classical problem in matching theory.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problem of service placement is a common topic, and has been extensively researched in cloud computing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work </a:t>
            </a:r>
            <a:r>
              <a:rPr lang="en-IN" sz="2000" dirty="0" smtClean="0">
                <a:latin typeface="Times New Roman" pitchFamily="18" charset="0"/>
                <a:cs typeface="Times New Roman" pitchFamily="18" charset="0"/>
              </a:rPr>
              <a:t>takes service placement and request routing into consideration together, and proposes a close-to-optimal algorithm to solve the joint problem by random rounding.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 virtual machine placement and migration method is proposed to minimize the consumption of data transmission time by optimizing service placement in the cloud. </a:t>
            </a:r>
          </a:p>
          <a:p>
            <a:pPr algn="just">
              <a:lnSpc>
                <a:spcPct val="150000"/>
              </a:lnSpc>
            </a:pPr>
            <a:r>
              <a:rPr lang="en-IN" sz="2000" dirty="0" smtClean="0">
                <a:latin typeface="Times New Roman" pitchFamily="18" charset="0"/>
                <a:cs typeface="Times New Roman" pitchFamily="18" charset="0"/>
              </a:rPr>
              <a:t>In, in order to realize the efficient computing offload of mobile cloud computing, a game theory method is proposed.</a:t>
            </a:r>
          </a:p>
          <a:p>
            <a:pPr algn="just">
              <a:lnSpc>
                <a:spcPct val="150000"/>
              </a:lnSpc>
            </a:pPr>
            <a:r>
              <a:rPr lang="en-IN" sz="2000" dirty="0" smtClean="0">
                <a:latin typeface="Times New Roman" pitchFamily="18" charset="0"/>
                <a:cs typeface="Times New Roman" pitchFamily="18" charset="0"/>
              </a:rPr>
              <a:t>In, a hybrid artificial bee colony algorithm is proposed in order to solve the parallel batch distributed flow shop problem where the work deteriorated. </a:t>
            </a:r>
          </a:p>
          <a:p>
            <a:pPr algn="just">
              <a:lnSpc>
                <a:spcPct val="150000"/>
              </a:lnSpc>
            </a:pPr>
            <a:r>
              <a:rPr lang="en-IN" sz="2000" dirty="0" smtClean="0">
                <a:latin typeface="Times New Roman" pitchFamily="18" charset="0"/>
                <a:cs typeface="Times New Roman" pitchFamily="18" charset="0"/>
              </a:rPr>
              <a:t>This paper evaluates the computational complexity of the proposed algorithm by measuring the time for the objective function to reach the convergence value.</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two-phase approximation algorithm with provable performance, by applying matching and game </a:t>
            </a:r>
            <a:r>
              <a:rPr lang="en-IN" sz="2000" dirty="0" smtClean="0">
                <a:latin typeface="Times New Roman" pitchFamily="18" charset="0"/>
                <a:cs typeface="Times New Roman" pitchFamily="18" charset="0"/>
              </a:rPr>
              <a:t>theory.</a:t>
            </a:r>
          </a:p>
          <a:p>
            <a:pPr algn="just">
              <a:lnSpc>
                <a:spcPct val="150000"/>
              </a:lnSpc>
            </a:pPr>
            <a:r>
              <a:rPr lang="en-IN" sz="2000" dirty="0" smtClean="0">
                <a:latin typeface="Times New Roman" pitchFamily="18" charset="0"/>
                <a:cs typeface="Times New Roman" pitchFamily="18" charset="0"/>
              </a:rPr>
              <a:t>In a long-term issue, future system information (i.e., the user mobility pattern) is required, so that MEC system operator can make the global optimal decisions for users to achieve better performance both in network selection and service placement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locating position, the service-hosted MEC node, and connected radio network are all known to the MEC applications which can help them improve service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to the stability of communication delay and queuing delay in SMCG, overall delay in system </a:t>
            </a:r>
            <a:r>
              <a:rPr lang="en-IN" sz="2000" dirty="0" err="1" smtClean="0">
                <a:latin typeface="Times New Roman" pitchFamily="18" charset="0"/>
                <a:cs typeface="Times New Roman" pitchFamily="18" charset="0"/>
              </a:rPr>
              <a:t>sostenuto</a:t>
            </a:r>
            <a:r>
              <a:rPr lang="en-IN" sz="2000" dirty="0" smtClean="0">
                <a:latin typeface="Times New Roman" pitchFamily="18" charset="0"/>
                <a:cs typeface="Times New Roman" pitchFamily="18" charset="0"/>
              </a:rPr>
              <a:t> owns a smooth performance over time.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96000"/>
        </p:xfrm>
        <a:graphic>
          <a:graphicData uri="http://schemas.openxmlformats.org/drawingml/2006/table">
            <a:tbl>
              <a:tblPr firstRow="1" bandRow="1">
                <a:tableStyleId>{5C22544A-7EE6-4342-B048-85BDC9FD1C3A}</a:tableStyleId>
              </a:tblPr>
              <a:tblGrid>
                <a:gridCol w="2133600"/>
                <a:gridCol w="175260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439160">
                <a:tc>
                  <a:txBody>
                    <a:bodyPr/>
                    <a:lstStyle/>
                    <a:p>
                      <a:pPr algn="just">
                        <a:lnSpc>
                          <a:spcPct val="150000"/>
                        </a:lnSpc>
                        <a:spcAft>
                          <a:spcPts val="500"/>
                        </a:spcAft>
                        <a:tabLst>
                          <a:tab pos="457200" algn="l"/>
                        </a:tabLst>
                      </a:pPr>
                      <a:r>
                        <a:rPr lang="en-US" sz="2000" dirty="0">
                          <a:latin typeface="Times New Roman"/>
                          <a:ea typeface="Calibri"/>
                          <a:cs typeface="Latha"/>
                        </a:rPr>
                        <a:t>Gearing resource-poor mobile devices with powerful clouds: architectures, challenges, and applications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F. Liu, P. </a:t>
                      </a:r>
                      <a:r>
                        <a:rPr lang="en-US" sz="2000" dirty="0" err="1">
                          <a:latin typeface="Times New Roman"/>
                          <a:ea typeface="Calibri"/>
                          <a:cs typeface="Latha"/>
                        </a:rPr>
                        <a:t>Shu</a:t>
                      </a:r>
                      <a:r>
                        <a:rPr lang="en-US" sz="2000" dirty="0">
                          <a:latin typeface="Times New Roman"/>
                          <a:ea typeface="Calibri"/>
                          <a:cs typeface="Latha"/>
                        </a:rPr>
                        <a:t>, H. Jin, L. Ding, J. Yu, D. </a:t>
                      </a:r>
                      <a:r>
                        <a:rPr lang="en-US" sz="2000" dirty="0" err="1">
                          <a:latin typeface="Times New Roman"/>
                          <a:ea typeface="Calibri"/>
                          <a:cs typeface="Latha"/>
                        </a:rPr>
                        <a:t>Niu</a:t>
                      </a:r>
                      <a:r>
                        <a:rPr lang="en-US" sz="2000" dirty="0">
                          <a:latin typeface="Times New Roman"/>
                          <a:ea typeface="Calibri"/>
                          <a:cs typeface="Latha"/>
                        </a:rPr>
                        <a:t>, and B. Li,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Mobile cloud computing, with its promise to meet the urgent need for richer applications and services of resource-constrained mobile devices, is emerging as a new computing paradigm and has recently attracted significant attention.</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on mobile edge computing: The communication perspective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Mao, C. You, J. Zhang, K. Huang, and K. B. Letaief,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provides a comprehensive survey of the state-of-the-art MEC research with a focus on joint radio-and-computational resource management.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Mobile edge computing potential in making cities smarter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 </a:t>
                      </a:r>
                      <a:r>
                        <a:rPr lang="en-US" sz="2000" dirty="0" err="1">
                          <a:latin typeface="Times New Roman"/>
                          <a:ea typeface="Calibri"/>
                          <a:cs typeface="Latha"/>
                        </a:rPr>
                        <a:t>Taleb</a:t>
                      </a:r>
                      <a:r>
                        <a:rPr lang="en-US" sz="2000" dirty="0">
                          <a:latin typeface="Times New Roman"/>
                          <a:ea typeface="Calibri"/>
                          <a:cs typeface="Latha"/>
                        </a:rPr>
                        <a:t>, S. </a:t>
                      </a:r>
                      <a:r>
                        <a:rPr lang="en-US" sz="2000" dirty="0" err="1">
                          <a:latin typeface="Times New Roman"/>
                          <a:ea typeface="Calibri"/>
                          <a:cs typeface="Latha"/>
                        </a:rPr>
                        <a:t>Dutta</a:t>
                      </a:r>
                      <a:r>
                        <a:rPr lang="en-US" sz="2000" dirty="0">
                          <a:latin typeface="Times New Roman"/>
                          <a:ea typeface="Calibri"/>
                          <a:cs typeface="Latha"/>
                        </a:rPr>
                        <a:t>, A. </a:t>
                      </a:r>
                      <a:r>
                        <a:rPr lang="en-US" sz="2000" dirty="0" err="1">
                          <a:latin typeface="Times New Roman"/>
                          <a:ea typeface="Calibri"/>
                          <a:cs typeface="Latha"/>
                        </a:rPr>
                        <a:t>Ksentini</a:t>
                      </a:r>
                      <a:r>
                        <a:rPr lang="en-US" sz="2000" dirty="0">
                          <a:latin typeface="Times New Roman"/>
                          <a:ea typeface="Calibri"/>
                          <a:cs typeface="Latha"/>
                        </a:rPr>
                        <a:t>, M. </a:t>
                      </a:r>
                      <a:r>
                        <a:rPr lang="en-US" sz="2000" dirty="0" err="1">
                          <a:latin typeface="Times New Roman"/>
                          <a:ea typeface="Calibri"/>
                          <a:cs typeface="Latha"/>
                        </a:rPr>
                        <a:t>Iqbal</a:t>
                      </a:r>
                      <a:r>
                        <a:rPr lang="en-US" sz="2000" dirty="0">
                          <a:latin typeface="Times New Roman"/>
                          <a:ea typeface="Calibri"/>
                          <a:cs typeface="Latha"/>
                        </a:rPr>
                        <a:t>, and H. </a:t>
                      </a:r>
                      <a:r>
                        <a:rPr lang="en-US" sz="2000" dirty="0" err="1">
                          <a:latin typeface="Times New Roman"/>
                          <a:ea typeface="Calibri"/>
                          <a:cs typeface="Latha"/>
                        </a:rPr>
                        <a:t>Flinck</a:t>
                      </a:r>
                      <a:r>
                        <a:rPr lang="en-US" sz="2000" dirty="0">
                          <a:latin typeface="Times New Roman"/>
                          <a:ea typeface="Calibri"/>
                          <a:cs typeface="Latha"/>
                        </a:rPr>
                        <a:t>,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scheme enforces an autonomic creation of MEC services to allow anywhere anytime data access with optimum </a:t>
                      </a:r>
                      <a:r>
                        <a:rPr lang="en-US" sz="2000" dirty="0" err="1">
                          <a:solidFill>
                            <a:srgbClr val="333333"/>
                          </a:solidFill>
                          <a:latin typeface="Times New Roman"/>
                          <a:ea typeface="Calibri"/>
                          <a:cs typeface="Latha"/>
                        </a:rPr>
                        <a:t>QoE</a:t>
                      </a:r>
                      <a:r>
                        <a:rPr lang="en-US" sz="2000" dirty="0">
                          <a:solidFill>
                            <a:srgbClr val="333333"/>
                          </a:solidFill>
                          <a:latin typeface="Times New Roman"/>
                          <a:ea typeface="Calibri"/>
                          <a:cs typeface="Latha"/>
                        </a:rPr>
                        <a:t> and reduced latency.</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Collaborative mobile edge computing in 5G networks: New paradigms, scenarios, and challenges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X. Tran, A. Hajisami, P. Pandey, and D. Pompili,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MEC is an emerging paradigm that provides computing, storage, and networking resources within the edge of the mobile RAN.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371600"/>
            <a:ext cx="7010400" cy="49530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this paper, we study the problem of joint optimization on the access network selection and service placement for MEC, towards the goal of improving the </a:t>
            </a:r>
            <a:r>
              <a:rPr lang="en-IN" sz="1700" dirty="0" err="1" smtClean="0">
                <a:latin typeface="Times New Roman" pitchFamily="18" charset="0"/>
                <a:cs typeface="Times New Roman" pitchFamily="18" charset="0"/>
              </a:rPr>
              <a:t>QoS</a:t>
            </a:r>
            <a:r>
              <a:rPr lang="en-IN" sz="1700" dirty="0" smtClean="0">
                <a:latin typeface="Times New Roman" pitchFamily="18" charset="0"/>
                <a:cs typeface="Times New Roman" pitchFamily="18" charset="0"/>
              </a:rPr>
              <a:t> by balancing the queuing delay, communication delay and service switching cost. We first argue that, the commonly adopted approach of unitary service placement doesn’t necessarily improve the user-perceived </a:t>
            </a:r>
            <a:r>
              <a:rPr lang="en-IN" sz="1700" dirty="0" err="1" smtClean="0">
                <a:latin typeface="Times New Roman" pitchFamily="18" charset="0"/>
                <a:cs typeface="Times New Roman" pitchFamily="18" charset="0"/>
              </a:rPr>
              <a:t>QoS</a:t>
            </a:r>
            <a:r>
              <a:rPr lang="en-IN" sz="1700" dirty="0" smtClean="0">
                <a:latin typeface="Times New Roman" pitchFamily="18" charset="0"/>
                <a:cs typeface="Times New Roman" pitchFamily="18" charset="0"/>
              </a:rPr>
              <a:t>, since the later is vulnerable to not only the communication delay, but also the network access delay. Then we formulate the joint optimization on access network selection and service placement as a long-term cost-minimization problem. We design an efficient online framework, which decomposes this long-term optimization problem into a series of one-shot problems. To address the NP-hardness of these one-shot problems, we provide a </a:t>
            </a:r>
            <a:r>
              <a:rPr lang="en-IN" sz="1700" dirty="0" err="1" smtClean="0">
                <a:latin typeface="Times New Roman" pitchFamily="18" charset="0"/>
                <a:cs typeface="Times New Roman" pitchFamily="18" charset="0"/>
              </a:rPr>
              <a:t>twophase</a:t>
            </a:r>
            <a:r>
              <a:rPr lang="en-IN" sz="1700" dirty="0" smtClean="0">
                <a:latin typeface="Times New Roman" pitchFamily="18" charset="0"/>
                <a:cs typeface="Times New Roman" pitchFamily="18" charset="0"/>
              </a:rPr>
              <a:t> algorithm to get an efficient near-optimal solution. Both rigorous theoretical analysis on the optimality gap and extensive trace-driven simulations demonstrate the efficacy of our proposed solution. </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F. Liu, P. </a:t>
            </a:r>
            <a:r>
              <a:rPr lang="en-IN" sz="1600" dirty="0" err="1" smtClean="0">
                <a:latin typeface="Times New Roman" pitchFamily="18" charset="0"/>
                <a:cs typeface="Times New Roman" pitchFamily="18" charset="0"/>
              </a:rPr>
              <a:t>Shu</a:t>
            </a:r>
            <a:r>
              <a:rPr lang="en-IN" sz="1600" dirty="0" smtClean="0">
                <a:latin typeface="Times New Roman" pitchFamily="18" charset="0"/>
                <a:cs typeface="Times New Roman" pitchFamily="18" charset="0"/>
              </a:rPr>
              <a:t>, H. Jin, L. Ding, J. Yu, D. </a:t>
            </a:r>
            <a:r>
              <a:rPr lang="en-IN" sz="1600" dirty="0" err="1" smtClean="0">
                <a:latin typeface="Times New Roman" pitchFamily="18" charset="0"/>
                <a:cs typeface="Times New Roman" pitchFamily="18" charset="0"/>
              </a:rPr>
              <a:t>Niu</a:t>
            </a:r>
            <a:r>
              <a:rPr lang="en-IN" sz="1600" dirty="0" smtClean="0">
                <a:latin typeface="Times New Roman" pitchFamily="18" charset="0"/>
                <a:cs typeface="Times New Roman" pitchFamily="18" charset="0"/>
              </a:rPr>
              <a:t>, and B. Li, “Gearing resource-poor mobile devices with powerful clouds: architectures, challenges, and applications,” IEEE Wireless communications, vol. 20, no. 3, pp. 14–22,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Y. C.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M. Patel, D. </a:t>
            </a:r>
            <a:r>
              <a:rPr lang="en-IN" sz="1600" dirty="0" err="1" smtClean="0">
                <a:latin typeface="Times New Roman" pitchFamily="18" charset="0"/>
                <a:cs typeface="Times New Roman" pitchFamily="18" charset="0"/>
              </a:rPr>
              <a:t>Sabella</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Sprecher</a:t>
            </a:r>
            <a:r>
              <a:rPr lang="en-IN" sz="1600" dirty="0" smtClean="0">
                <a:latin typeface="Times New Roman" pitchFamily="18" charset="0"/>
                <a:cs typeface="Times New Roman" pitchFamily="18" charset="0"/>
              </a:rPr>
              <a:t>, and V. Young, “Mobile edge computing—a key technology towards 5G,” ETSI white paper, vol. 11, no. 11, pp. 1–16,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Y. Mao, C. You, J. Zhang, K. Huang, and K. B. </a:t>
            </a:r>
            <a:r>
              <a:rPr lang="en-IN" sz="1600" dirty="0" err="1" smtClean="0">
                <a:latin typeface="Times New Roman" pitchFamily="18" charset="0"/>
                <a:cs typeface="Times New Roman" pitchFamily="18" charset="0"/>
              </a:rPr>
              <a:t>Letaief</a:t>
            </a:r>
            <a:r>
              <a:rPr lang="en-IN" sz="1600" dirty="0" smtClean="0">
                <a:latin typeface="Times New Roman" pitchFamily="18" charset="0"/>
                <a:cs typeface="Times New Roman" pitchFamily="18" charset="0"/>
              </a:rPr>
              <a:t>, “A survey on mobile edge computing: The communication perspective,” IEEE Communications Surveys &amp; Tutorials, vol. 19, no. 4, pp. 2322–2358,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T. </a:t>
            </a:r>
            <a:r>
              <a:rPr lang="en-IN" sz="1600" dirty="0" err="1" smtClean="0">
                <a:latin typeface="Times New Roman" pitchFamily="18" charset="0"/>
                <a:cs typeface="Times New Roman" pitchFamily="18" charset="0"/>
              </a:rPr>
              <a:t>Taleb</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Dutta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Ksentini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Iqbal</a:t>
            </a:r>
            <a:r>
              <a:rPr lang="en-IN" sz="1600" dirty="0" smtClean="0">
                <a:latin typeface="Times New Roman" pitchFamily="18" charset="0"/>
                <a:cs typeface="Times New Roman" pitchFamily="18" charset="0"/>
              </a:rPr>
              <a:t>, and H. </a:t>
            </a:r>
            <a:r>
              <a:rPr lang="en-IN" sz="1600" dirty="0" err="1" smtClean="0">
                <a:latin typeface="Times New Roman" pitchFamily="18" charset="0"/>
                <a:cs typeface="Times New Roman" pitchFamily="18" charset="0"/>
              </a:rPr>
              <a:t>Flinck</a:t>
            </a:r>
            <a:r>
              <a:rPr lang="en-IN" sz="1600" dirty="0" smtClean="0">
                <a:latin typeface="Times New Roman" pitchFamily="18" charset="0"/>
                <a:cs typeface="Times New Roman" pitchFamily="18" charset="0"/>
              </a:rPr>
              <a:t>, “Mobile edge computing potential in making cities smarter,” IEEE Communications Magazine, vol. 55, no. 3, pp. 38–43,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T. X. Tran, A. </a:t>
            </a:r>
            <a:r>
              <a:rPr lang="en-IN" sz="1600" dirty="0" err="1" smtClean="0">
                <a:latin typeface="Times New Roman" pitchFamily="18" charset="0"/>
                <a:cs typeface="Times New Roman" pitchFamily="18" charset="0"/>
              </a:rPr>
              <a:t>Hajisami</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Pandey</a:t>
            </a:r>
            <a:r>
              <a:rPr lang="en-IN" sz="1600" dirty="0" smtClean="0">
                <a:latin typeface="Times New Roman" pitchFamily="18" charset="0"/>
                <a:cs typeface="Times New Roman" pitchFamily="18" charset="0"/>
              </a:rPr>
              <a:t>, and D. </a:t>
            </a:r>
            <a:r>
              <a:rPr lang="en-IN" sz="1600" dirty="0" err="1" smtClean="0">
                <a:latin typeface="Times New Roman" pitchFamily="18" charset="0"/>
                <a:cs typeface="Times New Roman" pitchFamily="18" charset="0"/>
              </a:rPr>
              <a:t>Pompili</a:t>
            </a:r>
            <a:r>
              <a:rPr lang="en-IN" sz="1600" dirty="0" smtClean="0">
                <a:latin typeface="Times New Roman" pitchFamily="18" charset="0"/>
                <a:cs typeface="Times New Roman" pitchFamily="18" charset="0"/>
              </a:rPr>
              <a:t>, “Collaborative mobile edge computing in 5G networks: New paradigms, scenarios, and challenges,” IEEE Communications Magazine, vol. 55, no. 4, pp. 54–61, 2017.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L. Wang, L. Jiao, T. He, J. Li, and M. </a:t>
            </a:r>
            <a:r>
              <a:rPr lang="en-IN" sz="1800" dirty="0" err="1" smtClean="0">
                <a:latin typeface="Times New Roman" pitchFamily="18" charset="0"/>
                <a:cs typeface="Times New Roman" pitchFamily="18" charset="0"/>
              </a:rPr>
              <a:t>Muhlh</a:t>
            </a:r>
            <a:r>
              <a:rPr lang="en-IN" sz="1800" dirty="0" smtClean="0">
                <a:latin typeface="Times New Roman" pitchFamily="18" charset="0"/>
                <a:cs typeface="Times New Roman" pitchFamily="18" charset="0"/>
              </a:rPr>
              <a:t> ¨ </a:t>
            </a:r>
            <a:r>
              <a:rPr lang="en-IN" sz="1800" dirty="0" err="1" smtClean="0">
                <a:latin typeface="Times New Roman" pitchFamily="18" charset="0"/>
                <a:cs typeface="Times New Roman" pitchFamily="18" charset="0"/>
              </a:rPr>
              <a:t>auser</a:t>
            </a:r>
            <a:r>
              <a:rPr lang="en-IN" sz="1800" dirty="0" smtClean="0">
                <a:latin typeface="Times New Roman" pitchFamily="18" charset="0"/>
                <a:cs typeface="Times New Roman" pitchFamily="18" charset="0"/>
              </a:rPr>
              <a:t>, “Service entity ¨ placement for social virtual reality applications in edge computing,” in Proceedings of IEEE INFOCOM, 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T. </a:t>
            </a:r>
            <a:r>
              <a:rPr lang="en-IN" sz="1800" dirty="0" err="1" smtClean="0">
                <a:latin typeface="Times New Roman" pitchFamily="18" charset="0"/>
                <a:cs typeface="Times New Roman" pitchFamily="18" charset="0"/>
              </a:rPr>
              <a:t>Taleb</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Samdanis</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Mada</a:t>
            </a:r>
            <a:r>
              <a:rPr lang="en-IN" sz="1800" dirty="0" smtClean="0">
                <a:latin typeface="Times New Roman" pitchFamily="18" charset="0"/>
                <a:cs typeface="Times New Roman" pitchFamily="18" charset="0"/>
              </a:rPr>
              <a:t>, H. </a:t>
            </a:r>
            <a:r>
              <a:rPr lang="en-IN" sz="1800" dirty="0" err="1" smtClean="0">
                <a:latin typeface="Times New Roman" pitchFamily="18" charset="0"/>
                <a:cs typeface="Times New Roman" pitchFamily="18" charset="0"/>
              </a:rPr>
              <a:t>Flinck</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Dutta</a:t>
            </a:r>
            <a:r>
              <a:rPr lang="en-IN" sz="1800" dirty="0" smtClean="0">
                <a:latin typeface="Times New Roman" pitchFamily="18" charset="0"/>
                <a:cs typeface="Times New Roman" pitchFamily="18" charset="0"/>
              </a:rPr>
              <a:t>, and D. </a:t>
            </a:r>
            <a:r>
              <a:rPr lang="en-IN" sz="1800" dirty="0" err="1" smtClean="0">
                <a:latin typeface="Times New Roman" pitchFamily="18" charset="0"/>
                <a:cs typeface="Times New Roman" pitchFamily="18" charset="0"/>
              </a:rPr>
              <a:t>Sabella</a:t>
            </a:r>
            <a:r>
              <a:rPr lang="en-IN" sz="1800" dirty="0" smtClean="0">
                <a:latin typeface="Times New Roman" pitchFamily="18" charset="0"/>
                <a:cs typeface="Times New Roman" pitchFamily="18" charset="0"/>
              </a:rPr>
              <a:t>, “On multi-access edge computing: A survey of the emerging 5G network edge cloud architecture and orchestration,” IEEE Communications Surveys &amp; Tutorials, vol. 19, no. 3, pp. 1657–1681, 2017.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S. Wang, J.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N. Zhang, and Y. Liu, “A survey on service migration in mobile edge computing,” IEEE Access, vol. 6, pp. 23 511–23 528, 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T. </a:t>
            </a:r>
            <a:r>
              <a:rPr lang="en-IN" sz="1800" dirty="0" err="1" smtClean="0">
                <a:latin typeface="Times New Roman" pitchFamily="18" charset="0"/>
                <a:cs typeface="Times New Roman" pitchFamily="18" charset="0"/>
              </a:rPr>
              <a:t>Taleb</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Ksentini</a:t>
            </a:r>
            <a:r>
              <a:rPr lang="en-IN" sz="1800" dirty="0" smtClean="0">
                <a:latin typeface="Times New Roman" pitchFamily="18" charset="0"/>
                <a:cs typeface="Times New Roman" pitchFamily="18" charset="0"/>
              </a:rPr>
              <a:t>, “An analytical model for follow me cloud,” in Proceedings of IEEE GLOBECOM, 2013.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A. </a:t>
            </a:r>
            <a:r>
              <a:rPr lang="en-IN" sz="1800" dirty="0" err="1" smtClean="0">
                <a:latin typeface="Times New Roman" pitchFamily="18" charset="0"/>
                <a:cs typeface="Times New Roman" pitchFamily="18" charset="0"/>
              </a:rPr>
              <a:t>Ksentini</a:t>
            </a:r>
            <a:r>
              <a:rPr lang="en-IN" sz="1800" dirty="0" smtClean="0">
                <a:latin typeface="Times New Roman" pitchFamily="18" charset="0"/>
                <a:cs typeface="Times New Roman" pitchFamily="18" charset="0"/>
              </a:rPr>
              <a:t>, T. </a:t>
            </a:r>
            <a:r>
              <a:rPr lang="en-IN" sz="1800" dirty="0" err="1" smtClean="0">
                <a:latin typeface="Times New Roman" pitchFamily="18" charset="0"/>
                <a:cs typeface="Times New Roman" pitchFamily="18" charset="0"/>
              </a:rPr>
              <a:t>Taleb</a:t>
            </a:r>
            <a:r>
              <a:rPr lang="en-IN" sz="1800" dirty="0" smtClean="0">
                <a:latin typeface="Times New Roman" pitchFamily="18" charset="0"/>
                <a:cs typeface="Times New Roman" pitchFamily="18" charset="0"/>
              </a:rPr>
              <a:t>, and M. Chen, “A Markov decision </a:t>
            </a:r>
            <a:r>
              <a:rPr lang="en-IN" sz="1800" dirty="0" err="1" smtClean="0">
                <a:latin typeface="Times New Roman" pitchFamily="18" charset="0"/>
                <a:cs typeface="Times New Roman" pitchFamily="18" charset="0"/>
              </a:rPr>
              <a:t>processbased</a:t>
            </a:r>
            <a:r>
              <a:rPr lang="en-IN" sz="1800" dirty="0" smtClean="0">
                <a:latin typeface="Times New Roman" pitchFamily="18" charset="0"/>
                <a:cs typeface="Times New Roman" pitchFamily="18" charset="0"/>
              </a:rPr>
              <a:t> service migration procedure for follow me cloud,” in Proceedings of IEEE ICC, 2014.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1254</TotalTime>
  <Words>1621</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An Online Framework for Joint Network Selection and Service Placement in Mobile Edge Computing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2021-08-02T09:29:41Z</dcterms:modified>
</cp:coreProperties>
</file>