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Accurate and Efficient Monitoring for Virtualized SDN in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4572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V-Sight, a network monitoring framework for programmable virtual networks in clouds. Network virtualization based on software-defined networking (SDN-NV) in clouds makes it possible to realize programmable virtual networks; consequently, this technology offers many benefits to cloud services for tenants. However, to the best of our knowledge, network monitoring, which is a prerequisite for managing and optimizing virtual networks, has not been investigated in the context of SDN-NV systems. As the first framework for network monitoring in SDN-NV, we identify three challenges: non-isolated and inaccurate statistics, high monitoring delay, and excessive control channel consumption for gathering statistics. To address these challenges, V-Sight introduces three key mechanisms: 1) statistics virtualization for isolated statistics, 2) transmission disaggregation for reduced transmission delay, and 3) </a:t>
            </a:r>
            <a:r>
              <a:rPr lang="en-IN" sz="2000" dirty="0" err="1" smtClean="0">
                <a:latin typeface="Times New Roman" pitchFamily="18" charset="0"/>
                <a:cs typeface="Times New Roman" pitchFamily="18" charset="0"/>
              </a:rPr>
              <a:t>pCollector</a:t>
            </a:r>
            <a:r>
              <a:rPr lang="en-IN" sz="2000" dirty="0" smtClean="0">
                <a:latin typeface="Times New Roman" pitchFamily="18" charset="0"/>
                <a:cs typeface="Times New Roman" pitchFamily="18" charset="0"/>
              </a:rPr>
              <a:t> aggregation for efficient control channel consumption. The evaluation results reveal that V-Sight successfully provides accurate and isolated statistics while reducing the monitoring delay and control channel consumption in orders of magnitude. We also show that V-Sight can achieve a data plane throughput close to that of non-virtualized SDN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special features of cloud-fog, other existing orchestrations, such as the one from cloud, cannot be applied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reduce the overall energy consumption by an average of 20%, compared to existing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exist already research studies for each layer. In this paper, we introduce some works used SDN in hybrid cloud-fog systems, mostly for connecting the cloud layer to the fog layer, or connecting fog nodes together for different use cases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should consider that fog is tightly linked to the existence of a cloud, and it cannot work in a standalone </a:t>
            </a:r>
            <a:r>
              <a:rPr lang="en-IN" sz="2000" dirty="0" smtClean="0">
                <a:latin typeface="Times New Roman" pitchFamily="18" charset="0"/>
                <a:cs typeface="Times New Roman" pitchFamily="18" charset="0"/>
              </a:rPr>
              <a:t>mode.</a:t>
            </a:r>
          </a:p>
          <a:p>
            <a:pPr algn="just">
              <a:lnSpc>
                <a:spcPct val="150000"/>
              </a:lnSpc>
            </a:pPr>
            <a:r>
              <a:rPr lang="en-IN" sz="2000" dirty="0" err="1" smtClean="0">
                <a:latin typeface="Times New Roman" pitchFamily="18" charset="0"/>
                <a:cs typeface="Times New Roman" pitchFamily="18" charset="0"/>
              </a:rPr>
              <a:t>ScalCon</a:t>
            </a:r>
            <a:r>
              <a:rPr lang="en-IN" sz="2000" dirty="0" smtClean="0">
                <a:latin typeface="Times New Roman" pitchFamily="18" charset="0"/>
                <a:cs typeface="Times New Roman" pitchFamily="18" charset="0"/>
              </a:rPr>
              <a:t> outperforms existing schemes in terms of path computation time, path setup latency, end-to-end delay and communication </a:t>
            </a:r>
            <a:r>
              <a:rPr lang="en-IN" sz="2000" dirty="0" smtClean="0">
                <a:latin typeface="Times New Roman" pitchFamily="18" charset="0"/>
                <a:cs typeface="Times New Roman" pitchFamily="18" charset="0"/>
              </a:rPr>
              <a:t>overhead.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way to solve this problem is for the “hypervisor” software that provides processor virtualization also implements as many virtual NICs (</a:t>
            </a:r>
            <a:r>
              <a:rPr lang="en-IN" sz="2000" dirty="0" err="1" smtClean="0">
                <a:latin typeface="Times New Roman" pitchFamily="18" charset="0"/>
                <a:cs typeface="Times New Roman" pitchFamily="18" charset="0"/>
              </a:rPr>
              <a:t>vNICs</a:t>
            </a:r>
            <a:r>
              <a:rPr lang="en-IN" sz="2000" dirty="0" smtClean="0">
                <a:latin typeface="Times New Roman" pitchFamily="18" charset="0"/>
                <a:cs typeface="Times New Roman" pitchFamily="18" charset="0"/>
              </a:rPr>
              <a:t>) as there are VMs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problem of routing using ASPs’ policies in a very dynamic multi-cloud environment is not possible since Internet service providers (ISPs) offer no service to dynamically route messages to a different server using an ASP’s policies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the time when researchers, </a:t>
            </a:r>
            <a:r>
              <a:rPr lang="en-IN" sz="2000" dirty="0" err="1" smtClean="0">
                <a:latin typeface="Times New Roman" pitchFamily="18" charset="0"/>
                <a:cs typeface="Times New Roman" pitchFamily="18" charset="0"/>
              </a:rPr>
              <a:t>startups</a:t>
            </a:r>
            <a:r>
              <a:rPr lang="en-IN" sz="2000" dirty="0" smtClean="0">
                <a:latin typeface="Times New Roman" pitchFamily="18" charset="0"/>
                <a:cs typeface="Times New Roman" pitchFamily="18" charset="0"/>
              </a:rPr>
              <a:t>, and all vendors need to pay attention since this is the opportunity to make an impact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SDN is expected to make the networks programmable and easily </a:t>
            </a:r>
            <a:r>
              <a:rPr lang="en-IN" sz="2000" dirty="0" err="1" smtClean="0">
                <a:latin typeface="Times New Roman" pitchFamily="18" charset="0"/>
                <a:cs typeface="Times New Roman" pitchFamily="18" charset="0"/>
              </a:rPr>
              <a:t>partitionable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virtualizable</a:t>
            </a:r>
            <a:r>
              <a:rPr lang="en-IN" sz="2000" dirty="0" smtClean="0">
                <a:latin typeface="Times New Roman" pitchFamily="18" charset="0"/>
                <a:cs typeface="Times New Roman" pitchFamily="18" charset="0"/>
              </a:rPr>
              <a:t>. These features are required for cloud computing where the network infrastructure is shared by a number of competing entities.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research </a:t>
            </a:r>
            <a:r>
              <a:rPr lang="en-IN" sz="2000" dirty="0" smtClean="0">
                <a:latin typeface="Times New Roman" pitchFamily="18" charset="0"/>
                <a:cs typeface="Times New Roman" pitchFamily="18" charset="0"/>
              </a:rPr>
              <a:t>paper, </a:t>
            </a:r>
            <a:r>
              <a:rPr lang="en-IN" sz="2000" dirty="0" smtClean="0">
                <a:latin typeface="Times New Roman" pitchFamily="18" charset="0"/>
                <a:cs typeface="Times New Roman" pitchFamily="18" charset="0"/>
              </a:rPr>
              <a:t>the authors proposed a dynamic offloading mechanism among the fog nodes to address the challenge of static offloading and oblivious link selection in vehicular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method, the SDN controller collects the statistics, computational capabilities status, and supported services of a fog node, using the fog agent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analyze the performance of proposed solutions, the authors considered three environments, where the links and nodes reliability could be good, poor and mixed.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also proposed an algorithm (which is dependent on partitioning the SDN virtually) to select the optimal access point and optimal place to process the data.</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service may be partitioned for improved performance, with each partition hosted on a different group of servers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Proxies can be located anywhere on the global Internet. Of course, they should be located in proximity to users and servers for optimal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quite inefficient, but is how current Internet control protocols work. Centralization of control makes sensing the state and adjusting the control dynamically based on state changes much faster than with distributed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Each processor can run multiple virtual machines (VMs), and each machine can be used by a different user.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the case with storage, where a large number of inexpensive unreliable disks can be used to make up large reliable storage.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057400"/>
                <a:gridCol w="19050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Routing Bridges (</a:t>
                      </a:r>
                      <a:r>
                        <a:rPr lang="en-US" sz="2000" dirty="0" err="1">
                          <a:latin typeface="Times New Roman"/>
                          <a:ea typeface="Calibri"/>
                          <a:cs typeface="Latha"/>
                        </a:rPr>
                        <a:t>RBridges</a:t>
                      </a:r>
                      <a:r>
                        <a:rPr lang="en-US" sz="2000" dirty="0">
                          <a:latin typeface="Times New Roman"/>
                          <a:ea typeface="Calibri"/>
                          <a:cs typeface="Latha"/>
                        </a:rPr>
                        <a:t>): Base Protocol Specification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Perlman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design supports VLANs and the optimization of the distribution of multi-destination frames based on VLAN ID and based on IP-derived multicast groups.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NVGRE: Network Virtualization Using Generic Routing Encapsulation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Sridharan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Network Virtualization decouples virtual networks and addresses from physical network infrastructure, providing isolation and concurrency between multiple virtual networks on the same physical network infrastructure.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VXLAN: A Framework for Overlaying Virtualized Layer 2 Networks over Layer 3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Mahalingam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scheme and the related protocols can be used in networks for cloud service providers and enterprise data centers.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Stateless Transport Tunneling Protocol for Network Virtualization (STT)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Davie, Ed., J. Gross,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STT is particularly useful when some tunnel endpoints are in end-systems, as it utilizes the capabilities of the network interface card to improve performance.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828800" y="1447800"/>
            <a:ext cx="6781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533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Cloud </a:t>
            </a:r>
            <a:r>
              <a:rPr lang="en-IN" sz="1800" dirty="0" smtClean="0">
                <a:latin typeface="Times New Roman" pitchFamily="18" charset="0"/>
                <a:cs typeface="Times New Roman" pitchFamily="18" charset="0"/>
              </a:rPr>
              <a:t>computing is a result of advances in virtualization in computing, storage, and networking. </a:t>
            </a:r>
            <a:r>
              <a:rPr lang="en-IN" sz="1800" dirty="0" smtClean="0">
                <a:latin typeface="Times New Roman" pitchFamily="18" charset="0"/>
                <a:cs typeface="Times New Roman" pitchFamily="18" charset="0"/>
              </a:rPr>
              <a:t>Networking </a:t>
            </a:r>
            <a:r>
              <a:rPr lang="en-IN" sz="1800" dirty="0" smtClean="0">
                <a:latin typeface="Times New Roman" pitchFamily="18" charset="0"/>
                <a:cs typeface="Times New Roman" pitchFamily="18" charset="0"/>
              </a:rPr>
              <a:t>virtualization is still in its infancy. Numerous standards related to network virtualization have recently been developed in the IEEE and Internet Engineering Task Force (IETF), and several are still being developed. </a:t>
            </a:r>
            <a:r>
              <a:rPr lang="en-IN" sz="1800" dirty="0" smtClean="0">
                <a:latin typeface="Times New Roman" pitchFamily="18" charset="0"/>
                <a:cs typeface="Times New Roman" pitchFamily="18" charset="0"/>
              </a:rPr>
              <a:t>One </a:t>
            </a:r>
            <a:r>
              <a:rPr lang="en-IN" sz="1800" dirty="0" smtClean="0">
                <a:latin typeface="Times New Roman" pitchFamily="18" charset="0"/>
                <a:cs typeface="Times New Roman" pitchFamily="18" charset="0"/>
              </a:rPr>
              <a:t>of the key recent developments in this direction is software defined networking. The key innovations of SDN are separation of the control and data planes, centralization of control, programmability, and standard southbound, northbound, and east-west APIs. This will allow a large number of devices to easily be orchestrated (programmed). </a:t>
            </a:r>
            <a:r>
              <a:rPr lang="en-IN" sz="1800" dirty="0" err="1" smtClean="0">
                <a:latin typeface="Times New Roman" pitchFamily="18" charset="0"/>
                <a:cs typeface="Times New Roman" pitchFamily="18" charset="0"/>
              </a:rPr>
              <a:t>OpenFlow</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is the standard southbound API being defined by Open Networking Forum. </a:t>
            </a:r>
            <a:r>
              <a:rPr lang="en-IN" sz="1800" dirty="0" smtClean="0">
                <a:latin typeface="Times New Roman" pitchFamily="18" charset="0"/>
                <a:cs typeface="Times New Roman" pitchFamily="18" charset="0"/>
              </a:rPr>
              <a:t>We </a:t>
            </a:r>
            <a:r>
              <a:rPr lang="en-IN" sz="1800" dirty="0" smtClean="0">
                <a:latin typeface="Times New Roman" pitchFamily="18" charset="0"/>
                <a:cs typeface="Times New Roman" pitchFamily="18" charset="0"/>
              </a:rPr>
              <a:t>are working on </a:t>
            </a:r>
            <a:r>
              <a:rPr lang="en-IN" sz="1800" dirty="0" err="1" smtClean="0">
                <a:latin typeface="Times New Roman" pitchFamily="18" charset="0"/>
                <a:cs typeface="Times New Roman" pitchFamily="18" charset="0"/>
              </a:rPr>
              <a:t>OpenADN</a:t>
            </a:r>
            <a:r>
              <a:rPr lang="en-IN" sz="1800" dirty="0" smtClean="0">
                <a:latin typeface="Times New Roman" pitchFamily="18" charset="0"/>
                <a:cs typeface="Times New Roman" pitchFamily="18" charset="0"/>
              </a:rPr>
              <a:t>, which is a network application based on SDN that enables application partitioning and delivery in a multi-cloud environment.</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PCI-SIG, “Single Root I/O Virtualization and Sharing 1.1 Specification,” http://www.pcisig.com/members/downloads/specifications/iov/sr-iov1_1_20Jan10.pdf, available only to members.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IEEE Std. 802.1Qbg-2012, “IEEE Standard for Local and Metropolitan Area Networks — Media Access Control (MAC) Bridges and Virtual Bridged Local Area Networks — Amendment 21: Edge Virtual Bridging,” July 5, 2012, http://standards.ieee.org/getieee802/download/802.1Qbg-2012.pdf, p. 191.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Perlman et al., “Routing Bridges (</a:t>
            </a:r>
            <a:r>
              <a:rPr lang="en-IN" sz="1600" dirty="0" err="1" smtClean="0">
                <a:latin typeface="Times New Roman" pitchFamily="18" charset="0"/>
                <a:cs typeface="Times New Roman" pitchFamily="18" charset="0"/>
              </a:rPr>
              <a:t>RBridges</a:t>
            </a:r>
            <a:r>
              <a:rPr lang="en-IN" sz="1600" dirty="0" smtClean="0">
                <a:latin typeface="Times New Roman" pitchFamily="18" charset="0"/>
                <a:cs typeface="Times New Roman" pitchFamily="18" charset="0"/>
              </a:rPr>
              <a:t>): Base Protocol Specification,” IEEE RFC 6325, July 2011, 99 pages, http://tools.ietf.org/html/rfc6325.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Sridharan</a:t>
            </a:r>
            <a:r>
              <a:rPr lang="en-IN" sz="1600" dirty="0" smtClean="0">
                <a:latin typeface="Times New Roman" pitchFamily="18" charset="0"/>
                <a:cs typeface="Times New Roman" pitchFamily="18" charset="0"/>
              </a:rPr>
              <a:t> et al., “NVGRE: Network Virtualization Using Generic Routing Encapsulation,” IETF Draft draftsridharan-virtualization-nvgre-03.txt, Aug. 2013, http://tools.ietf.org/html/draft-sridharan-virtualizationnvgre-03, pp. 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Mahalingam</a:t>
            </a:r>
            <a:r>
              <a:rPr lang="en-IN" sz="1600" dirty="0" smtClean="0">
                <a:latin typeface="Times New Roman" pitchFamily="18" charset="0"/>
                <a:cs typeface="Times New Roman" pitchFamily="18" charset="0"/>
              </a:rPr>
              <a:t> et al., “VXLAN: A Framework for Overlaying Virtualized Layer 2 Networks over Layer 3 Networks,” IETF Draft draft-mahalingam-dutt-dcops-vxlan04.txt, May 8, 2013, 22 pages, http://tools.ietf.org/html/ draft-mahalingam-dutt-dcops-vxlan-04.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B. Davie, Ed., J. Gross, “A Stateless Transport </a:t>
            </a:r>
            <a:r>
              <a:rPr lang="en-IN" sz="1700" dirty="0" err="1" smtClean="0">
                <a:latin typeface="Times New Roman" pitchFamily="18" charset="0"/>
                <a:cs typeface="Times New Roman" pitchFamily="18" charset="0"/>
              </a:rPr>
              <a:t>Tunneling</a:t>
            </a:r>
            <a:r>
              <a:rPr lang="en-IN" sz="1700" dirty="0" smtClean="0">
                <a:latin typeface="Times New Roman" pitchFamily="18" charset="0"/>
                <a:cs typeface="Times New Roman" pitchFamily="18" charset="0"/>
              </a:rPr>
              <a:t> Protocol for Network Virtualization (STT</a:t>
            </a:r>
            <a:r>
              <a:rPr lang="en-IN" sz="1700" dirty="0" smtClean="0">
                <a:latin typeface="Times New Roman" pitchFamily="18" charset="0"/>
                <a:cs typeface="Times New Roman" pitchFamily="18" charset="0"/>
              </a:rPr>
              <a:t>) ,” </a:t>
            </a:r>
            <a:r>
              <a:rPr lang="en-IN" sz="1700" dirty="0" smtClean="0">
                <a:latin typeface="Times New Roman" pitchFamily="18" charset="0"/>
                <a:cs typeface="Times New Roman" pitchFamily="18" charset="0"/>
              </a:rPr>
              <a:t>IETF Draft draft-davie-stt-03.txt, Mar. 12, 2013, 19 pages, http://tools.ietf.org/html/draft-davie-stt-03.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IEEE Std 802.1BR-2012, “IEEE Standard for Local and Metropolitan Area Networks—Virtual Bridged Local Area Networks — Bridge Port Extension,” July 16, 2012, 135 pages, http://standards.ieee.org/getieee802/ download/802.1BR-2012.pdf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T. </a:t>
            </a:r>
            <a:r>
              <a:rPr lang="en-IN" sz="1700" dirty="0" err="1" smtClean="0">
                <a:latin typeface="Times New Roman" pitchFamily="18" charset="0"/>
                <a:cs typeface="Times New Roman" pitchFamily="18" charset="0"/>
              </a:rPr>
              <a:t>Narten</a:t>
            </a:r>
            <a:r>
              <a:rPr lang="en-IN" sz="1700" dirty="0" smtClean="0">
                <a:latin typeface="Times New Roman" pitchFamily="18" charset="0"/>
                <a:cs typeface="Times New Roman" pitchFamily="18" charset="0"/>
              </a:rPr>
              <a:t> et al., “Problem Statement: Overlays for Network Virtualization,” IETF Draft draft-ietf-nvo3-overlayproblem-statement-04, July 31, 2013, 24 pages, http://datatracker.ietf.org/doc/draft-ietf-nvo3-overlayproblem-statement/.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ETSI, “NFV Whitepaper,” Oct 22, 2012, http://portal.etsi. org/NFV/NFV_White_Paper.pdf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Floodlight </a:t>
            </a:r>
            <a:r>
              <a:rPr lang="en-IN" sz="1700" dirty="0" err="1" smtClean="0">
                <a:latin typeface="Times New Roman" pitchFamily="18" charset="0"/>
                <a:cs typeface="Times New Roman" pitchFamily="18" charset="0"/>
              </a:rPr>
              <a:t>OpenFlow</a:t>
            </a:r>
            <a:r>
              <a:rPr lang="en-IN" sz="1700" dirty="0" smtClean="0">
                <a:latin typeface="Times New Roman" pitchFamily="18" charset="0"/>
                <a:cs typeface="Times New Roman" pitchFamily="18" charset="0"/>
              </a:rPr>
              <a:t> Controller, http://www.projectfloodlight.org/floodlight/.</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1407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Accurate and Efficient Monitoring for Virtualized SDN in Clouds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2021-08-02T07:12:11Z</dcterms:modified>
</cp:coreProperties>
</file>