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34" autoAdjust="0"/>
    <p:restoredTop sz="94624" autoAdjust="0"/>
  </p:normalViewPr>
  <p:slideViewPr>
    <p:cSldViewPr>
      <p:cViewPr varScale="1">
        <p:scale>
          <a:sx n="69" d="100"/>
          <a:sy n="69" d="100"/>
        </p:scale>
        <p:origin x="-1404" y="-102"/>
      </p:cViewPr>
      <p:guideLst>
        <p:guide orient="horz" pos="2160"/>
        <p:guide pos="2880"/>
      </p:guideLst>
    </p:cSldViewPr>
  </p:slideViewPr>
  <p:outlineViewPr>
    <p:cViewPr>
      <p:scale>
        <a:sx n="33" d="100"/>
        <a:sy n="33" d="100"/>
      </p:scale>
      <p:origin x="0" y="1674"/>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Online Performance </a:t>
            </a:r>
            <a:r>
              <a:rPr lang="en-IN" b="1" dirty="0" err="1" smtClean="0">
                <a:latin typeface="Times New Roman" pitchFamily="18" charset="0"/>
                <a:cs typeface="Times New Roman" pitchFamily="18" charset="0"/>
              </a:rPr>
              <a:t>Modeling</a:t>
            </a:r>
            <a:r>
              <a:rPr lang="en-IN" b="1" dirty="0" smtClean="0">
                <a:latin typeface="Times New Roman" pitchFamily="18" charset="0"/>
                <a:cs typeface="Times New Roman" pitchFamily="18" charset="0"/>
              </a:rPr>
              <a:t> and Prediction for Single-VM Applications in Multi-Tenant Clouds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this paper, we propose online learning methodologies for performance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prediction of applications that run repetitively on multi-tenant clouds. Based on a few micro-benchmarks to probe in-situ perceivable performance of major components of the target VM, we proposed both periodic model retraining and progressive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approaches to address the changes in the intensity of resource contentions of a VM over time and its effects on the target application. Both Regression and Neural-Network models are considered to adopt to recent changes in resource contention.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17 representative applications from PARSEC, </a:t>
            </a:r>
            <a:r>
              <a:rPr lang="en-IN" sz="2000" dirty="0" err="1" smtClean="0">
                <a:latin typeface="Times New Roman" pitchFamily="18" charset="0"/>
                <a:cs typeface="Times New Roman" pitchFamily="18" charset="0"/>
              </a:rPr>
              <a:t>Nas</a:t>
            </a:r>
            <a:r>
              <a:rPr lang="en-IN" sz="2000" dirty="0" smtClean="0">
                <a:latin typeface="Times New Roman" pitchFamily="18" charset="0"/>
                <a:cs typeface="Times New Roman" pitchFamily="18" charset="0"/>
              </a:rPr>
              <a:t> Parallel and </a:t>
            </a:r>
            <a:r>
              <a:rPr lang="en-IN" sz="2000" dirty="0" err="1" smtClean="0">
                <a:latin typeface="Times New Roman" pitchFamily="18" charset="0"/>
                <a:cs typeface="Times New Roman" pitchFamily="18" charset="0"/>
              </a:rPr>
              <a:t>CloudSuite</a:t>
            </a:r>
            <a:r>
              <a:rPr lang="en-IN" sz="2000" dirty="0" smtClean="0">
                <a:latin typeface="Times New Roman" pitchFamily="18" charset="0"/>
                <a:cs typeface="Times New Roman" pitchFamily="18" charset="0"/>
              </a:rPr>
              <a:t> benchmarks being considered, we have extensively evaluated the proposed online schemes for the prediction accuracy of the resulting models and associated overheads on both a private and public clouds. The evaluation results show that, even on the private cloud with high and radically changed resource contention, the average prediction errors of the considered models can be less than 20%. With the neural-network progressive models, the average prediction errors can be reduced by about 7% with much reduced overheads (up to 265X). For public clouds with less resource contentions, the prediction errors is less than 4% for the considered models with our proposed online schemes.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success of cloud computing builds largely upon on-demand supply of virtual machines (VMs) that provide the abstraction of a physical machine on shared resources.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Unfortunately</a:t>
            </a:r>
            <a:r>
              <a:rPr lang="en-IN" sz="2000" dirty="0" smtClean="0">
                <a:latin typeface="Times New Roman" pitchFamily="18" charset="0"/>
                <a:cs typeface="Times New Roman" pitchFamily="18" charset="0"/>
              </a:rPr>
              <a:t>, despite recent advances in virtualization technology, there still exists an unpredictable performance gap between the real and desired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related to our work are several existing resource configuration frameworks such as </a:t>
            </a:r>
            <a:r>
              <a:rPr lang="en-IN" sz="2000" dirty="0" err="1" smtClean="0">
                <a:latin typeface="Times New Roman" pitchFamily="18" charset="0"/>
                <a:cs typeface="Times New Roman" pitchFamily="18" charset="0"/>
              </a:rPr>
              <a:t>DejaVu</a:t>
            </a:r>
            <a:r>
              <a:rPr lang="en-IN" sz="2000" dirty="0" smtClean="0">
                <a:latin typeface="Times New Roman" pitchFamily="18" charset="0"/>
                <a:cs typeface="Times New Roman" pitchFamily="18" charset="0"/>
              </a:rPr>
              <a:t> , </a:t>
            </a:r>
            <a:r>
              <a:rPr lang="en-IN" sz="2000" dirty="0" err="1" smtClean="0">
                <a:latin typeface="Times New Roman" pitchFamily="18" charset="0"/>
                <a:cs typeface="Times New Roman" pitchFamily="18" charset="0"/>
              </a:rPr>
              <a:t>JustRunIt</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key differences of Matrix lie in a comprehensive framework to predict and maintain the desired performance of a new workload while minimizing the operating cost.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objective of such a memory access pattern is to ensure that each data access is issued to off-core memory rather than the caches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each benchmark suite, the selection of these benchmarks is a combination of technical difficulties (e.g., compilation problems), benchmarks’ resource requirements (needs of multiple VM instances or more memory) and budget limitation to run the costly experiments on AWS and GCE clouds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some recent studies have addressed this problem, there are still some limitations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large prediction error with </a:t>
            </a:r>
            <a:r>
              <a:rPr lang="en-IN" sz="2000" dirty="0" err="1" smtClean="0">
                <a:latin typeface="Times New Roman" pitchFamily="18" charset="0"/>
                <a:cs typeface="Times New Roman" pitchFamily="18" charset="0"/>
              </a:rPr>
              <a:t>dedup</a:t>
            </a:r>
            <a:r>
              <a:rPr lang="en-IN" sz="2000" dirty="0" smtClean="0">
                <a:latin typeface="Times New Roman" pitchFamily="18" charset="0"/>
                <a:cs typeface="Times New Roman" pitchFamily="18" charset="0"/>
              </a:rPr>
              <a:t> was caused by OS thread scheduling issue rather than the models </a:t>
            </a:r>
            <a:r>
              <a:rPr lang="en-IN" sz="2000" dirty="0" err="1" smtClean="0">
                <a:latin typeface="Times New Roman" pitchFamily="18" charset="0"/>
                <a:cs typeface="Times New Roman" pitchFamily="18" charset="0"/>
              </a:rPr>
              <a:t>mispredicting</a:t>
            </a:r>
            <a:r>
              <a:rPr lang="en-IN" sz="2000" dirty="0" smtClean="0">
                <a:latin typeface="Times New Roman" pitchFamily="18" charset="0"/>
                <a:cs typeface="Times New Roman" pitchFamily="18" charset="0"/>
              </a:rPr>
              <a:t> the impact of resource contention</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work, we propose Matrix, a novel performance and resource management system that ensures the desired performance of an application achieved on a VM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propose the concept of Relative Performance (RP) as the “equivalence” metric that measures the ratio between the desired performance and that of running in a VM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 performance and resource management system, Matrix, that targets at delivering predictable VM performance with the best </a:t>
            </a:r>
            <a:r>
              <a:rPr lang="en-IN" sz="2000" dirty="0" smtClean="0">
                <a:latin typeface="Times New Roman" pitchFamily="18" charset="0"/>
                <a:cs typeface="Times New Roman" pitchFamily="18" charset="0"/>
              </a:rPr>
              <a:t>cost efficiency.</a:t>
            </a:r>
          </a:p>
          <a:p>
            <a:pPr algn="just">
              <a:lnSpc>
                <a:spcPct val="150000"/>
              </a:lnSpc>
            </a:pPr>
            <a:r>
              <a:rPr lang="en-IN" sz="2000" dirty="0" smtClean="0">
                <a:latin typeface="Times New Roman" pitchFamily="18" charset="0"/>
                <a:cs typeface="Times New Roman" pitchFamily="18" charset="0"/>
              </a:rPr>
              <a:t>To achieve this goal, Matrix utilizes clustering models with probability estimates to predict the performance of new workloads in a virtualized environment, chooses a suitable VM type, and dynamically adjusts the resource configuration of a VM on the fly.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Most existing studies on performance prediction for virtual machines (VMs) in multi-tenant clouds are at system level and generally require access to performance counters in hypervisors.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work, we propose </a:t>
            </a:r>
            <a:r>
              <a:rPr lang="en-IN" sz="2000" dirty="0" err="1" smtClean="0">
                <a:latin typeface="Times New Roman" pitchFamily="18" charset="0"/>
                <a:cs typeface="Times New Roman" pitchFamily="18" charset="0"/>
              </a:rPr>
              <a:t>uPredict</a:t>
            </a:r>
            <a:r>
              <a:rPr lang="en-IN" sz="2000" dirty="0" smtClean="0">
                <a:latin typeface="Times New Roman" pitchFamily="18" charset="0"/>
                <a:cs typeface="Times New Roman" pitchFamily="18" charset="0"/>
              </a:rPr>
              <a:t>, a user-level profiler-based performance predictive framework for single-VM applications in multi-tenant clouds.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Such hardware resource sharing among multiple tenants causes resource contention, which in turn degrades the performance of applications running on </a:t>
            </a:r>
            <a:r>
              <a:rPr lang="en-IN" sz="2000" dirty="0" smtClean="0">
                <a:latin typeface="Times New Roman" pitchFamily="18" charset="0"/>
                <a:cs typeface="Times New Roman" pitchFamily="18" charset="0"/>
              </a:rPr>
              <a:t>clouds.</a:t>
            </a:r>
          </a:p>
          <a:p>
            <a:pPr algn="just">
              <a:lnSpc>
                <a:spcPct val="150000"/>
              </a:lnSpc>
            </a:pPr>
            <a:r>
              <a:rPr lang="en-IN" sz="2000" dirty="0" smtClean="0">
                <a:latin typeface="Times New Roman" pitchFamily="18" charset="0"/>
                <a:cs typeface="Times New Roman" pitchFamily="18" charset="0"/>
              </a:rPr>
              <a:t>Although these studies can predict an application’s average performance on various VMs and/or different cloud services, they cannot be utilized to predict the in-situ performance of an application while taking the runtime resource contention into consideration.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1524000"/>
                <a:gridCol w="251460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Neural networks for pattern recognition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Christopher M Bishop.</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After introducing the basic concepts, the book examines techniques for modelling probability density functions and the properties and merits of the multi-layer perceptron and radial basis function network models.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Reoptimizing Data Parallel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Sameer Agarwal, Srikanth Kandula, Nico Bruno, Ming-Chuan Wu, Ion Stoica, and Jingren Zhou.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a:ea typeface="Calibri"/>
                          <a:cs typeface="Latha"/>
                        </a:rPr>
                        <a:t>Performant</a:t>
                      </a:r>
                      <a:r>
                        <a:rPr lang="en-US" sz="2000" dirty="0">
                          <a:solidFill>
                            <a:srgbClr val="333333"/>
                          </a:solidFill>
                          <a:latin typeface="Times New Roman"/>
                          <a:ea typeface="Calibri"/>
                          <a:cs typeface="Latha"/>
                        </a:rPr>
                        <a:t> execution of data-parallel jobs needs good execution plans. Certain properties of the code, the data, and the interaction between them are crucial to generate these plans.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Towards Predictable Datacenter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Hitesh Ballani, Thomas Karagiannis, Ant Rowstron, and Paolo Costa.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shared nature of the network in today's multi-tenant datacenters implies that network performance for tenants can vary significantly.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Profiling and Predicting Application Performance on the Cloud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Baughman, R. Chard, L. Ward, J. Pitt, K. Chard, and I. Foster.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Cloud providers continue to expand and diversify their collection of leasable resources to meet the needs of an increasingly wide range of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752600" y="1371600"/>
            <a:ext cx="70104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143000" y="228600"/>
            <a:ext cx="7498080" cy="4800600"/>
          </a:xfrm>
        </p:spPr>
        <p:txBody>
          <a:bodyPr>
            <a:noAutofit/>
          </a:bodyPr>
          <a:lstStyle/>
          <a:p>
            <a:pPr algn="just">
              <a:buNone/>
            </a:pPr>
            <a:r>
              <a:rPr lang="en-IN" sz="1800" dirty="0" smtClean="0">
                <a:latin typeface="Times New Roman" pitchFamily="18" charset="0"/>
                <a:cs typeface="Times New Roman" pitchFamily="18" charset="0"/>
              </a:rPr>
              <a:t>     The </a:t>
            </a:r>
            <a:r>
              <a:rPr lang="en-IN" sz="1800" dirty="0" smtClean="0">
                <a:latin typeface="Times New Roman" pitchFamily="18" charset="0"/>
                <a:cs typeface="Times New Roman" pitchFamily="18" charset="0"/>
              </a:rPr>
              <a:t>resource contention in multi-tenant cloud environment can cause performance fluctuations for cloud applications. Without accurate knowledge of their performance, it is very difficult for ordinary cloud users to plan their resource allocations on the clouds. In this paper, we proposed </a:t>
            </a:r>
            <a:r>
              <a:rPr lang="en-IN" sz="1800" dirty="0" err="1" smtClean="0">
                <a:latin typeface="Times New Roman" pitchFamily="18" charset="0"/>
                <a:cs typeface="Times New Roman" pitchFamily="18" charset="0"/>
              </a:rPr>
              <a:t>uPredict</a:t>
            </a:r>
            <a:r>
              <a:rPr lang="en-IN" sz="1800" dirty="0" smtClean="0">
                <a:latin typeface="Times New Roman" pitchFamily="18" charset="0"/>
                <a:cs typeface="Times New Roman" pitchFamily="18" charset="0"/>
              </a:rPr>
              <a:t>, a user-level profiler-based performance predictive framework for single-VM applications running in multitenant clouds. First, from the perspective of ordinary cloud users, </a:t>
            </a:r>
            <a:r>
              <a:rPr lang="en-IN" sz="1800" dirty="0" err="1" smtClean="0">
                <a:latin typeface="Times New Roman" pitchFamily="18" charset="0"/>
                <a:cs typeface="Times New Roman" pitchFamily="18" charset="0"/>
              </a:rPr>
              <a:t>uPredict</a:t>
            </a:r>
            <a:r>
              <a:rPr lang="en-IN" sz="1800" dirty="0" smtClean="0">
                <a:latin typeface="Times New Roman" pitchFamily="18" charset="0"/>
                <a:cs typeface="Times New Roman" pitchFamily="18" charset="0"/>
              </a:rPr>
              <a:t> adopts three specially devised micro-benchmarks to assess the contention of CPUs, memory and disks, respectively, in a VM. Then, predictive models based on regression and neural network (NN) techniques are developed. The proposed </a:t>
            </a:r>
            <a:r>
              <a:rPr lang="en-IN" sz="1800" dirty="0" err="1" smtClean="0">
                <a:latin typeface="Times New Roman" pitchFamily="18" charset="0"/>
                <a:cs typeface="Times New Roman" pitchFamily="18" charset="0"/>
              </a:rPr>
              <a:t>uPredict</a:t>
            </a:r>
            <a:r>
              <a:rPr lang="en-IN" sz="1800" dirty="0" smtClean="0">
                <a:latin typeface="Times New Roman" pitchFamily="18" charset="0"/>
                <a:cs typeface="Times New Roman" pitchFamily="18" charset="0"/>
              </a:rPr>
              <a:t> and the considered predictive models were evaluated extensively with representative benchmarks from PARSEC, NAS Parallel Benchmarks and </a:t>
            </a:r>
            <a:r>
              <a:rPr lang="en-IN" sz="1800" dirty="0" err="1" smtClean="0">
                <a:latin typeface="Times New Roman" pitchFamily="18" charset="0"/>
                <a:cs typeface="Times New Roman" pitchFamily="18" charset="0"/>
              </a:rPr>
              <a:t>CloudSuite</a:t>
            </a:r>
            <a:r>
              <a:rPr lang="en-IN" sz="1800" dirty="0" smtClean="0">
                <a:latin typeface="Times New Roman" pitchFamily="18" charset="0"/>
                <a:cs typeface="Times New Roman" pitchFamily="18" charset="0"/>
              </a:rPr>
              <a:t>, on one private cloud server and two public clouds (Amazon AWS and Google GCE). Our evaluation results show that, even on the private cloud that has quite high resource contention, the average prediction errors are between 9.8% to 17% for different predictive models. Here, the NN-based models with hyper-parameters optimization perform better (about 9% reduction in prediction errors) than the regression-based models but with much higher training overheads. For public clouds that normally have much less contention stable, the average prediction errors of the considered benchmarks are below 4%. A use case of </a:t>
            </a:r>
            <a:r>
              <a:rPr lang="en-IN" sz="1800" dirty="0" err="1" smtClean="0">
                <a:latin typeface="Times New Roman" pitchFamily="18" charset="0"/>
                <a:cs typeface="Times New Roman" pitchFamily="18" charset="0"/>
              </a:rPr>
              <a:t>uPredict</a:t>
            </a:r>
            <a:r>
              <a:rPr lang="en-IN" sz="1800" dirty="0" smtClean="0">
                <a:latin typeface="Times New Roman" pitchFamily="18" charset="0"/>
                <a:cs typeface="Times New Roman" pitchFamily="18" charset="0"/>
              </a:rPr>
              <a:t> in load-balancing shows that, the execution and turnaround times of the considered application can be effectively reduced by up to 19% and 10%, respectively, compared to the simple queue-based load-balancing scheme. </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 </a:t>
            </a:r>
            <a:r>
              <a:rPr lang="en-IN" sz="1800" dirty="0" smtClean="0">
                <a:latin typeface="Times New Roman" pitchFamily="18" charset="0"/>
                <a:cs typeface="Times New Roman" pitchFamily="18" charset="0"/>
              </a:rPr>
              <a:t>Christopher M Bishop. 1995. Neural networks for pattern recognition. Oxford university press</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Sameer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Agarwal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Srikanth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Kandula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Nico</a:t>
            </a:r>
            <a:r>
              <a:rPr lang="en-IN" sz="1800" dirty="0" smtClean="0">
                <a:latin typeface="Times New Roman" pitchFamily="18" charset="0"/>
                <a:cs typeface="Times New Roman" pitchFamily="18" charset="0"/>
              </a:rPr>
              <a:t> Bruno, Ming-</a:t>
            </a:r>
            <a:r>
              <a:rPr lang="en-IN" sz="1800" dirty="0" err="1" smtClean="0">
                <a:latin typeface="Times New Roman" pitchFamily="18" charset="0"/>
                <a:cs typeface="Times New Roman" pitchFamily="18" charset="0"/>
              </a:rPr>
              <a:t>Chuan</a:t>
            </a:r>
            <a:r>
              <a:rPr lang="en-IN" sz="1800" dirty="0" smtClean="0">
                <a:latin typeface="Times New Roman" pitchFamily="18" charset="0"/>
                <a:cs typeface="Times New Roman" pitchFamily="18" charset="0"/>
              </a:rPr>
              <a:t> Wu, Ion </a:t>
            </a:r>
            <a:r>
              <a:rPr lang="en-IN" sz="1800" dirty="0" err="1" smtClean="0">
                <a:latin typeface="Times New Roman" pitchFamily="18" charset="0"/>
                <a:cs typeface="Times New Roman" pitchFamily="18" charset="0"/>
              </a:rPr>
              <a:t>Stoica</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Jingren</a:t>
            </a:r>
            <a:r>
              <a:rPr lang="en-IN" sz="1800" dirty="0" smtClean="0">
                <a:latin typeface="Times New Roman" pitchFamily="18" charset="0"/>
                <a:cs typeface="Times New Roman" pitchFamily="18" charset="0"/>
              </a:rPr>
              <a:t> Zhou. 2012. </a:t>
            </a:r>
            <a:r>
              <a:rPr lang="en-IN" sz="1800" dirty="0" err="1" smtClean="0">
                <a:latin typeface="Times New Roman" pitchFamily="18" charset="0"/>
                <a:cs typeface="Times New Roman" pitchFamily="18" charset="0"/>
              </a:rPr>
              <a:t>Reoptimizing</a:t>
            </a:r>
            <a:r>
              <a:rPr lang="en-IN" sz="1800" dirty="0" smtClean="0">
                <a:latin typeface="Times New Roman" pitchFamily="18" charset="0"/>
                <a:cs typeface="Times New Roman" pitchFamily="18" charset="0"/>
              </a:rPr>
              <a:t> Data Parallel Computing. In USENIX Symposium on Networked Systems Design and Implementation.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Omid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Alipourfard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Hongqiang</a:t>
            </a:r>
            <a:r>
              <a:rPr lang="en-IN" sz="1800" dirty="0" smtClean="0">
                <a:latin typeface="Times New Roman" pitchFamily="18" charset="0"/>
                <a:cs typeface="Times New Roman" pitchFamily="18" charset="0"/>
              </a:rPr>
              <a:t> Harry Liu, </a:t>
            </a:r>
            <a:r>
              <a:rPr lang="en-IN" sz="1800" dirty="0" err="1" smtClean="0">
                <a:latin typeface="Times New Roman" pitchFamily="18" charset="0"/>
                <a:cs typeface="Times New Roman" pitchFamily="18" charset="0"/>
              </a:rPr>
              <a:t>Jianshu</a:t>
            </a:r>
            <a:r>
              <a:rPr lang="en-IN" sz="1800" dirty="0" smtClean="0">
                <a:latin typeface="Times New Roman" pitchFamily="18" charset="0"/>
                <a:cs typeface="Times New Roman" pitchFamily="18" charset="0"/>
              </a:rPr>
              <a:t> Chen, </a:t>
            </a:r>
            <a:r>
              <a:rPr lang="en-IN" sz="1800" dirty="0" err="1" smtClean="0">
                <a:latin typeface="Times New Roman" pitchFamily="18" charset="0"/>
                <a:cs typeface="Times New Roman" pitchFamily="18" charset="0"/>
              </a:rPr>
              <a:t>Shivaram</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Venkataraman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Minlan</a:t>
            </a:r>
            <a:r>
              <a:rPr lang="en-IN" sz="1800" dirty="0" smtClean="0">
                <a:latin typeface="Times New Roman" pitchFamily="18" charset="0"/>
                <a:cs typeface="Times New Roman" pitchFamily="18" charset="0"/>
              </a:rPr>
              <a:t> Yu, and Ming Zhang. 2017. </a:t>
            </a:r>
            <a:r>
              <a:rPr lang="en-IN" sz="1800" dirty="0" err="1" smtClean="0">
                <a:latin typeface="Times New Roman" pitchFamily="18" charset="0"/>
                <a:cs typeface="Times New Roman" pitchFamily="18" charset="0"/>
              </a:rPr>
              <a:t>CherryPick</a:t>
            </a:r>
            <a:r>
              <a:rPr lang="en-IN" sz="1800" dirty="0" smtClean="0">
                <a:latin typeface="Times New Roman" pitchFamily="18" charset="0"/>
                <a:cs typeface="Times New Roman" pitchFamily="18" charset="0"/>
              </a:rPr>
              <a:t>: Adaptively Unearthing the Best Cloud Configurations for Big Data Analytics. In USENIX </a:t>
            </a:r>
            <a:r>
              <a:rPr lang="en-IN" sz="1800" dirty="0" err="1" smtClean="0">
                <a:latin typeface="Times New Roman" pitchFamily="18" charset="0"/>
                <a:cs typeface="Times New Roman" pitchFamily="18" charset="0"/>
              </a:rPr>
              <a:t>Symp</a:t>
            </a:r>
            <a:r>
              <a:rPr lang="en-IN" sz="1800" dirty="0" smtClean="0">
                <a:latin typeface="Times New Roman" pitchFamily="18" charset="0"/>
                <a:cs typeface="Times New Roman" pitchFamily="18" charset="0"/>
              </a:rPr>
              <a:t>. on Networked Systems Design and Implementation. 469–482.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Amazon Web Services. https://aws.amazon.com/ec2/.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David H Bailey. 2011. </a:t>
            </a:r>
            <a:r>
              <a:rPr lang="en-IN" sz="1800" dirty="0" err="1" smtClean="0">
                <a:latin typeface="Times New Roman" pitchFamily="18" charset="0"/>
                <a:cs typeface="Times New Roman" pitchFamily="18" charset="0"/>
              </a:rPr>
              <a:t>Nas</a:t>
            </a:r>
            <a:r>
              <a:rPr lang="en-IN" sz="1800" dirty="0" smtClean="0">
                <a:latin typeface="Times New Roman" pitchFamily="18" charset="0"/>
                <a:cs typeface="Times New Roman" pitchFamily="18" charset="0"/>
              </a:rPr>
              <a:t> parallel benchmarks. In </a:t>
            </a:r>
            <a:r>
              <a:rPr lang="en-IN" sz="1800" dirty="0" err="1" smtClean="0">
                <a:latin typeface="Times New Roman" pitchFamily="18" charset="0"/>
                <a:cs typeface="Times New Roman" pitchFamily="18" charset="0"/>
              </a:rPr>
              <a:t>Encyclopedia</a:t>
            </a:r>
            <a:r>
              <a:rPr lang="en-IN" sz="1800" dirty="0" smtClean="0">
                <a:latin typeface="Times New Roman" pitchFamily="18" charset="0"/>
                <a:cs typeface="Times New Roman" pitchFamily="18" charset="0"/>
              </a:rPr>
              <a:t> of Parallel Computing. Springer, 1254–1259</a:t>
            </a:r>
            <a:r>
              <a:rPr lang="en-IN" sz="1800" dirty="0" smtClean="0">
                <a:latin typeface="Times New Roman" pitchFamily="18" charset="0"/>
                <a:cs typeface="Times New Roman" pitchFamily="18" charset="0"/>
              </a:rPr>
              <a:t>.</a:t>
            </a:r>
          </a:p>
          <a:p>
            <a:pPr algn="just">
              <a:lnSpc>
                <a:spcPct val="16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Hitesh </a:t>
            </a:r>
            <a:r>
              <a:rPr lang="en-IN" sz="1700" dirty="0" err="1" smtClean="0">
                <a:latin typeface="Times New Roman" pitchFamily="18" charset="0"/>
                <a:cs typeface="Times New Roman" pitchFamily="18" charset="0"/>
              </a:rPr>
              <a:t>Ballani</a:t>
            </a:r>
            <a:r>
              <a:rPr lang="en-IN" sz="1700" dirty="0" smtClean="0">
                <a:latin typeface="Times New Roman" pitchFamily="18" charset="0"/>
                <a:cs typeface="Times New Roman" pitchFamily="18" charset="0"/>
              </a:rPr>
              <a:t>, Thomas </a:t>
            </a:r>
            <a:r>
              <a:rPr lang="en-IN" sz="1700" dirty="0" err="1" smtClean="0">
                <a:latin typeface="Times New Roman" pitchFamily="18" charset="0"/>
                <a:cs typeface="Times New Roman" pitchFamily="18" charset="0"/>
              </a:rPr>
              <a:t>Karagiannis</a:t>
            </a:r>
            <a:r>
              <a:rPr lang="en-IN" sz="1700" dirty="0" smtClean="0">
                <a:latin typeface="Times New Roman" pitchFamily="18" charset="0"/>
                <a:cs typeface="Times New Roman" pitchFamily="18" charset="0"/>
              </a:rPr>
              <a:t>, Ant </a:t>
            </a:r>
            <a:r>
              <a:rPr lang="en-IN" sz="1700" dirty="0" err="1" smtClean="0">
                <a:latin typeface="Times New Roman" pitchFamily="18" charset="0"/>
                <a:cs typeface="Times New Roman" pitchFamily="18" charset="0"/>
              </a:rPr>
              <a:t>Rowstron</a:t>
            </a:r>
            <a:r>
              <a:rPr lang="en-IN" sz="1700" dirty="0" smtClean="0">
                <a:latin typeface="Times New Roman" pitchFamily="18" charset="0"/>
                <a:cs typeface="Times New Roman" pitchFamily="18" charset="0"/>
              </a:rPr>
              <a:t>, and Paolo Costa. 2011. Towards Predictable </a:t>
            </a:r>
            <a:r>
              <a:rPr lang="en-IN" sz="1700" dirty="0" err="1" smtClean="0">
                <a:latin typeface="Times New Roman" pitchFamily="18" charset="0"/>
                <a:cs typeface="Times New Roman" pitchFamily="18" charset="0"/>
              </a:rPr>
              <a:t>Datacenter</a:t>
            </a:r>
            <a:r>
              <a:rPr lang="en-IN" sz="1700" dirty="0" smtClean="0">
                <a:latin typeface="Times New Roman" pitchFamily="18" charset="0"/>
                <a:cs typeface="Times New Roman" pitchFamily="18" charset="0"/>
              </a:rPr>
              <a:t> Networks. In The ACM SIGCOMM Conference on Data Communication (SIGCOMM’11).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M. Baughman, R. Chard, L. Ward, J. Pitt, K. Chard, and I. Foster. 2018. Profiling and Predicting Application Performance on the Cloud. In Int’l Conf. on Utility and Cloud Computing.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[8</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Rehana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Begam</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Hamidreza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Moradi</a:t>
            </a:r>
            <a:r>
              <a:rPr lang="en-IN" sz="1700" dirty="0" smtClean="0">
                <a:latin typeface="Times New Roman" pitchFamily="18" charset="0"/>
                <a:cs typeface="Times New Roman" pitchFamily="18" charset="0"/>
              </a:rPr>
              <a:t>, Wei Wang, and </a:t>
            </a:r>
            <a:r>
              <a:rPr lang="en-IN" sz="1700" dirty="0" err="1" smtClean="0">
                <a:latin typeface="Times New Roman" pitchFamily="18" charset="0"/>
                <a:cs typeface="Times New Roman" pitchFamily="18" charset="0"/>
              </a:rPr>
              <a:t>Dakai</a:t>
            </a:r>
            <a:r>
              <a:rPr lang="en-IN" sz="1700" dirty="0" smtClean="0">
                <a:latin typeface="Times New Roman" pitchFamily="18" charset="0"/>
                <a:cs typeface="Times New Roman" pitchFamily="18" charset="0"/>
              </a:rPr>
              <a:t> Zhu. 2018. Flexible VM Provisioning for Time-Sensitive Applications with Multiple Execution Options. In Proc. of the IEEE Int’l Conference on Cloud Computing (CLOUD).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James </a:t>
            </a:r>
            <a:r>
              <a:rPr lang="en-IN" sz="1700" dirty="0" err="1" smtClean="0">
                <a:latin typeface="Times New Roman" pitchFamily="18" charset="0"/>
                <a:cs typeface="Times New Roman" pitchFamily="18" charset="0"/>
              </a:rPr>
              <a:t>Bergstra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Rémi</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Bardenet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Yoshua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Bengio</a:t>
            </a:r>
            <a:r>
              <a:rPr lang="en-IN" sz="1700" dirty="0" smtClean="0">
                <a:latin typeface="Times New Roman" pitchFamily="18" charset="0"/>
                <a:cs typeface="Times New Roman" pitchFamily="18" charset="0"/>
              </a:rPr>
              <a:t>, and </a:t>
            </a:r>
            <a:r>
              <a:rPr lang="en-IN" sz="1700" dirty="0" err="1" smtClean="0">
                <a:latin typeface="Times New Roman" pitchFamily="18" charset="0"/>
                <a:cs typeface="Times New Roman" pitchFamily="18" charset="0"/>
              </a:rPr>
              <a:t>Balázs</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Kégl</a:t>
            </a:r>
            <a:r>
              <a:rPr lang="en-IN" sz="1700" dirty="0" smtClean="0">
                <a:latin typeface="Times New Roman" pitchFamily="18" charset="0"/>
                <a:cs typeface="Times New Roman" pitchFamily="18" charset="0"/>
              </a:rPr>
              <a:t>. 2011. Algorithms for Hyper-parameter Optimization. In Proc. of Int’l Conf. on Neural Information Processing Systems. 2546–2554.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Christian </a:t>
            </a:r>
            <a:r>
              <a:rPr lang="en-IN" sz="1700" dirty="0" err="1" smtClean="0">
                <a:latin typeface="Times New Roman" pitchFamily="18" charset="0"/>
                <a:cs typeface="Times New Roman" pitchFamily="18" charset="0"/>
              </a:rPr>
              <a:t>Bienia</a:t>
            </a:r>
            <a:r>
              <a:rPr lang="en-IN" sz="1700" dirty="0" smtClean="0">
                <a:latin typeface="Times New Roman" pitchFamily="18" charset="0"/>
                <a:cs typeface="Times New Roman" pitchFamily="18" charset="0"/>
              </a:rPr>
              <a:t>. 2011. Benchmarking Modern Multiprocessors. Ph.D. Dissertation. Princeton University.</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1513</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Online Performance Modeling and Prediction for Single-VM Applications in Multi-Tenant Clouds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2021-07-29T11:00:55Z</dcterms:modified>
</cp:coreProperties>
</file>