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Hierarchical Scheduling Mechanisms in Multi-Level Fog Computing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Delivering </a:t>
            </a:r>
            <a:r>
              <a:rPr lang="en-IN" sz="2000" dirty="0" smtClean="0">
                <a:latin typeface="Times New Roman" pitchFamily="18" charset="0"/>
                <a:cs typeface="Times New Roman" pitchFamily="18" charset="0"/>
              </a:rPr>
              <a:t>cloud-like computing facilities at the network edge provides computing services with ultra-low-latency access, yielding highly responsive computing services to application requests. The concept of fog computing has emerged as a computing paradigm that adds layers of computing nodes between the edge and the cloud, also known as cloudlets, or fog nodes. Therefore, this paper proposes a component-based service scheduler in a cloud-fog computing infrastructure comprising several layers of fog nodes between the edge and the cloud. The proposed scheduler aims to satisfy the application's latency requirements by deciding which services components should be moved upwards in the fog-cloud hierarchy to alleviate computing workloads at the network edge.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One </a:t>
            </a:r>
            <a:r>
              <a:rPr lang="en-IN" sz="2000" dirty="0" smtClean="0">
                <a:latin typeface="Times New Roman" pitchFamily="18" charset="0"/>
                <a:cs typeface="Times New Roman" pitchFamily="18" charset="0"/>
              </a:rPr>
              <a:t>communication-aware policy is introduced for resource allocation to enforce resource access prioritization among applications. We evaluate the proposal using the well-known </a:t>
            </a:r>
            <a:r>
              <a:rPr lang="en-IN" sz="2000" dirty="0" err="1" smtClean="0">
                <a:latin typeface="Times New Roman" pitchFamily="18" charset="0"/>
                <a:cs typeface="Times New Roman" pitchFamily="18" charset="0"/>
              </a:rPr>
              <a:t>iFogSim</a:t>
            </a:r>
            <a:r>
              <a:rPr lang="en-IN" sz="2000" dirty="0" smtClean="0">
                <a:latin typeface="Times New Roman" pitchFamily="18" charset="0"/>
                <a:cs typeface="Times New Roman" pitchFamily="18" charset="0"/>
              </a:rPr>
              <a:t> simulator. Our component-based scheduling algorithm can reduce average delays for application services with stricter latency requirements while still reducing the total network usage when applications exchange data between the components. Results have shown that our policy was able to, on average, reduce the overload impact on the network usage by approximately 11% compared to the best allocation policy in the literature while maintaining acceptable delays for latency-sensitive applications.</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existing cloud infrastructures, the data are sent to cloud servers for further processing and then returned to the devices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Collect research studies regarding the architectural overview for cloud, fog, and edge computing and research on existing resource management techniques.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is a certain amount of time that is needed to accomplish the communication between the cloud and the existing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which will be automatically added to the </a:t>
            </a:r>
            <a:r>
              <a:rPr lang="en-IN" sz="2000" dirty="0" smtClean="0">
                <a:latin typeface="Times New Roman" pitchFamily="18" charset="0"/>
                <a:cs typeface="Times New Roman" pitchFamily="18" charset="0"/>
              </a:rPr>
              <a:t>processing time.</a:t>
            </a:r>
          </a:p>
          <a:p>
            <a:pPr algn="just">
              <a:lnSpc>
                <a:spcPct val="150000"/>
              </a:lnSpc>
            </a:pPr>
            <a:r>
              <a:rPr lang="en-IN" sz="2000" dirty="0" smtClean="0">
                <a:latin typeface="Times New Roman" pitchFamily="18" charset="0"/>
                <a:cs typeface="Times New Roman" pitchFamily="18" charset="0"/>
              </a:rPr>
              <a:t>In other words, the research work represents an analytical examination and discussion on existing studies about resource management.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paper’s contributions focus on addressing these three issues for a multi-layered fog computing environment and </a:t>
            </a:r>
            <a:r>
              <a:rPr lang="en-IN" sz="2000" dirty="0" err="1" smtClean="0">
                <a:latin typeface="Times New Roman" pitchFamily="18" charset="0"/>
                <a:cs typeface="Times New Roman" pitchFamily="18" charset="0"/>
              </a:rPr>
              <a:t>latencysensitive</a:t>
            </a:r>
            <a:r>
              <a:rPr lang="en-IN" sz="2000" dirty="0" smtClean="0">
                <a:latin typeface="Times New Roman" pitchFamily="18" charset="0"/>
                <a:cs typeface="Times New Roman" pitchFamily="18" charset="0"/>
              </a:rPr>
              <a:t> applications. </a:t>
            </a:r>
          </a:p>
          <a:p>
            <a:pPr algn="just">
              <a:lnSpc>
                <a:spcPct val="150000"/>
              </a:lnSpc>
            </a:pPr>
            <a:r>
              <a:rPr lang="en-IN" sz="2000" dirty="0" smtClean="0">
                <a:latin typeface="Times New Roman" pitchFamily="18" charset="0"/>
                <a:cs typeface="Times New Roman" pitchFamily="18" charset="0"/>
              </a:rPr>
              <a:t>Due </a:t>
            </a:r>
            <a:r>
              <a:rPr lang="en-IN" sz="2000" dirty="0" smtClean="0">
                <a:latin typeface="Times New Roman" pitchFamily="18" charset="0"/>
                <a:cs typeface="Times New Roman" pitchFamily="18" charset="0"/>
              </a:rPr>
              <a:t>to the fog nodes’ limited computing capabilities to satisfy all the resource requests from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they addressed the problem using a competitive game approach to allocate resources efficiently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deployment of cloud-like computing services closer to users introduces significant resource management issues that are still </a:t>
            </a:r>
            <a:r>
              <a:rPr lang="en-IN" sz="2000" dirty="0" smtClean="0">
                <a:latin typeface="Times New Roman" pitchFamily="18" charset="0"/>
                <a:cs typeface="Times New Roman" pitchFamily="18" charset="0"/>
              </a:rPr>
              <a:t>open</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negatively impacts the use of resources at the network edge, causing massive delays into the EEGTBG application loop, especially when EEGTBG faces a heavy workload.</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To manage a large set of tasks that are working together and are dependent on a certain set of resources, task scheduling algorithms have been proposed to define a schedule to service tasks to avoid conditions such as </a:t>
            </a:r>
            <a:r>
              <a:rPr lang="en-IN" sz="2000" dirty="0" smtClean="0">
                <a:latin typeface="Times New Roman" pitchFamily="18" charset="0"/>
                <a:cs typeface="Times New Roman" pitchFamily="18" charset="0"/>
              </a:rPr>
              <a:t>deadlocks.</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 study could be further extended by providing a proper detailed list of proposed solutions from the reviewed literature, and respectively their classification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workload balancing algorithm is proposed for fog computing, aiming to reduce the data flow latency in the transmission procedures by connecting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to the appropriate base stations (BSs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methodology was tested with </a:t>
            </a:r>
            <a:r>
              <a:rPr lang="en-IN" sz="2000" dirty="0" err="1" smtClean="0">
                <a:latin typeface="Times New Roman" pitchFamily="18" charset="0"/>
                <a:cs typeface="Times New Roman" pitchFamily="18" charset="0"/>
              </a:rPr>
              <a:t>iFogSim</a:t>
            </a:r>
            <a:r>
              <a:rPr lang="en-IN" sz="2000" dirty="0" smtClean="0">
                <a:latin typeface="Times New Roman" pitchFamily="18" charset="0"/>
                <a:cs typeface="Times New Roman" pitchFamily="18" charset="0"/>
              </a:rPr>
              <a:t> and analyzed with different existing dynamic algorithms.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Multi-level Fog computing is a complementary of the traditional architecture (which contains one cloudlet level) to enhance the performance services, reducing delay, energy consumption and network usage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environment.</a:t>
            </a:r>
          </a:p>
          <a:p>
            <a:pPr algn="just">
              <a:lnSpc>
                <a:spcPct val="150000"/>
              </a:lnSpc>
            </a:pPr>
            <a:r>
              <a:rPr lang="en-IN" sz="2000" dirty="0" smtClean="0">
                <a:latin typeface="Times New Roman" pitchFamily="18" charset="0"/>
                <a:cs typeface="Times New Roman" pitchFamily="18" charset="0"/>
              </a:rPr>
              <a:t>Fog-aware mechanisms to implement efficient resource management for applications with different levels of latency requirements is indeed a challenging </a:t>
            </a:r>
            <a:r>
              <a:rPr lang="en-IN" sz="2000" dirty="0" smtClean="0">
                <a:latin typeface="Times New Roman" pitchFamily="18" charset="0"/>
                <a:cs typeface="Times New Roman" pitchFamily="18" charset="0"/>
              </a:rPr>
              <a:t>task.</a:t>
            </a:r>
          </a:p>
          <a:p>
            <a:pPr algn="just">
              <a:lnSpc>
                <a:spcPct val="150000"/>
              </a:lnSpc>
            </a:pPr>
            <a:r>
              <a:rPr lang="en-IN" sz="2000" dirty="0" smtClean="0">
                <a:latin typeface="Times New Roman" pitchFamily="18" charset="0"/>
                <a:cs typeface="Times New Roman" pitchFamily="18" charset="0"/>
              </a:rPr>
              <a:t>In this paper, however, we introduce an efficient scheduling algorithm for real-time applications, such as online games and video tracking surveillance, for multi-tiered cloudlet infrastructures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proposed CB-E allocation policy could be used by </a:t>
            </a:r>
            <a:r>
              <a:rPr lang="en-IN" sz="2000" dirty="0" err="1" smtClean="0">
                <a:latin typeface="Times New Roman" pitchFamily="18" charset="0"/>
                <a:cs typeface="Times New Roman" pitchFamily="18" charset="0"/>
              </a:rPr>
              <a:t>telco</a:t>
            </a:r>
            <a:r>
              <a:rPr lang="en-IN" sz="2000" dirty="0" smtClean="0">
                <a:latin typeface="Times New Roman" pitchFamily="18" charset="0"/>
                <a:cs typeface="Times New Roman" pitchFamily="18" charset="0"/>
              </a:rPr>
              <a:t> service providers/operators to mitigate this overload issue during this time.</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Cloud computing for mobile users: Can offloading computation save energy?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Kumar and Y.-H. Lu,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cloud heralds a new era of computing where application services are provided through the Internet.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Internet of Things, Fog and Cloud Continuum: Integration and challenges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Bittencourt, R. Immich, R. Sakellariou, N. Fonseca, E. Madeira, M. Curado, L. Villas, L. DaSilva, C. Lee, and O. Rana,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Fog computing has been developed to lie between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and the cloud, providing a hierarchy of computing power that can collect, aggregate, and process data from/to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devices.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1676400"/>
                <a:gridCol w="236220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Mobility-Aware Application Scheduling in Fog Computing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Bittencourt, J. Diaz-Montes, R. Buyya, O. Rana, and M. Parashar,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wide range of applications with different requirements run on end-user devices, and with the popularity of cloud computing many of them rely on remote processing or storage.</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Democratizing the Network Edge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Peterson, T. Anderson, S. Katti, N. McKeown, G. Parulkar, J. Rexford, M. Satyanarayanan, O. Sunay, and A. Vahdat,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There is a tremendous opportunity for the research community to influence this transformation, but doing so requires understanding industry momentum, and making a concerted effort to align with that momentum.</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524000" y="1524000"/>
            <a:ext cx="7010399" cy="46482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IN" dirty="0" smtClean="0">
                <a:latin typeface="Times New Roman" pitchFamily="18" charset="0"/>
                <a:cs typeface="Times New Roman" pitchFamily="18" charset="0"/>
              </a:rPr>
              <a:t>    The </a:t>
            </a:r>
            <a:r>
              <a:rPr lang="en-IN" dirty="0" smtClean="0">
                <a:latin typeface="Times New Roman" pitchFamily="18" charset="0"/>
                <a:cs typeface="Times New Roman" pitchFamily="18" charset="0"/>
              </a:rPr>
              <a:t>unprecedented number of applications running at the edge of the network with vastly different requirements and characteristics makes the resource allocation problem challenging. Sophisticated bandwidth-hungry applications nowadays demand ultra-low latency requirements to operate correctly and satisfy the user quality of experience. Fog computing has emerged to satisfy these network demands and latency requirements by bringing cloud-like computing capabilities directly to the network’s edge. This paper has proposed a component allocation policy to consider the data transfers between application components in a fog computing architecture comprising several layers of fog nodes between the edge and the cloud. A communication-Based (CB-E) policy is proposed to determine the best locations for the application components to run (at the edge/fog node or the cloud) based on the amount of data transferred between components. For instance, the proposed CB-policy decides which application component (already deployed) should be moved upwards in the cloud or stay at the edge instead of dispatching the arriving application component directly to the cloud.</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K. Kumar and Y.-H. Lu, “Cloud computing for mobile users: Can offloading computation save </a:t>
            </a:r>
            <a:r>
              <a:rPr lang="en-IN" sz="1600" dirty="0" smtClean="0">
                <a:latin typeface="Times New Roman" pitchFamily="18" charset="0"/>
                <a:cs typeface="Times New Roman" pitchFamily="18" charset="0"/>
              </a:rPr>
              <a:t>energy? ” </a:t>
            </a:r>
            <a:r>
              <a:rPr lang="en-IN" sz="1600" dirty="0" smtClean="0">
                <a:latin typeface="Times New Roman" pitchFamily="18" charset="0"/>
                <a:cs typeface="Times New Roman" pitchFamily="18" charset="0"/>
              </a:rPr>
              <a:t>Computer, no. 4, pp. 51–56,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L. </a:t>
            </a:r>
            <a:r>
              <a:rPr lang="en-IN" sz="1600" dirty="0" err="1" smtClean="0">
                <a:latin typeface="Times New Roman" pitchFamily="18" charset="0"/>
                <a:cs typeface="Times New Roman" pitchFamily="18" charset="0"/>
              </a:rPr>
              <a:t>Bittencourt</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Immich</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Sakellariou</a:t>
            </a:r>
            <a:r>
              <a:rPr lang="en-IN" sz="1600" dirty="0" smtClean="0">
                <a:latin typeface="Times New Roman" pitchFamily="18" charset="0"/>
                <a:cs typeface="Times New Roman" pitchFamily="18" charset="0"/>
              </a:rPr>
              <a:t>, N. Fonseca, E. Madeira, M. </a:t>
            </a:r>
            <a:r>
              <a:rPr lang="en-IN" sz="1600" dirty="0" err="1" smtClean="0">
                <a:latin typeface="Times New Roman" pitchFamily="18" charset="0"/>
                <a:cs typeface="Times New Roman" pitchFamily="18" charset="0"/>
              </a:rPr>
              <a:t>Curado</a:t>
            </a:r>
            <a:r>
              <a:rPr lang="en-IN" sz="1600" dirty="0" smtClean="0">
                <a:latin typeface="Times New Roman" pitchFamily="18" charset="0"/>
                <a:cs typeface="Times New Roman" pitchFamily="18" charset="0"/>
              </a:rPr>
              <a:t>, L. Villas, L. </a:t>
            </a:r>
            <a:r>
              <a:rPr lang="en-IN" sz="1600" dirty="0" err="1" smtClean="0">
                <a:latin typeface="Times New Roman" pitchFamily="18" charset="0"/>
                <a:cs typeface="Times New Roman" pitchFamily="18" charset="0"/>
              </a:rPr>
              <a:t>DaSilva</a:t>
            </a:r>
            <a:r>
              <a:rPr lang="en-IN" sz="1600" dirty="0" smtClean="0">
                <a:latin typeface="Times New Roman" pitchFamily="18" charset="0"/>
                <a:cs typeface="Times New Roman" pitchFamily="18" charset="0"/>
              </a:rPr>
              <a:t>, C. Lee, and O. </a:t>
            </a:r>
            <a:r>
              <a:rPr lang="en-IN" sz="1600" dirty="0" err="1" smtClean="0">
                <a:latin typeface="Times New Roman" pitchFamily="18" charset="0"/>
                <a:cs typeface="Times New Roman" pitchFamily="18" charset="0"/>
              </a:rPr>
              <a:t>Rana</a:t>
            </a:r>
            <a:r>
              <a:rPr lang="en-IN" sz="1600" dirty="0" smtClean="0">
                <a:latin typeface="Times New Roman" pitchFamily="18" charset="0"/>
                <a:cs typeface="Times New Roman" pitchFamily="18" charset="0"/>
              </a:rPr>
              <a:t>, “The Internet of Things, Fog and Cloud Continuum: Integration and challenges,” Internet of Things, vol. 3-4, pp. 134 – 155,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L. </a:t>
            </a:r>
            <a:r>
              <a:rPr lang="en-IN" sz="1600" dirty="0" err="1" smtClean="0">
                <a:latin typeface="Times New Roman" pitchFamily="18" charset="0"/>
                <a:cs typeface="Times New Roman" pitchFamily="18" charset="0"/>
              </a:rPr>
              <a:t>Bittencourt</a:t>
            </a:r>
            <a:r>
              <a:rPr lang="en-IN" sz="1600" dirty="0" smtClean="0">
                <a:latin typeface="Times New Roman" pitchFamily="18" charset="0"/>
                <a:cs typeface="Times New Roman" pitchFamily="18" charset="0"/>
              </a:rPr>
              <a:t>, J. Diaz-Montes, R. </a:t>
            </a:r>
            <a:r>
              <a:rPr lang="en-IN" sz="1600" dirty="0" err="1" smtClean="0">
                <a:latin typeface="Times New Roman" pitchFamily="18" charset="0"/>
                <a:cs typeface="Times New Roman" pitchFamily="18" charset="0"/>
              </a:rPr>
              <a:t>Buyya</a:t>
            </a:r>
            <a:r>
              <a:rPr lang="en-IN" sz="1600" dirty="0" smtClean="0">
                <a:latin typeface="Times New Roman" pitchFamily="18" charset="0"/>
                <a:cs typeface="Times New Roman" pitchFamily="18" charset="0"/>
              </a:rPr>
              <a:t>, O. </a:t>
            </a:r>
            <a:r>
              <a:rPr lang="en-IN" sz="1600" dirty="0" err="1" smtClean="0">
                <a:latin typeface="Times New Roman" pitchFamily="18" charset="0"/>
                <a:cs typeface="Times New Roman" pitchFamily="18" charset="0"/>
              </a:rPr>
              <a:t>Rana</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Parashar</a:t>
            </a:r>
            <a:r>
              <a:rPr lang="en-IN" sz="1600" dirty="0" smtClean="0">
                <a:latin typeface="Times New Roman" pitchFamily="18" charset="0"/>
                <a:cs typeface="Times New Roman" pitchFamily="18" charset="0"/>
              </a:rPr>
              <a:t>, “Mobility-Aware Application Scheduling in Fog Computing,” IEEE Cloud Computing, vol. 4, no. 2, pp. 26–35, March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L. Peterson, T. Anderson, S. </a:t>
            </a:r>
            <a:r>
              <a:rPr lang="en-IN" sz="1600" dirty="0" err="1" smtClean="0">
                <a:latin typeface="Times New Roman" pitchFamily="18" charset="0"/>
                <a:cs typeface="Times New Roman" pitchFamily="18" charset="0"/>
              </a:rPr>
              <a:t>Katti</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McKeown</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Parulkar</a:t>
            </a:r>
            <a:r>
              <a:rPr lang="en-IN" sz="1600" dirty="0" smtClean="0">
                <a:latin typeface="Times New Roman" pitchFamily="18" charset="0"/>
                <a:cs typeface="Times New Roman" pitchFamily="18" charset="0"/>
              </a:rPr>
              <a:t>, J. Rexford, M. </a:t>
            </a:r>
            <a:r>
              <a:rPr lang="en-IN" sz="1600" dirty="0" err="1" smtClean="0">
                <a:latin typeface="Times New Roman" pitchFamily="18" charset="0"/>
                <a:cs typeface="Times New Roman" pitchFamily="18" charset="0"/>
              </a:rPr>
              <a:t>Satyanarayanan</a:t>
            </a:r>
            <a:r>
              <a:rPr lang="en-IN" sz="1600" dirty="0" smtClean="0">
                <a:latin typeface="Times New Roman" pitchFamily="18" charset="0"/>
                <a:cs typeface="Times New Roman" pitchFamily="18" charset="0"/>
              </a:rPr>
              <a:t>, O. </a:t>
            </a:r>
            <a:r>
              <a:rPr lang="en-IN" sz="1600" dirty="0" err="1" smtClean="0">
                <a:latin typeface="Times New Roman" pitchFamily="18" charset="0"/>
                <a:cs typeface="Times New Roman" pitchFamily="18" charset="0"/>
              </a:rPr>
              <a:t>Sunay</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Vahdat</a:t>
            </a:r>
            <a:r>
              <a:rPr lang="en-IN" sz="1600" dirty="0" smtClean="0">
                <a:latin typeface="Times New Roman" pitchFamily="18" charset="0"/>
                <a:cs typeface="Times New Roman" pitchFamily="18" charset="0"/>
              </a:rPr>
              <a:t>, “Democratizing the Network Edge,” SIGCOMM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Rev., vol. 49, no. 2, p. 31–36, May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R. Mahmud, K. </a:t>
            </a:r>
            <a:r>
              <a:rPr lang="en-IN" sz="1600" dirty="0" err="1" smtClean="0">
                <a:latin typeface="Times New Roman" pitchFamily="18" charset="0"/>
                <a:cs typeface="Times New Roman" pitchFamily="18" charset="0"/>
              </a:rPr>
              <a:t>Ramamohanarao</a:t>
            </a:r>
            <a:r>
              <a:rPr lang="en-IN" sz="1600" dirty="0" smtClean="0">
                <a:latin typeface="Times New Roman" pitchFamily="18" charset="0"/>
                <a:cs typeface="Times New Roman" pitchFamily="18" charset="0"/>
              </a:rPr>
              <a:t>, and R. </a:t>
            </a:r>
            <a:r>
              <a:rPr lang="en-IN" sz="1600" dirty="0" err="1" smtClean="0">
                <a:latin typeface="Times New Roman" pitchFamily="18" charset="0"/>
                <a:cs typeface="Times New Roman" pitchFamily="18" charset="0"/>
              </a:rPr>
              <a:t>Buyya</a:t>
            </a:r>
            <a:r>
              <a:rPr lang="en-IN" sz="1600" dirty="0" smtClean="0">
                <a:latin typeface="Times New Roman" pitchFamily="18" charset="0"/>
                <a:cs typeface="Times New Roman" pitchFamily="18" charset="0"/>
              </a:rPr>
              <a:t>, “Latency-Aware Application Module Management for Fog Computing Environments,” ACM Trans. Internet Technol., vol. 19, no. 1, pp. 9:1–9:21, Nov. 2018.</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M. </a:t>
            </a:r>
            <a:r>
              <a:rPr lang="en-IN" sz="1600" dirty="0" err="1" smtClean="0">
                <a:latin typeface="Times New Roman" pitchFamily="18" charset="0"/>
                <a:cs typeface="Times New Roman" pitchFamily="18" charset="0"/>
              </a:rPr>
              <a:t>Satyanarayanan</a:t>
            </a:r>
            <a:r>
              <a:rPr lang="en-IN" sz="1600" dirty="0" smtClean="0">
                <a:latin typeface="Times New Roman" pitchFamily="18" charset="0"/>
                <a:cs typeface="Times New Roman" pitchFamily="18" charset="0"/>
              </a:rPr>
              <a:t>, R. Schuster, M. </a:t>
            </a:r>
            <a:r>
              <a:rPr lang="en-IN" sz="1600" dirty="0" err="1" smtClean="0">
                <a:latin typeface="Times New Roman" pitchFamily="18" charset="0"/>
                <a:cs typeface="Times New Roman" pitchFamily="18" charset="0"/>
              </a:rPr>
              <a:t>Ebling</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Fettweis</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Flinck</a:t>
            </a:r>
            <a:r>
              <a:rPr lang="en-IN" sz="1600" dirty="0" smtClean="0">
                <a:latin typeface="Times New Roman" pitchFamily="18" charset="0"/>
                <a:cs typeface="Times New Roman" pitchFamily="18" charset="0"/>
              </a:rPr>
              <a:t>, K. Joshi, and K. </a:t>
            </a:r>
            <a:r>
              <a:rPr lang="en-IN" sz="1600" dirty="0" err="1" smtClean="0">
                <a:latin typeface="Times New Roman" pitchFamily="18" charset="0"/>
                <a:cs typeface="Times New Roman" pitchFamily="18" charset="0"/>
              </a:rPr>
              <a:t>Sabnani</a:t>
            </a:r>
            <a:r>
              <a:rPr lang="en-IN" sz="1600" dirty="0" smtClean="0">
                <a:latin typeface="Times New Roman" pitchFamily="18" charset="0"/>
                <a:cs typeface="Times New Roman" pitchFamily="18" charset="0"/>
              </a:rPr>
              <a:t>, “An open ecosystem for mobile-cloud convergence,” IEEE Communications Magazine, vol. 53, no. 3, pp. 63–70, 2015.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Y. Lin and H. </a:t>
            </a:r>
            <a:r>
              <a:rPr lang="en-IN" sz="1600" dirty="0" err="1" smtClean="0">
                <a:latin typeface="Times New Roman" pitchFamily="18" charset="0"/>
                <a:cs typeface="Times New Roman" pitchFamily="18" charset="0"/>
              </a:rPr>
              <a:t>Shen</a:t>
            </a:r>
            <a:r>
              <a:rPr lang="en-IN" sz="1600" dirty="0" smtClean="0">
                <a:latin typeface="Times New Roman" pitchFamily="18" charset="0"/>
                <a:cs typeface="Times New Roman" pitchFamily="18" charset="0"/>
              </a:rPr>
              <a:t>, “Cloud Fog: Towards High Quality of Experience in Cloud Gaming,” in 44th International Conference on Parallel Processing, Sep. 2015, pp. 500–509.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D. </a:t>
            </a:r>
            <a:r>
              <a:rPr lang="en-IN" sz="1600" dirty="0" err="1" smtClean="0">
                <a:latin typeface="Times New Roman" pitchFamily="18" charset="0"/>
                <a:cs typeface="Times New Roman" pitchFamily="18" charset="0"/>
              </a:rPr>
              <a:t>Charantola</a:t>
            </a:r>
            <a:r>
              <a:rPr lang="en-IN" sz="1600" dirty="0" smtClean="0">
                <a:latin typeface="Times New Roman" pitchFamily="18" charset="0"/>
                <a:cs typeface="Times New Roman" pitchFamily="18" charset="0"/>
              </a:rPr>
              <a:t>, A. C. </a:t>
            </a:r>
            <a:r>
              <a:rPr lang="en-IN" sz="1600" dirty="0" err="1" smtClean="0">
                <a:latin typeface="Times New Roman" pitchFamily="18" charset="0"/>
                <a:cs typeface="Times New Roman" pitchFamily="18" charset="0"/>
              </a:rPr>
              <a:t>Mestre</a:t>
            </a:r>
            <a:r>
              <a:rPr lang="en-IN" sz="1600" dirty="0" smtClean="0">
                <a:latin typeface="Times New Roman" pitchFamily="18" charset="0"/>
                <a:cs typeface="Times New Roman" pitchFamily="18" charset="0"/>
              </a:rPr>
              <a:t>, R. Zane, and L. F. </a:t>
            </a:r>
            <a:r>
              <a:rPr lang="en-IN" sz="1600" dirty="0" err="1" smtClean="0">
                <a:latin typeface="Times New Roman" pitchFamily="18" charset="0"/>
                <a:cs typeface="Times New Roman" pitchFamily="18" charset="0"/>
              </a:rPr>
              <a:t>Bittencourt</a:t>
            </a:r>
            <a:r>
              <a:rPr lang="en-IN" sz="1600" dirty="0" smtClean="0">
                <a:latin typeface="Times New Roman" pitchFamily="18" charset="0"/>
                <a:cs typeface="Times New Roman" pitchFamily="18" charset="0"/>
              </a:rPr>
              <a:t>, ˆ “Component-Based Scheduling for Fog Computing,” in Proceedings of the 12th IEEE/ACM International Conference on Utility and Cloud Computing Companion (UCC), 2019, p. 3–8.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H. Shah-</a:t>
            </a:r>
            <a:r>
              <a:rPr lang="en-IN" sz="1600" dirty="0" err="1" smtClean="0">
                <a:latin typeface="Times New Roman" pitchFamily="18" charset="0"/>
                <a:cs typeface="Times New Roman" pitchFamily="18" charset="0"/>
              </a:rPr>
              <a:t>Mansouri</a:t>
            </a:r>
            <a:r>
              <a:rPr lang="en-IN" sz="1600" dirty="0" smtClean="0">
                <a:latin typeface="Times New Roman" pitchFamily="18" charset="0"/>
                <a:cs typeface="Times New Roman" pitchFamily="18" charset="0"/>
              </a:rPr>
              <a:t> and V. W. S. Wong, “Hierarchical Fog-Cloud Computing for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Systems: A Computation Offloading Game,” IEEE Internet of Things Journal, vol. 5, no. 4, pp. 3246–3257,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M. </a:t>
            </a:r>
            <a:r>
              <a:rPr lang="en-IN" sz="1600" dirty="0" err="1" smtClean="0">
                <a:latin typeface="Times New Roman" pitchFamily="18" charset="0"/>
                <a:cs typeface="Times New Roman" pitchFamily="18" charset="0"/>
              </a:rPr>
              <a:t>Satyanarayanan</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Bahl</a:t>
            </a:r>
            <a:r>
              <a:rPr lang="en-IN" sz="1600" dirty="0" smtClean="0">
                <a:latin typeface="Times New Roman" pitchFamily="18" charset="0"/>
                <a:cs typeface="Times New Roman" pitchFamily="18" charset="0"/>
              </a:rPr>
              <a:t>, R. Caceres, and N. Davies, “The Case for VM-Based Cloudlets in Mobile Computing,” IEEE Pervasive Computing, vol. 8, no. 4, pp. 14–23, 2009.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1253</TotalTime>
  <Words>1650</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Hierarchical Scheduling Mechanisms in Multi-Level Fog Computing</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2021-07-29T11:33:44Z</dcterms:modified>
</cp:coreProperties>
</file>