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7/29/2021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7/29/2021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7/29/2021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7/29/2021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Edge-Assisted Short Video Sharing with Guaranteed Quality-of-Experience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As </a:t>
            </a:r>
            <a:r>
              <a:rPr lang="en-IN" sz="2000" dirty="0" smtClean="0">
                <a:latin typeface="Times New Roman" pitchFamily="18" charset="0"/>
                <a:cs typeface="Times New Roman" pitchFamily="18" charset="0"/>
              </a:rPr>
              <a:t>a rising star of social apps, short video apps, e.g., </a:t>
            </a:r>
            <a:r>
              <a:rPr lang="en-IN" sz="2000" dirty="0" err="1" smtClean="0">
                <a:latin typeface="Times New Roman" pitchFamily="18" charset="0"/>
                <a:cs typeface="Times New Roman" pitchFamily="18" charset="0"/>
              </a:rPr>
              <a:t>TikTok</a:t>
            </a:r>
            <a:r>
              <a:rPr lang="en-IN" sz="2000" dirty="0" smtClean="0">
                <a:latin typeface="Times New Roman" pitchFamily="18" charset="0"/>
                <a:cs typeface="Times New Roman" pitchFamily="18" charset="0"/>
              </a:rPr>
              <a:t>, have attracted a large number of mobile users by providing fresh and short video contents that highly match their watching preferences. Meanwhile, the booming growth of short video apps imposes new technical challenges on the existing computation and communication infrastructure. Traditional solutions maintain all videos on the cloud and stream them to users via contend delivery networks or the Internet. However, they incur huge network traffic and long delay that seriously affect users' watching experiences.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propose an edge-assisted short video sharing framework to address these challenges by caching some videos highly preferred by users at edge servers that can be accessed by users via high-speed network connections. Since edge servers have limited computation and storage resources, we design an online algorithm with provable approximation ratio to decide which videos should be cached at edge servers, without the knowledge of future network quality and watching preferences changes. Furthermore, we improve the performance by jointly considering video fetching and user-edge association. Extensive simulations are conducted to evaluate the proposed algorithms under various system settings, and the results show that our proposals outperform existing schemes.</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Access </a:t>
            </a:r>
            <a:r>
              <a:rPr lang="en-IN" sz="2000" dirty="0" smtClean="0">
                <a:latin typeface="Times New Roman" pitchFamily="18" charset="0"/>
                <a:cs typeface="Times New Roman" pitchFamily="18" charset="0"/>
              </a:rPr>
              <a:t>histories to large </a:t>
            </a:r>
            <a:r>
              <a:rPr lang="en-IN" sz="2000" dirty="0" err="1" smtClean="0">
                <a:latin typeface="Times New Roman" pitchFamily="18" charset="0"/>
                <a:cs typeface="Times New Roman" pitchFamily="18" charset="0"/>
              </a:rPr>
              <a:t>VoD</a:t>
            </a:r>
            <a:r>
              <a:rPr lang="en-IN" sz="2000" dirty="0" smtClean="0">
                <a:latin typeface="Times New Roman" pitchFamily="18" charset="0"/>
                <a:cs typeface="Times New Roman" pitchFamily="18" charset="0"/>
              </a:rPr>
              <a:t> services are not public for obvious privacy reasons, and it would be unethical to exploit the lack of privacy of existing services to collect such data.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the processing of the request is performed inside an SGX enclave and the attacker may only learn the co-existence of the request and flows to video servers and assisting peers, and not determine which precise video was requested, and if it was a legitimate or fake request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Supporting the </a:t>
            </a:r>
            <a:r>
              <a:rPr lang="en-IN" sz="2000" dirty="0" err="1" smtClean="0">
                <a:latin typeface="Times New Roman" pitchFamily="18" charset="0"/>
                <a:cs typeface="Times New Roman" pitchFamily="18" charset="0"/>
              </a:rPr>
              <a:t>VoD</a:t>
            </a:r>
            <a:r>
              <a:rPr lang="en-IN" sz="2000" dirty="0" smtClean="0">
                <a:latin typeface="Times New Roman" pitchFamily="18" charset="0"/>
                <a:cs typeface="Times New Roman" pitchFamily="18" charset="0"/>
              </a:rPr>
              <a:t> model requires being able to quickly discover a specific video in a </a:t>
            </a:r>
            <a:r>
              <a:rPr lang="en-IN" sz="2000" dirty="0" err="1" smtClean="0">
                <a:latin typeface="Times New Roman" pitchFamily="18" charset="0"/>
                <a:cs typeface="Times New Roman" pitchFamily="18" charset="0"/>
              </a:rPr>
              <a:t>catalog</a:t>
            </a:r>
            <a:r>
              <a:rPr lang="en-IN" sz="2000" dirty="0" smtClean="0">
                <a:latin typeface="Times New Roman" pitchFamily="18" charset="0"/>
                <a:cs typeface="Times New Roman" pitchFamily="18" charset="0"/>
              </a:rPr>
              <a:t>, and ensure that copies of each video exist in the system at all times, making it less amenable to a fully decentralized implementation.</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survey solution techniques that solve the resource allocation problem of MEC-based video streaming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Different from traditional networks, MEC has many significant advantages, which can effectively solve the problems of high delay and low efficiency in traditional networks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With the distributed-based approach, each node/user can make the decision individually, and the optimization problem can be divided into some </a:t>
            </a:r>
            <a:r>
              <a:rPr lang="en-IN" sz="2000" dirty="0" err="1" smtClean="0">
                <a:latin typeface="Times New Roman" pitchFamily="18" charset="0"/>
                <a:cs typeface="Times New Roman" pitchFamily="18" charset="0"/>
              </a:rPr>
              <a:t>subproblems</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Several distributed approaches are adopted to solve the resource optimization problem, such as the alternating direction method of the multipliers (ADMM</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multiuser-based game model (MGM), and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-based </a:t>
            </a:r>
            <a:r>
              <a:rPr lang="en-IN" sz="2000" dirty="0" smtClean="0">
                <a:latin typeface="Times New Roman" pitchFamily="18" charset="0"/>
                <a:cs typeface="Times New Roman" pitchFamily="18" charset="0"/>
              </a:rPr>
              <a:t>approaches.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This is also not compatible with </a:t>
            </a:r>
            <a:r>
              <a:rPr lang="en-IN" sz="2000" dirty="0" err="1" smtClean="0">
                <a:latin typeface="Times New Roman" pitchFamily="18" charset="0"/>
                <a:cs typeface="Times New Roman" pitchFamily="18" charset="0"/>
              </a:rPr>
              <a:t>VoD</a:t>
            </a:r>
            <a:r>
              <a:rPr lang="en-IN" sz="2000" dirty="0" smtClean="0">
                <a:latin typeface="Times New Roman" pitchFamily="18" charset="0"/>
                <a:cs typeface="Times New Roman" pitchFamily="18" charset="0"/>
              </a:rPr>
              <a:t> bandwidth requirements. Some video streaming services with privacy as a design goal have been </a:t>
            </a:r>
            <a:r>
              <a:rPr lang="en-IN" sz="2000" dirty="0" smtClean="0">
                <a:latin typeface="Times New Roman" pitchFamily="18" charset="0"/>
                <a:cs typeface="Times New Roman" pitchFamily="18" charset="0"/>
              </a:rPr>
              <a:t>proposed.</a:t>
            </a:r>
          </a:p>
          <a:p>
            <a:pPr algn="just">
              <a:lnSpc>
                <a:spcPct val="150000"/>
              </a:lnSpc>
            </a:pPr>
            <a:r>
              <a:rPr lang="en-IN" sz="2000" dirty="0" smtClean="0">
                <a:latin typeface="Times New Roman" pitchFamily="18" charset="0"/>
                <a:cs typeface="Times New Roman" pitchFamily="18" charset="0"/>
              </a:rPr>
              <a:t>All these solutions target fully </a:t>
            </a:r>
            <a:r>
              <a:rPr lang="en-IN" sz="2000" dirty="0" err="1" smtClean="0">
                <a:latin typeface="Times New Roman" pitchFamily="18" charset="0"/>
                <a:cs typeface="Times New Roman" pitchFamily="18" charset="0"/>
              </a:rPr>
              <a:t>peerto</a:t>
            </a:r>
            <a:r>
              <a:rPr lang="en-IN" sz="2000" dirty="0" smtClean="0">
                <a:latin typeface="Times New Roman" pitchFamily="18" charset="0"/>
                <a:cs typeface="Times New Roman" pitchFamily="18" charset="0"/>
              </a:rPr>
              <a:t>-peer approaches, without core servers.</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Several </a:t>
            </a:r>
            <a:r>
              <a:rPr lang="en-IN" sz="2000" dirty="0" smtClean="0">
                <a:latin typeface="Times New Roman" pitchFamily="18" charset="0"/>
                <a:cs typeface="Times New Roman" pitchFamily="18" charset="0"/>
              </a:rPr>
              <a:t>authors proposed to complement a limited set of servers with edge peer resources as we do in </a:t>
            </a:r>
            <a:r>
              <a:rPr lang="en-IN" sz="2000" dirty="0" err="1" smtClean="0">
                <a:latin typeface="Times New Roman" pitchFamily="18" charset="0"/>
                <a:cs typeface="Times New Roman" pitchFamily="18" charset="0"/>
              </a:rPr>
              <a:t>PrivaTube</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Push-to-Peer </a:t>
            </a:r>
            <a:r>
              <a:rPr lang="en-IN" sz="2000" dirty="0" smtClean="0">
                <a:latin typeface="Times New Roman" pitchFamily="18" charset="0"/>
                <a:cs typeface="Times New Roman" pitchFamily="18" charset="0"/>
              </a:rPr>
              <a:t>targets a deployment on controlled networks, including for instance set-</a:t>
            </a:r>
            <a:r>
              <a:rPr lang="en-IN" sz="2000" dirty="0" err="1" smtClean="0">
                <a:latin typeface="Times New Roman" pitchFamily="18" charset="0"/>
                <a:cs typeface="Times New Roman" pitchFamily="18" charset="0"/>
              </a:rPr>
              <a:t>topboxes</a:t>
            </a:r>
            <a:r>
              <a:rPr lang="en-IN" sz="2000" dirty="0" smtClean="0">
                <a:latin typeface="Times New Roman" pitchFamily="18" charset="0"/>
                <a:cs typeface="Times New Roman" pitchFamily="18" charset="0"/>
              </a:rPr>
              <a:t> deployed by an ISP</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Previous approaches have proposed to add noise to legitimate traffic in order to conceal the interests of users, as fake requests allow in </a:t>
            </a:r>
            <a:r>
              <a:rPr lang="en-IN" sz="2000" dirty="0" err="1" smtClean="0">
                <a:latin typeface="Times New Roman" pitchFamily="18" charset="0"/>
                <a:cs typeface="Times New Roman" pitchFamily="18" charset="0"/>
              </a:rPr>
              <a:t>PrivaTube</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In terms of video transmission, the content delivery network (CDN) is adopted to distribute in </a:t>
            </a:r>
            <a:r>
              <a:rPr lang="en-IN" sz="2000" dirty="0" err="1" smtClean="0">
                <a:latin typeface="Times New Roman" pitchFamily="18" charset="0"/>
                <a:cs typeface="Times New Roman" pitchFamily="18" charset="0"/>
              </a:rPr>
              <a:t>cloudmanner</a:t>
            </a:r>
            <a:r>
              <a:rPr lang="en-IN" sz="2000" dirty="0" smtClean="0">
                <a:latin typeface="Times New Roman" pitchFamily="18" charset="0"/>
                <a:cs typeface="Times New Roman" pitchFamily="18" charset="0"/>
              </a:rPr>
              <a:t> content, enhancing media availability and distribution </a:t>
            </a:r>
            <a:r>
              <a:rPr lang="en-IN" sz="2000" dirty="0" smtClean="0">
                <a:latin typeface="Times New Roman" pitchFamily="18" charset="0"/>
                <a:cs typeface="Times New Roman" pitchFamily="18" charset="0"/>
              </a:rPr>
              <a:t>performance.</a:t>
            </a:r>
          </a:p>
          <a:p>
            <a:pPr algn="just">
              <a:lnSpc>
                <a:spcPct val="150000"/>
              </a:lnSpc>
            </a:pPr>
            <a:r>
              <a:rPr lang="en-IN" sz="2000" dirty="0" smtClean="0">
                <a:latin typeface="Times New Roman" pitchFamily="18" charset="0"/>
                <a:cs typeface="Times New Roman" pitchFamily="18" charset="0"/>
              </a:rPr>
              <a:t>Macro-cellular </a:t>
            </a:r>
            <a:r>
              <a:rPr lang="en-IN" sz="2000" dirty="0" smtClean="0">
                <a:latin typeface="Times New Roman" pitchFamily="18" charset="0"/>
                <a:cs typeface="Times New Roman" pitchFamily="18" charset="0"/>
              </a:rPr>
              <a:t>networks performance can be increased by increasing the efficiency of the transceiver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the wireless cellular networks, the joint framework considering computation offloading, spectrum resource allocation, and content caching are proposed to improve the performance of video streaming with MEC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performance of a on/off switching strategy can be evaluated by implementing the proposed algorithm into a real network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Moreover, a novel algorithm is designed to group players into clusters to optimize the performance.</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48400"/>
        </p:xfrm>
        <a:graphic>
          <a:graphicData uri="http://schemas.openxmlformats.org/drawingml/2006/table">
            <a:tbl>
              <a:tblPr firstRow="1" bandRow="1">
                <a:tableStyleId>{5C22544A-7EE6-4342-B048-85BDC9FD1C3A}</a:tableStyleId>
              </a:tblPr>
              <a:tblGrid>
                <a:gridCol w="2057400"/>
                <a:gridCol w="1828800"/>
                <a:gridCol w="3981450"/>
              </a:tblGrid>
              <a:tr h="370840">
                <a:tc>
                  <a:txBody>
                    <a:bodyPr/>
                    <a:lstStyle/>
                    <a:p>
                      <a:pPr algn="ctr"/>
                      <a:r>
                        <a:rPr lang="en-US" sz="1800" dirty="0" smtClean="0">
                          <a:latin typeface="Times New Roman" pitchFamily="18" charset="0"/>
                          <a:cs typeface="Times New Roman" pitchFamily="18" charset="0"/>
                        </a:rPr>
                        <a:t>TITTLE</a:t>
                      </a:r>
                      <a:endParaRPr lang="en-IN" sz="1800" dirty="0">
                        <a:latin typeface="Times New Roman" pitchFamily="18" charset="0"/>
                        <a:cs typeface="Times New Roman" pitchFamily="18" charset="0"/>
                      </a:endParaRPr>
                    </a:p>
                  </a:txBody>
                  <a:tcPr/>
                </a:tc>
                <a:tc>
                  <a:txBody>
                    <a:bodyPr/>
                    <a:lstStyle/>
                    <a:p>
                      <a:pPr algn="ctr"/>
                      <a:r>
                        <a:rPr lang="en-US" sz="1800" smtClean="0">
                          <a:latin typeface="Times New Roman" pitchFamily="18" charset="0"/>
                          <a:cs typeface="Times New Roman" pitchFamily="18" charset="0"/>
                        </a:rPr>
                        <a:t>AUTHOR</a:t>
                      </a:r>
                      <a:endParaRPr lang="en-IN" sz="1800" dirty="0">
                        <a:latin typeface="Times New Roman" pitchFamily="18" charset="0"/>
                        <a:cs typeface="Times New Roman" pitchFamily="18" charset="0"/>
                      </a:endParaRPr>
                    </a:p>
                  </a:txBody>
                  <a:tcPr/>
                </a:tc>
                <a:tc>
                  <a:txBody>
                    <a:bodyPr/>
                    <a:lstStyle/>
                    <a:p>
                      <a:pPr algn="ctr"/>
                      <a:r>
                        <a:rPr lang="en-US" sz="1800" smtClean="0">
                          <a:latin typeface="Times New Roman" pitchFamily="18" charset="0"/>
                          <a:cs typeface="Times New Roman" pitchFamily="18" charset="0"/>
                        </a:rPr>
                        <a:t>DESCRIPTION</a:t>
                      </a:r>
                      <a:endParaRPr lang="en-IN" sz="1800" dirty="0">
                        <a:latin typeface="Times New Roman" pitchFamily="18" charset="0"/>
                        <a:cs typeface="Times New Roman" pitchFamily="18" charset="0"/>
                      </a:endParaRPr>
                    </a:p>
                  </a:txBody>
                  <a:tcPr/>
                </a:tc>
              </a:tr>
              <a:tr h="3820160">
                <a:tc>
                  <a:txBody>
                    <a:bodyPr/>
                    <a:lstStyle/>
                    <a:p>
                      <a:pPr algn="just">
                        <a:lnSpc>
                          <a:spcPct val="150000"/>
                        </a:lnSpc>
                        <a:spcAft>
                          <a:spcPts val="500"/>
                        </a:spcAft>
                        <a:tabLst>
                          <a:tab pos="457200" algn="l"/>
                        </a:tabLst>
                      </a:pPr>
                      <a:r>
                        <a:rPr lang="en-US" sz="1800" dirty="0" err="1">
                          <a:latin typeface="Times New Roman" pitchFamily="18" charset="0"/>
                          <a:ea typeface="Calibri"/>
                          <a:cs typeface="Times New Roman" pitchFamily="18" charset="0"/>
                        </a:rPr>
                        <a:t>Mec</a:t>
                      </a:r>
                      <a:r>
                        <a:rPr lang="en-US" sz="1800" dirty="0">
                          <a:latin typeface="Times New Roman" pitchFamily="18" charset="0"/>
                          <a:ea typeface="Calibri"/>
                          <a:cs typeface="Times New Roman" pitchFamily="18" charset="0"/>
                        </a:rPr>
                        <a:t>-assisted immersive VR video streaming over Terahertz wireless networks: A deep reinforcement learning approach</a:t>
                      </a:r>
                      <a:endParaRPr lang="en-IN" sz="18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1800" dirty="0">
                          <a:latin typeface="Times New Roman" pitchFamily="18" charset="0"/>
                          <a:ea typeface="Calibri"/>
                          <a:cs typeface="Times New Roman" pitchFamily="18" charset="0"/>
                        </a:rPr>
                        <a:t>J. Du, F. R. Yu, G. Lu, J. Wang, J. Jiang, and X. Chu, </a:t>
                      </a:r>
                      <a:endParaRPr lang="en-IN" sz="18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pitchFamily="18" charset="0"/>
                          <a:ea typeface="Calibri"/>
                          <a:cs typeface="Times New Roman" pitchFamily="18" charset="0"/>
                        </a:rPr>
                        <a:t>In this article, we propose to minimize the long-term energy consumption of a THz wireless access-based MEC system for high quality immersive VR video services support by jointly optimizing the viewport rendering offloading and downlink transmit power control.</a:t>
                      </a:r>
                      <a:endParaRPr lang="en-IN" sz="1800" dirty="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1800">
                          <a:latin typeface="Times New Roman" pitchFamily="18" charset="0"/>
                          <a:ea typeface="Calibri"/>
                          <a:cs typeface="Times New Roman" pitchFamily="18" charset="0"/>
                        </a:rPr>
                        <a:t>Edge caching and computing in 5G for mobile AR/VR and tactile internet</a:t>
                      </a:r>
                      <a:endParaRPr lang="en-IN" sz="18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1800">
                          <a:latin typeface="Times New Roman" pitchFamily="18" charset="0"/>
                          <a:ea typeface="Calibri"/>
                          <a:cs typeface="Times New Roman" pitchFamily="18" charset="0"/>
                        </a:rPr>
                        <a:t>S. Sukhmani, M. Sadeghi, M. Erol-Kantarci, and A. El Saddik, </a:t>
                      </a:r>
                      <a:endParaRPr lang="en-IN" sz="18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pitchFamily="18" charset="0"/>
                          <a:ea typeface="Calibri"/>
                          <a:cs typeface="Times New Roman" pitchFamily="18" charset="0"/>
                        </a:rPr>
                        <a:t>Edge caching and mobile edge computing are among the potential 5G technologies that bring content and computing resources close to the users, reducing latency and load on the backhaul.</a:t>
                      </a:r>
                      <a:endParaRPr lang="en-IN" sz="18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1981200"/>
                <a:gridCol w="2209800"/>
                <a:gridCol w="3524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The disruptions of 5g on data-driven technologies and applications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 Loghin, S. Cai, G. Chen, T. T. A. Dinh, F. Fan, Q. Lin, J. Ng, B. C. Ooi, X. Sun, Q.-T. Ta et 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 In this paper, we analyze the impact of 5G on both traditional and emerging technologies and project our view on future research challenges and opportunities.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Standardization status of immersive video coding</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Wien, J. M. Boyce, T. Stockhammer, and W. Peng,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Based on increasing availability of capture and display devices dedicated to immersive media, coding, and transmission of these media has recently become a highest-priority subject of standardization.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5.jpg"/>
          <p:cNvPicPr>
            <a:picLocks noGrp="1" noChangeAspect="1" noChangeArrowheads="1"/>
          </p:cNvPicPr>
          <p:nvPr>
            <p:ph idx="1"/>
          </p:nvPr>
        </p:nvPicPr>
        <p:blipFill>
          <a:blip r:embed="rId2"/>
          <a:srcRect/>
          <a:stretch>
            <a:fillRect/>
          </a:stretch>
        </p:blipFill>
        <p:spPr bwMode="auto">
          <a:xfrm>
            <a:off x="1752600" y="1371600"/>
            <a:ext cx="6705600" cy="48768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lnSpcReduction="10000"/>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work, an exhaustive survey and research outlook of applying MEC to video streaming was presented. To this end, at first, the details about overview and background were introduced. At first, the categories of resource allocation schemes were presented, which included manageable resources, optimization criteria, and optimization approaches. Next, enabling technologies for video steaming applications ware summarized. Then, the taxonomy for MEC enabled video streaming applications was provided, from the perspectives of intelligent video acceleration, video streaming analysis, augmented reality service, and connected vehicles. Finally, some challenges were discussed.</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810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4572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C. M. VNI, “Cisco visual networking index: Global mobile data traffic forecast update, 2017 - 2022,” Feb. 2019.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J. Du, F. R. Yu, G. Lu, J. Wang, J. Jiang, and X. Chu, “</a:t>
            </a:r>
            <a:r>
              <a:rPr lang="en-IN" sz="1600" dirty="0" err="1" smtClean="0">
                <a:latin typeface="Times New Roman" pitchFamily="18" charset="0"/>
                <a:cs typeface="Times New Roman" pitchFamily="18" charset="0"/>
              </a:rPr>
              <a:t>Mec</a:t>
            </a:r>
            <a:r>
              <a:rPr lang="en-IN" sz="1600" dirty="0" smtClean="0">
                <a:latin typeface="Times New Roman" pitchFamily="18" charset="0"/>
                <a:cs typeface="Times New Roman" pitchFamily="18" charset="0"/>
              </a:rPr>
              <a:t>-assisted immersive VR video streaming over Terahertz wireless networks: A deep reinforcement learning approach,” IEEE Internet of Things Journal, vol. 7, no. 10, pp. 9517–9529, Oct. 2020.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S. </a:t>
            </a:r>
            <a:r>
              <a:rPr lang="en-IN" sz="1600" dirty="0" err="1" smtClean="0">
                <a:latin typeface="Times New Roman" pitchFamily="18" charset="0"/>
                <a:cs typeface="Times New Roman" pitchFamily="18" charset="0"/>
              </a:rPr>
              <a:t>Sukhmani</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Sadeghi</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Erol-Kantarci</a:t>
            </a:r>
            <a:r>
              <a:rPr lang="en-IN" sz="1600" dirty="0" smtClean="0">
                <a:latin typeface="Times New Roman" pitchFamily="18" charset="0"/>
                <a:cs typeface="Times New Roman" pitchFamily="18" charset="0"/>
              </a:rPr>
              <a:t>, and A. El </a:t>
            </a:r>
            <a:r>
              <a:rPr lang="en-IN" sz="1600" dirty="0" err="1" smtClean="0">
                <a:latin typeface="Times New Roman" pitchFamily="18" charset="0"/>
                <a:cs typeface="Times New Roman" pitchFamily="18" charset="0"/>
              </a:rPr>
              <a:t>Saddik</a:t>
            </a:r>
            <a:r>
              <a:rPr lang="en-IN" sz="1600" dirty="0" smtClean="0">
                <a:latin typeface="Times New Roman" pitchFamily="18" charset="0"/>
                <a:cs typeface="Times New Roman" pitchFamily="18" charset="0"/>
              </a:rPr>
              <a:t>, “Edge caching and computing in 5G for mobile AR/VR and tactile internet,” IEEE </a:t>
            </a:r>
            <a:r>
              <a:rPr lang="en-IN" sz="1600" dirty="0" err="1" smtClean="0">
                <a:latin typeface="Times New Roman" pitchFamily="18" charset="0"/>
                <a:cs typeface="Times New Roman" pitchFamily="18" charset="0"/>
              </a:rPr>
              <a:t>MultiMedia</a:t>
            </a:r>
            <a:r>
              <a:rPr lang="en-IN" sz="1600" dirty="0" smtClean="0">
                <a:latin typeface="Times New Roman" pitchFamily="18" charset="0"/>
                <a:cs typeface="Times New Roman" pitchFamily="18" charset="0"/>
              </a:rPr>
              <a:t>, vol. 26, no. 1, pp. 21–30, Jan. 2019.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D. </a:t>
            </a:r>
            <a:r>
              <a:rPr lang="en-IN" sz="1600" dirty="0" err="1" smtClean="0">
                <a:latin typeface="Times New Roman" pitchFamily="18" charset="0"/>
                <a:cs typeface="Times New Roman" pitchFamily="18" charset="0"/>
              </a:rPr>
              <a:t>Loghin</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Cai</a:t>
            </a:r>
            <a:r>
              <a:rPr lang="en-IN" sz="1600" dirty="0" smtClean="0">
                <a:latin typeface="Times New Roman" pitchFamily="18" charset="0"/>
                <a:cs typeface="Times New Roman" pitchFamily="18" charset="0"/>
              </a:rPr>
              <a:t>, G. Chen, T. T. A. </a:t>
            </a:r>
            <a:r>
              <a:rPr lang="en-IN" sz="1600" dirty="0" err="1" smtClean="0">
                <a:latin typeface="Times New Roman" pitchFamily="18" charset="0"/>
                <a:cs typeface="Times New Roman" pitchFamily="18" charset="0"/>
              </a:rPr>
              <a:t>Dinh</a:t>
            </a:r>
            <a:r>
              <a:rPr lang="en-IN" sz="1600" dirty="0" smtClean="0">
                <a:latin typeface="Times New Roman" pitchFamily="18" charset="0"/>
                <a:cs typeface="Times New Roman" pitchFamily="18" charset="0"/>
              </a:rPr>
              <a:t>, F. Fan, Q. Lin, J. Ng, B. C. </a:t>
            </a:r>
            <a:r>
              <a:rPr lang="en-IN" sz="1600" dirty="0" err="1" smtClean="0">
                <a:latin typeface="Times New Roman" pitchFamily="18" charset="0"/>
                <a:cs typeface="Times New Roman" pitchFamily="18" charset="0"/>
              </a:rPr>
              <a:t>Ooi</a:t>
            </a:r>
            <a:r>
              <a:rPr lang="en-IN" sz="1600" dirty="0" smtClean="0">
                <a:latin typeface="Times New Roman" pitchFamily="18" charset="0"/>
                <a:cs typeface="Times New Roman" pitchFamily="18" charset="0"/>
              </a:rPr>
              <a:t>, X. Sun, Q.-T. Ta et al., “The disruptions of 5g on data-driven technologies and applications,” IEEE Transactions on Knowledge and Data Engineering, vol. 32, no. 6, pp. 1179–1198, June 2020.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M. Wien, J. M. Boyce, T. </a:t>
            </a:r>
            <a:r>
              <a:rPr lang="en-IN" sz="1600" dirty="0" err="1" smtClean="0">
                <a:latin typeface="Times New Roman" pitchFamily="18" charset="0"/>
                <a:cs typeface="Times New Roman" pitchFamily="18" charset="0"/>
              </a:rPr>
              <a:t>Stockhammer</a:t>
            </a:r>
            <a:r>
              <a:rPr lang="en-IN" sz="1600" dirty="0" smtClean="0">
                <a:latin typeface="Times New Roman" pitchFamily="18" charset="0"/>
                <a:cs typeface="Times New Roman" pitchFamily="18" charset="0"/>
              </a:rPr>
              <a:t>, and W. </a:t>
            </a:r>
            <a:r>
              <a:rPr lang="en-IN" sz="1600" dirty="0" err="1" smtClean="0">
                <a:latin typeface="Times New Roman" pitchFamily="18" charset="0"/>
                <a:cs typeface="Times New Roman" pitchFamily="18" charset="0"/>
              </a:rPr>
              <a:t>Peng</a:t>
            </a:r>
            <a:r>
              <a:rPr lang="en-IN" sz="1600" dirty="0" smtClean="0">
                <a:latin typeface="Times New Roman" pitchFamily="18" charset="0"/>
                <a:cs typeface="Times New Roman" pitchFamily="18" charset="0"/>
              </a:rPr>
              <a:t>, “Standardization status of immersive video coding,” IEEE Journal on Emerging and Selected Topics in Circuits and Systems, vol. 9, no. 1, pp. 5–17, Mar. 2019.</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0"/>
            <a:ext cx="7650480" cy="6553200"/>
          </a:xfrm>
        </p:spPr>
        <p:txBody>
          <a:bodyPr>
            <a:noAutofit/>
          </a:bodyPr>
          <a:lstStyle/>
          <a:p>
            <a:pPr algn="just">
              <a:lnSpc>
                <a:spcPct val="170000"/>
              </a:lnSpc>
            </a:pPr>
            <a:r>
              <a:rPr lang="en-IN" sz="1500" dirty="0" smtClean="0">
                <a:latin typeface="Times New Roman" pitchFamily="18" charset="0"/>
                <a:cs typeface="Times New Roman" pitchFamily="18" charset="0"/>
              </a:rPr>
              <a:t>[6] J. Ohm and G. Sullivan, “Versatile video coding-towards the next generation of video compression,” in Proc. Picture Coding Symposium, San Francisco, USA, June 2018. [Online]. Available: http://mile-high.video/files/mhv2018/pdf/day1/1 05 Sullivan.pdf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7] R. Viola, A. Martin, M. </a:t>
            </a:r>
            <a:r>
              <a:rPr lang="en-IN" sz="1500" dirty="0" err="1" smtClean="0">
                <a:latin typeface="Times New Roman" pitchFamily="18" charset="0"/>
                <a:cs typeface="Times New Roman" pitchFamily="18" charset="0"/>
              </a:rPr>
              <a:t>Zorrilla</a:t>
            </a:r>
            <a:r>
              <a:rPr lang="en-IN" sz="1500" dirty="0" smtClean="0">
                <a:latin typeface="Times New Roman" pitchFamily="18" charset="0"/>
                <a:cs typeface="Times New Roman" pitchFamily="18" charset="0"/>
              </a:rPr>
              <a:t>, and J. </a:t>
            </a:r>
            <a:r>
              <a:rPr lang="en-IN" sz="1500" dirty="0" err="1" smtClean="0">
                <a:latin typeface="Times New Roman" pitchFamily="18" charset="0"/>
                <a:cs typeface="Times New Roman" pitchFamily="18" charset="0"/>
              </a:rPr>
              <a:t>Montalban</a:t>
            </a:r>
            <a:r>
              <a:rPr lang="en-IN" sz="1500" dirty="0" smtClean="0">
                <a:latin typeface="Times New Roman" pitchFamily="18" charset="0"/>
                <a:cs typeface="Times New Roman" pitchFamily="18" charset="0"/>
              </a:rPr>
              <a:t>, “MEC proxy for ´ efficient cache and reliable multi-CDN video distribution,” in Proc. IEEE International Symposium on Broadband Multimedia Systems and Broadcasting, Valencia, Spain, June 2018, pp. 1–7.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8] “Multi-access edge computing (MEC); framework and reference architecture,” ETSI, Jan. 2019. [Online]. Available: https://www.etsi.org/deliver/etsi </a:t>
            </a:r>
            <a:r>
              <a:rPr lang="en-IN" sz="1500" dirty="0" err="1" smtClean="0">
                <a:latin typeface="Times New Roman" pitchFamily="18" charset="0"/>
                <a:cs typeface="Times New Roman" pitchFamily="18" charset="0"/>
              </a:rPr>
              <a:t>gs</a:t>
            </a:r>
            <a:r>
              <a:rPr lang="en-IN" sz="1500" dirty="0" smtClean="0">
                <a:latin typeface="Times New Roman" pitchFamily="18" charset="0"/>
                <a:cs typeface="Times New Roman" pitchFamily="18" charset="0"/>
              </a:rPr>
              <a:t>/MEC/001 099/003/02.01.01 60/</a:t>
            </a:r>
            <a:r>
              <a:rPr lang="en-IN" sz="1500" dirty="0" err="1" smtClean="0">
                <a:latin typeface="Times New Roman" pitchFamily="18" charset="0"/>
                <a:cs typeface="Times New Roman" pitchFamily="18" charset="0"/>
              </a:rPr>
              <a:t>gs</a:t>
            </a:r>
            <a:r>
              <a:rPr lang="en-IN" sz="1500" dirty="0" smtClean="0">
                <a:latin typeface="Times New Roman" pitchFamily="18" charset="0"/>
                <a:cs typeface="Times New Roman" pitchFamily="18" charset="0"/>
              </a:rPr>
              <a:t> MEC003v020101p.pdf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9] T. </a:t>
            </a:r>
            <a:r>
              <a:rPr lang="en-IN" sz="1500" dirty="0" err="1" smtClean="0">
                <a:latin typeface="Times New Roman" pitchFamily="18" charset="0"/>
                <a:cs typeface="Times New Roman" pitchFamily="18" charset="0"/>
              </a:rPr>
              <a:t>Taleb</a:t>
            </a:r>
            <a:r>
              <a:rPr lang="en-IN" sz="1500" dirty="0" smtClean="0">
                <a:latin typeface="Times New Roman" pitchFamily="18" charset="0"/>
                <a:cs typeface="Times New Roman" pitchFamily="18" charset="0"/>
              </a:rPr>
              <a:t>, K. </a:t>
            </a:r>
            <a:r>
              <a:rPr lang="en-IN" sz="1500" dirty="0" err="1" smtClean="0">
                <a:latin typeface="Times New Roman" pitchFamily="18" charset="0"/>
                <a:cs typeface="Times New Roman" pitchFamily="18" charset="0"/>
              </a:rPr>
              <a:t>Samdanis</a:t>
            </a:r>
            <a:r>
              <a:rPr lang="en-IN" sz="1500" dirty="0" smtClean="0">
                <a:latin typeface="Times New Roman" pitchFamily="18" charset="0"/>
                <a:cs typeface="Times New Roman" pitchFamily="18" charset="0"/>
              </a:rPr>
              <a:t>, B. </a:t>
            </a:r>
            <a:r>
              <a:rPr lang="en-IN" sz="1500" dirty="0" err="1" smtClean="0">
                <a:latin typeface="Times New Roman" pitchFamily="18" charset="0"/>
                <a:cs typeface="Times New Roman" pitchFamily="18" charset="0"/>
              </a:rPr>
              <a:t>Mada</a:t>
            </a:r>
            <a:r>
              <a:rPr lang="en-IN" sz="1500" dirty="0" smtClean="0">
                <a:latin typeface="Times New Roman" pitchFamily="18" charset="0"/>
                <a:cs typeface="Times New Roman" pitchFamily="18" charset="0"/>
              </a:rPr>
              <a:t>, H. </a:t>
            </a:r>
            <a:r>
              <a:rPr lang="en-IN" sz="1500" dirty="0" err="1" smtClean="0">
                <a:latin typeface="Times New Roman" pitchFamily="18" charset="0"/>
                <a:cs typeface="Times New Roman" pitchFamily="18" charset="0"/>
              </a:rPr>
              <a:t>Flinck</a:t>
            </a:r>
            <a:r>
              <a:rPr lang="en-IN" sz="1500" dirty="0" smtClean="0">
                <a:latin typeface="Times New Roman" pitchFamily="18" charset="0"/>
                <a:cs typeface="Times New Roman" pitchFamily="18" charset="0"/>
              </a:rPr>
              <a:t>, S. </a:t>
            </a:r>
            <a:r>
              <a:rPr lang="en-IN" sz="1500" dirty="0" err="1" smtClean="0">
                <a:latin typeface="Times New Roman" pitchFamily="18" charset="0"/>
                <a:cs typeface="Times New Roman" pitchFamily="18" charset="0"/>
              </a:rPr>
              <a:t>Dutta</a:t>
            </a:r>
            <a:r>
              <a:rPr lang="en-IN" sz="1500" dirty="0" smtClean="0">
                <a:latin typeface="Times New Roman" pitchFamily="18" charset="0"/>
                <a:cs typeface="Times New Roman" pitchFamily="18" charset="0"/>
              </a:rPr>
              <a:t>, and D. </a:t>
            </a:r>
            <a:r>
              <a:rPr lang="en-IN" sz="1500" dirty="0" err="1" smtClean="0">
                <a:latin typeface="Times New Roman" pitchFamily="18" charset="0"/>
                <a:cs typeface="Times New Roman" pitchFamily="18" charset="0"/>
              </a:rPr>
              <a:t>Sabella</a:t>
            </a:r>
            <a:r>
              <a:rPr lang="en-IN" sz="1500" dirty="0" smtClean="0">
                <a:latin typeface="Times New Roman" pitchFamily="18" charset="0"/>
                <a:cs typeface="Times New Roman" pitchFamily="18" charset="0"/>
              </a:rPr>
              <a:t>, “On multi-access edge computing: A survey of the emerging 5g network edge cloud architecture and orchestration,” IEEE Communications Surveys Tutorials, vol. 19, no. 3, pp. 1657–1681, 2017.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10] F. </a:t>
            </a:r>
            <a:r>
              <a:rPr lang="en-IN" sz="1500" dirty="0" err="1" smtClean="0">
                <a:latin typeface="Times New Roman" pitchFamily="18" charset="0"/>
                <a:cs typeface="Times New Roman" pitchFamily="18" charset="0"/>
              </a:rPr>
              <a:t>Bonomi</a:t>
            </a:r>
            <a:r>
              <a:rPr lang="en-IN" sz="1500" dirty="0" smtClean="0">
                <a:latin typeface="Times New Roman" pitchFamily="18" charset="0"/>
                <a:cs typeface="Times New Roman" pitchFamily="18" charset="0"/>
              </a:rPr>
              <a:t>, R. </a:t>
            </a:r>
            <a:r>
              <a:rPr lang="en-IN" sz="1500" dirty="0" err="1" smtClean="0">
                <a:latin typeface="Times New Roman" pitchFamily="18" charset="0"/>
                <a:cs typeface="Times New Roman" pitchFamily="18" charset="0"/>
              </a:rPr>
              <a:t>Milito</a:t>
            </a:r>
            <a:r>
              <a:rPr lang="en-IN" sz="1500" dirty="0" smtClean="0">
                <a:latin typeface="Times New Roman" pitchFamily="18" charset="0"/>
                <a:cs typeface="Times New Roman" pitchFamily="18" charset="0"/>
              </a:rPr>
              <a:t>, J. Zhu, and S. </a:t>
            </a:r>
            <a:r>
              <a:rPr lang="en-IN" sz="1500" dirty="0" err="1" smtClean="0">
                <a:latin typeface="Times New Roman" pitchFamily="18" charset="0"/>
                <a:cs typeface="Times New Roman" pitchFamily="18" charset="0"/>
              </a:rPr>
              <a:t>Addepalli</a:t>
            </a:r>
            <a:r>
              <a:rPr lang="en-IN" sz="1500" dirty="0" smtClean="0">
                <a:latin typeface="Times New Roman" pitchFamily="18" charset="0"/>
                <a:cs typeface="Times New Roman" pitchFamily="18" charset="0"/>
              </a:rPr>
              <a:t>, “Fog computing and its role in the internet of things,” in Proc. the first edition of the MCC workshop on Mobile cloud computing, Helsinki, Finland, Aug. 2012, pp. 13–16.</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1270</TotalTime>
  <Words>1631</Words>
  <Application>Microsoft Office PowerPoint</Application>
  <PresentationFormat>On-screen Show (4:3)</PresentationFormat>
  <Paragraphs>70</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Edge-Assisted Short Video Sharing with Guaranteed Quality-of-Experience</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2021-07-29T13:57:00Z</dcterms:modified>
</cp:coreProperties>
</file>