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192" autoAdjust="0"/>
    <p:restoredTop sz="94660"/>
  </p:normalViewPr>
  <p:slideViewPr>
    <p:cSldViewPr>
      <p:cViewPr varScale="1">
        <p:scale>
          <a:sx n="68" d="100"/>
          <a:sy n="68" d="100"/>
        </p:scale>
        <p:origin x="-1452"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Autonomic Resource Management for Fog Computing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Fog </a:t>
            </a:r>
            <a:r>
              <a:rPr lang="en-IN" sz="2000" dirty="0" smtClean="0">
                <a:latin typeface="Times New Roman" pitchFamily="18" charset="0"/>
                <a:cs typeface="Times New Roman" pitchFamily="18" charset="0"/>
              </a:rPr>
              <a:t>computing extends cloud computing capabilities to the edge of the network and reduces high latency and network congestion. This paradigm enables portions of a transaction to be executed at a fog server and other portions at the cloud. Fog servers are generally not as robust as cloud servers; at peak loads, the data that cannot be processed by fog servers is processed by cloud servers. The data that need to be processed by the cloud is sent over a WAN. Therefore, only a fraction of the total data needs to travel through the WAN, as compared with a pure cloud computing paradigm. Additionally, the fog/cloud computing paradigm reduces the cloud processing load when compared with the pure cloud computing model. This paper presents a multiclass closed-form analytic queuing network model that is used by an autonomic controller to dynamically change the fraction of processing between edge and cloud servers in order to maximize a utility function of response time and cost. Experiments show that the controller can maintain a high utility in the presence of a wide variations of request arrival rates for various workloads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wide geographical distribution of resources allows MECs to complement existing large-scale cloud platforms, making it possible to perform computation and data processing both at centralized </a:t>
            </a:r>
            <a:r>
              <a:rPr lang="en-IN" sz="2000" dirty="0" err="1" smtClean="0">
                <a:latin typeface="Times New Roman" pitchFamily="18" charset="0"/>
                <a:cs typeface="Times New Roman" pitchFamily="18" charset="0"/>
              </a:rPr>
              <a:t>datacenters</a:t>
            </a:r>
            <a:r>
              <a:rPr lang="en-IN" sz="2000" dirty="0" smtClean="0">
                <a:latin typeface="Times New Roman" pitchFamily="18" charset="0"/>
                <a:cs typeface="Times New Roman" pitchFamily="18" charset="0"/>
              </a:rPr>
              <a:t> and at the network edge.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MECs have emerged as distributed platforms that can complement existing cloud systems to overcome barriers to the success of MEC-native applications (e.g.,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 autonomous vehicles, etc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studies showed that additional engineering work is needed to adapt existing cloud-native applications to MEC-like environments.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also introduced two workload prediction models for MECs that exploit the correlation between workload changes in </a:t>
            </a:r>
            <a:r>
              <a:rPr lang="en-IN" sz="2000" dirty="0" err="1" smtClean="0">
                <a:latin typeface="Times New Roman" pitchFamily="18" charset="0"/>
                <a:cs typeface="Times New Roman" pitchFamily="18" charset="0"/>
              </a:rPr>
              <a:t>neighboring</a:t>
            </a:r>
            <a:r>
              <a:rPr lang="en-IN" sz="2000" dirty="0" smtClean="0">
                <a:latin typeface="Times New Roman" pitchFamily="18" charset="0"/>
                <a:cs typeface="Times New Roman" pitchFamily="18" charset="0"/>
              </a:rPr>
              <a:t> EDCs.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task distribution problem in Fog computing can be solved to a great extent if the applications are placed considering the future processing commitments of the Fog nodes.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technique either maximizes or minimizes one particular objective function while placing the applications in Fog environments.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Although </a:t>
            </a:r>
            <a:r>
              <a:rPr lang="en-IN" sz="2000" dirty="0" smtClean="0">
                <a:latin typeface="Times New Roman" pitchFamily="18" charset="0"/>
                <a:cs typeface="Times New Roman" pitchFamily="18" charset="0"/>
              </a:rPr>
              <a:t>optimization provides the best mathematical solution of a problem, this technique takes more time to operate than </a:t>
            </a:r>
            <a:r>
              <a:rPr lang="en-IN" sz="2000" dirty="0" smtClean="0">
                <a:latin typeface="Times New Roman" pitchFamily="18" charset="0"/>
                <a:cs typeface="Times New Roman" pitchFamily="18" charset="0"/>
              </a:rPr>
              <a:t>prioritization.</a:t>
            </a:r>
          </a:p>
          <a:p>
            <a:pPr algn="just">
              <a:lnSpc>
                <a:spcPct val="150000"/>
              </a:lnSpc>
            </a:pPr>
            <a:r>
              <a:rPr lang="en-IN" sz="2000" dirty="0" smtClean="0">
                <a:latin typeface="Times New Roman" pitchFamily="18" charset="0"/>
                <a:cs typeface="Times New Roman" pitchFamily="18" charset="0"/>
              </a:rPr>
              <a:t>However, very few of them consider that the availability of renewable energy is subjected to uncertainty and environmental context and take the required measures to solve the problem</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approach yielded highly accurate predictions, showing that the proposed methods could be used to develop an efficient proactive auto-</a:t>
            </a:r>
            <a:r>
              <a:rPr lang="en-IN" sz="2000" dirty="0" err="1" smtClean="0">
                <a:latin typeface="Times New Roman" pitchFamily="18" charset="0"/>
                <a:cs typeface="Times New Roman" pitchFamily="18" charset="0"/>
              </a:rPr>
              <a:t>scaler</a:t>
            </a:r>
            <a:r>
              <a:rPr lang="en-IN" sz="2000" dirty="0" smtClean="0">
                <a:latin typeface="Times New Roman" pitchFamily="18" charset="0"/>
                <a:cs typeface="Times New Roman" pitchFamily="18" charset="0"/>
              </a:rPr>
              <a:t> to provision and de-provision resources in MECs as required to meet end-users’ demands.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authors proposed a novel mobility-aware online service placement framework to achieve a desirable balance between user latency and migration cost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also developed a network communication profiling tool to identify the aspects of these applications that reduce the benefits they derive from deployment on MECs, and proposed design improvements that would allow such applications to better exploit MECs’ capabilities.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this technique, the current synthesis of application and resources are implied to predict the future performance trends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Moreover</a:t>
            </a:r>
            <a:r>
              <a:rPr lang="en-IN" sz="2000" dirty="0" smtClean="0">
                <a:latin typeface="Times New Roman" pitchFamily="18" charset="0"/>
                <a:cs typeface="Times New Roman" pitchFamily="18" charset="0"/>
              </a:rPr>
              <a:t>, the strategy needs to monitor the performance of the applications in consistent </a:t>
            </a:r>
            <a:r>
              <a:rPr lang="en-IN" sz="2000" dirty="0" smtClean="0">
                <a:latin typeface="Times New Roman" pitchFamily="18" charset="0"/>
                <a:cs typeface="Times New Roman" pitchFamily="18" charset="0"/>
              </a:rPr>
              <a:t>manner.</a:t>
            </a:r>
          </a:p>
          <a:p>
            <a:pPr algn="just">
              <a:lnSpc>
                <a:spcPct val="150000"/>
              </a:lnSpc>
            </a:pPr>
            <a:r>
              <a:rPr lang="en-IN" sz="2000" dirty="0" smtClean="0">
                <a:latin typeface="Times New Roman" pitchFamily="18" charset="0"/>
                <a:cs typeface="Times New Roman" pitchFamily="18" charset="0"/>
              </a:rPr>
              <a:t>The dispatch order of the inputs in such workload can be shuffled as per the availability of resources to ensure the desired performance of the application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also monitor the status and performance of the resources and conduct application maintenance operations including service backup and replication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efficient management of applications is necessary to fully exploit the capabilities of Fog nodes.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Fog Computing Micro Datacenter Based Dynamic Resource Estimation and Pricing Model for </a:t>
                      </a:r>
                      <a:r>
                        <a:rPr lang="en-US" sz="2000" dirty="0" err="1">
                          <a:latin typeface="Times New Roman"/>
                          <a:ea typeface="Calibri"/>
                          <a:cs typeface="Latha"/>
                        </a:rPr>
                        <a:t>IoT</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Aazam and E. Huh. 2015.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Pervasive and ubiquitous computing services have recently been under focus of not only the research community, but developers as well.</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Offloading in fog computing for IoT: Review, enabling technologies, and research opportunities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Mohammad Aazam, Sherali Zeadally, and Khaled A Harras. 2018.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number of online applications is increasing along with more computation, communication, and intelligent capabilities.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1981200"/>
                <a:gridCol w="1752600"/>
                <a:gridCol w="3981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Distributed Fog-to-Cloud computing system: A minority game approach</a:t>
                      </a:r>
                      <a:endParaRPr lang="en-IN" sz="16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Eman AbdElhalim, Marwa Obayya, and Sherif Kishk. 2019. </a:t>
                      </a:r>
                      <a:endParaRPr lang="en-IN" sz="16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With the ever‐increasing popularity of resource‐intensive mobile applications, today, Fog‐to‐Cloud (F2C) computing system becomes a prominent technology for the next generation wireless networks.</a:t>
                      </a:r>
                      <a:endParaRPr lang="en-IN" sz="16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Energy efficient offloading strategy in fog-cloud environment for IoT applications</a:t>
                      </a:r>
                      <a:endParaRPr lang="en-IN" sz="16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Mainak Adhikari and Hemant Gianey. 2019. </a:t>
                      </a:r>
                      <a:endParaRPr lang="en-IN" sz="16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The proposed offloading strategy uses Firefly algorithm for finding an optimal computing device based on two Quality-of-Service (</a:t>
                      </a:r>
                      <a:r>
                        <a:rPr lang="en-US" sz="2000" dirty="0" err="1">
                          <a:solidFill>
                            <a:srgbClr val="333333"/>
                          </a:solidFill>
                          <a:latin typeface="Times New Roman" pitchFamily="18" charset="0"/>
                          <a:ea typeface="Calibri"/>
                          <a:cs typeface="Times New Roman" pitchFamily="18" charset="0"/>
                        </a:rPr>
                        <a:t>QoS</a:t>
                      </a:r>
                      <a:r>
                        <a:rPr lang="en-US" sz="2000" dirty="0">
                          <a:solidFill>
                            <a:srgbClr val="333333"/>
                          </a:solidFill>
                          <a:latin typeface="Times New Roman" pitchFamily="18" charset="0"/>
                          <a:ea typeface="Calibri"/>
                          <a:cs typeface="Times New Roman" pitchFamily="18" charset="0"/>
                        </a:rPr>
                        <a:t>) parameters such as energy consumption and computational time. </a:t>
                      </a:r>
                      <a:endParaRPr lang="en-IN" sz="16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png"/>
          <p:cNvPicPr>
            <a:picLocks noGrp="1" noChangeAspect="1" noChangeArrowheads="1"/>
          </p:cNvPicPr>
          <p:nvPr>
            <p:ph idx="1"/>
          </p:nvPr>
        </p:nvPicPr>
        <p:blipFill>
          <a:blip r:embed="rId2"/>
          <a:srcRect/>
          <a:stretch>
            <a:fillRect/>
          </a:stretch>
        </p:blipFill>
        <p:spPr bwMode="auto">
          <a:xfrm>
            <a:off x="1752600" y="1371600"/>
            <a:ext cx="6705600" cy="49529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838200"/>
          </a:xfrm>
        </p:spPr>
        <p:txBody>
          <a:bodyPr>
            <a:normAutofit/>
          </a:bodyPr>
          <a:lstStyle/>
          <a:p>
            <a:r>
              <a:rPr lang="en-US" dirty="0" smtClean="0"/>
              <a:t>CONCLUTION</a:t>
            </a:r>
            <a:endParaRPr lang="en-US" dirty="0"/>
          </a:p>
        </p:txBody>
      </p:sp>
      <p:sp>
        <p:nvSpPr>
          <p:cNvPr id="3" name="Content Placeholder 2"/>
          <p:cNvSpPr>
            <a:spLocks noGrp="1"/>
          </p:cNvSpPr>
          <p:nvPr>
            <p:ph idx="1"/>
          </p:nvPr>
        </p:nvSpPr>
        <p:spPr>
          <a:xfrm>
            <a:off x="1219200" y="6858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Fog </a:t>
            </a:r>
            <a:r>
              <a:rPr lang="en-IN" sz="1800" dirty="0" smtClean="0">
                <a:latin typeface="Times New Roman" pitchFamily="18" charset="0"/>
                <a:cs typeface="Times New Roman" pitchFamily="18" charset="0"/>
              </a:rPr>
              <a:t>computing is gradually turning into an integral component of smart systems because of its wide-spread features for supporting </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-driven use cases. To exploit the benefits of Fog computing, the efficient management of applications over the Fog nodes is very important. In both academia and industry, numerous initiatives have already been taken to standardize the Fog computing concept for managing the </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applications. In this work, we reviewed the existing application management strategies in Fog computing from the perspectives of application architecture, placement and maintenance. We proposed separate taxonomy for each of the aspects of application management and discussed their associated research gaps. We also highlighted a perspective model for managing applications in Fog environments and mentioned several research directions for further improvement of Fog computing.</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2286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M. </a:t>
            </a:r>
            <a:r>
              <a:rPr lang="en-IN" sz="1600" dirty="0" err="1" smtClean="0">
                <a:latin typeface="Times New Roman" pitchFamily="18" charset="0"/>
                <a:cs typeface="Times New Roman" pitchFamily="18" charset="0"/>
              </a:rPr>
              <a:t>Aazam</a:t>
            </a:r>
            <a:r>
              <a:rPr lang="en-IN" sz="1600" dirty="0" smtClean="0">
                <a:latin typeface="Times New Roman" pitchFamily="18" charset="0"/>
                <a:cs typeface="Times New Roman" pitchFamily="18" charset="0"/>
              </a:rPr>
              <a:t> and E. Huh. 2015. Fog Computing Micro </a:t>
            </a:r>
            <a:r>
              <a:rPr lang="en-IN" sz="1600" dirty="0" err="1" smtClean="0">
                <a:latin typeface="Times New Roman" pitchFamily="18" charset="0"/>
                <a:cs typeface="Times New Roman" pitchFamily="18" charset="0"/>
              </a:rPr>
              <a:t>Datacenter</a:t>
            </a:r>
            <a:r>
              <a:rPr lang="en-IN" sz="1600" dirty="0" smtClean="0">
                <a:latin typeface="Times New Roman" pitchFamily="18" charset="0"/>
                <a:cs typeface="Times New Roman" pitchFamily="18" charset="0"/>
              </a:rPr>
              <a:t> Based Dynamic Resource Estimation and Pricing Model for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In 2015 IEEE 29th International Conference on Advanced Information Networking and Applications. 687–694.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Mohammad </a:t>
            </a:r>
            <a:r>
              <a:rPr lang="en-IN" sz="1600" dirty="0" err="1" smtClean="0">
                <a:latin typeface="Times New Roman" pitchFamily="18" charset="0"/>
                <a:cs typeface="Times New Roman" pitchFamily="18" charset="0"/>
              </a:rPr>
              <a:t>Aazam</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Sherali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Zeadally</a:t>
            </a:r>
            <a:r>
              <a:rPr lang="en-IN" sz="1600" dirty="0" smtClean="0">
                <a:latin typeface="Times New Roman" pitchFamily="18" charset="0"/>
                <a:cs typeface="Times New Roman" pitchFamily="18" charset="0"/>
              </a:rPr>
              <a:t>, and </a:t>
            </a:r>
            <a:r>
              <a:rPr lang="en-IN" sz="1600" dirty="0" err="1" smtClean="0">
                <a:latin typeface="Times New Roman" pitchFamily="18" charset="0"/>
                <a:cs typeface="Times New Roman" pitchFamily="18" charset="0"/>
              </a:rPr>
              <a:t>Khaled</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Harras</a:t>
            </a:r>
            <a:r>
              <a:rPr lang="en-IN" sz="1600" dirty="0" smtClean="0">
                <a:latin typeface="Times New Roman" pitchFamily="18" charset="0"/>
                <a:cs typeface="Times New Roman" pitchFamily="18" charset="0"/>
              </a:rPr>
              <a:t>. 2018. Offloading in fog computing for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Review, enabling technologies, and research opportunities. Future Generation Computer Systems 87 (2018), 278–289. </a:t>
            </a:r>
            <a:endParaRPr lang="en-IN" sz="1600" dirty="0" smtClean="0">
              <a:latin typeface="Times New Roman" pitchFamily="18" charset="0"/>
              <a:cs typeface="Times New Roman" pitchFamily="18" charset="0"/>
            </a:endParaRPr>
          </a:p>
          <a:p>
            <a:pPr algn="just">
              <a:lnSpc>
                <a:spcPct val="160000"/>
              </a:lnSpc>
            </a:pPr>
            <a:r>
              <a:rPr lang="en-IN" sz="1600" dirty="0" err="1" smtClean="0">
                <a:latin typeface="Times New Roman" pitchFamily="18" charset="0"/>
                <a:cs typeface="Times New Roman" pitchFamily="18" charset="0"/>
              </a:rPr>
              <a:t>Sadam</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Hussain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Abbasi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Nadeem</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Javaid</a:t>
            </a:r>
            <a:r>
              <a:rPr lang="en-IN" sz="1600" dirty="0" smtClean="0">
                <a:latin typeface="Times New Roman" pitchFamily="18" charset="0"/>
                <a:cs typeface="Times New Roman" pitchFamily="18" charset="0"/>
              </a:rPr>
              <a:t>, Muhammad </a:t>
            </a:r>
            <a:r>
              <a:rPr lang="en-IN" sz="1600" dirty="0" err="1" smtClean="0">
                <a:latin typeface="Times New Roman" pitchFamily="18" charset="0"/>
                <a:cs typeface="Times New Roman" pitchFamily="18" charset="0"/>
              </a:rPr>
              <a:t>Hassaan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Ashraf</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Mubashar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Mehmood</a:t>
            </a:r>
            <a:r>
              <a:rPr lang="en-IN" sz="1600" dirty="0" smtClean="0">
                <a:latin typeface="Times New Roman" pitchFamily="18" charset="0"/>
                <a:cs typeface="Times New Roman" pitchFamily="18" charset="0"/>
              </a:rPr>
              <a:t>, Maria </a:t>
            </a:r>
            <a:r>
              <a:rPr lang="en-IN" sz="1600" dirty="0" err="1" smtClean="0">
                <a:latin typeface="Times New Roman" pitchFamily="18" charset="0"/>
                <a:cs typeface="Times New Roman" pitchFamily="18" charset="0"/>
              </a:rPr>
              <a:t>Naeem</a:t>
            </a:r>
            <a:r>
              <a:rPr lang="en-IN" sz="1600" dirty="0" smtClean="0">
                <a:latin typeface="Times New Roman" pitchFamily="18" charset="0"/>
                <a:cs typeface="Times New Roman" pitchFamily="18" charset="0"/>
              </a:rPr>
              <a:t>, and </a:t>
            </a:r>
            <a:r>
              <a:rPr lang="en-IN" sz="1600" dirty="0" err="1" smtClean="0">
                <a:latin typeface="Times New Roman" pitchFamily="18" charset="0"/>
                <a:cs typeface="Times New Roman" pitchFamily="18" charset="0"/>
              </a:rPr>
              <a:t>Mubariz</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Rehman</a:t>
            </a:r>
            <a:r>
              <a:rPr lang="en-IN" sz="1600" dirty="0" smtClean="0">
                <a:latin typeface="Times New Roman" pitchFamily="18" charset="0"/>
                <a:cs typeface="Times New Roman" pitchFamily="18" charset="0"/>
              </a:rPr>
              <a:t>. 2019. Load Stabilizing in Fog Computing Environment Using Load Balancing Algorithm. In Advances on Broadband and Wireless Computing, Communication and Applications. Springer International Publishing, Cham, 737–750. </a:t>
            </a:r>
            <a:endParaRPr lang="en-IN" sz="1600" dirty="0" smtClean="0">
              <a:latin typeface="Times New Roman" pitchFamily="18" charset="0"/>
              <a:cs typeface="Times New Roman" pitchFamily="18" charset="0"/>
            </a:endParaRPr>
          </a:p>
          <a:p>
            <a:pPr algn="just">
              <a:lnSpc>
                <a:spcPct val="160000"/>
              </a:lnSpc>
            </a:pPr>
            <a:r>
              <a:rPr lang="en-IN" sz="1600" dirty="0" err="1" smtClean="0">
                <a:latin typeface="Times New Roman" pitchFamily="18" charset="0"/>
                <a:cs typeface="Times New Roman" pitchFamily="18" charset="0"/>
              </a:rPr>
              <a:t>Eman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AbdElhalim</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Marwa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Obayya</a:t>
            </a:r>
            <a:r>
              <a:rPr lang="en-IN" sz="1600" dirty="0" smtClean="0">
                <a:latin typeface="Times New Roman" pitchFamily="18" charset="0"/>
                <a:cs typeface="Times New Roman" pitchFamily="18" charset="0"/>
              </a:rPr>
              <a:t>, and </a:t>
            </a:r>
            <a:r>
              <a:rPr lang="en-IN" sz="1600" dirty="0" err="1" smtClean="0">
                <a:latin typeface="Times New Roman" pitchFamily="18" charset="0"/>
                <a:cs typeface="Times New Roman" pitchFamily="18" charset="0"/>
              </a:rPr>
              <a:t>Sherif</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Kishk</a:t>
            </a:r>
            <a:r>
              <a:rPr lang="en-IN" sz="1600" dirty="0" smtClean="0">
                <a:latin typeface="Times New Roman" pitchFamily="18" charset="0"/>
                <a:cs typeface="Times New Roman" pitchFamily="18" charset="0"/>
              </a:rPr>
              <a:t>. 2019. Distributed Fog-to-Cloud computing system: A minority game approach. Concurrency and Computation: Practice and Experience 31, 15 (2019), e5162. </a:t>
            </a:r>
            <a:endParaRPr lang="en-IN" sz="1600" dirty="0" smtClean="0">
              <a:latin typeface="Times New Roman" pitchFamily="18" charset="0"/>
              <a:cs typeface="Times New Roman" pitchFamily="18" charset="0"/>
            </a:endParaRPr>
          </a:p>
          <a:p>
            <a:pPr algn="just">
              <a:lnSpc>
                <a:spcPct val="160000"/>
              </a:lnSpc>
            </a:pPr>
            <a:r>
              <a:rPr lang="en-IN" sz="1600" dirty="0" err="1" smtClean="0">
                <a:latin typeface="Times New Roman" pitchFamily="18" charset="0"/>
                <a:cs typeface="Times New Roman" pitchFamily="18" charset="0"/>
              </a:rPr>
              <a:t>Mainak</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Adhikari</a:t>
            </a:r>
            <a:r>
              <a:rPr lang="en-IN" sz="1600" dirty="0" smtClean="0">
                <a:latin typeface="Times New Roman" pitchFamily="18" charset="0"/>
                <a:cs typeface="Times New Roman" pitchFamily="18" charset="0"/>
              </a:rPr>
              <a:t> and </a:t>
            </a:r>
            <a:r>
              <a:rPr lang="en-IN" sz="1600" dirty="0" err="1" smtClean="0">
                <a:latin typeface="Times New Roman" pitchFamily="18" charset="0"/>
                <a:cs typeface="Times New Roman" pitchFamily="18" charset="0"/>
              </a:rPr>
              <a:t>Hemant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Gianey</a:t>
            </a:r>
            <a:r>
              <a:rPr lang="en-IN" sz="1600" dirty="0" smtClean="0">
                <a:latin typeface="Times New Roman" pitchFamily="18" charset="0"/>
                <a:cs typeface="Times New Roman" pitchFamily="18" charset="0"/>
              </a:rPr>
              <a:t>. 2019. Energy efficient offloading strategy in fog-cloud environment for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applications. Internet of Things 6 (2019), 100053.</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M. </a:t>
            </a:r>
            <a:r>
              <a:rPr lang="en-IN" sz="1500" dirty="0" err="1" smtClean="0">
                <a:latin typeface="Times New Roman" pitchFamily="18" charset="0"/>
                <a:cs typeface="Times New Roman" pitchFamily="18" charset="0"/>
              </a:rPr>
              <a:t>Adhikari</a:t>
            </a:r>
            <a:r>
              <a:rPr lang="en-IN" sz="1500" dirty="0" smtClean="0">
                <a:latin typeface="Times New Roman" pitchFamily="18" charset="0"/>
                <a:cs typeface="Times New Roman" pitchFamily="18" charset="0"/>
              </a:rPr>
              <a:t>, M. </a:t>
            </a:r>
            <a:r>
              <a:rPr lang="en-IN" sz="1500" dirty="0" err="1" smtClean="0">
                <a:latin typeface="Times New Roman" pitchFamily="18" charset="0"/>
                <a:cs typeface="Times New Roman" pitchFamily="18" charset="0"/>
              </a:rPr>
              <a:t>Mukherjee</a:t>
            </a:r>
            <a:r>
              <a:rPr lang="en-IN" sz="1500" dirty="0" smtClean="0">
                <a:latin typeface="Times New Roman" pitchFamily="18" charset="0"/>
                <a:cs typeface="Times New Roman" pitchFamily="18" charset="0"/>
              </a:rPr>
              <a:t>, and S. N. </a:t>
            </a:r>
            <a:r>
              <a:rPr lang="en-IN" sz="1500" dirty="0" err="1" smtClean="0">
                <a:latin typeface="Times New Roman" pitchFamily="18" charset="0"/>
                <a:cs typeface="Times New Roman" pitchFamily="18" charset="0"/>
              </a:rPr>
              <a:t>Srirama</a:t>
            </a:r>
            <a:r>
              <a:rPr lang="en-IN" sz="1500" dirty="0" smtClean="0">
                <a:latin typeface="Times New Roman" pitchFamily="18" charset="0"/>
                <a:cs typeface="Times New Roman" pitchFamily="18" charset="0"/>
              </a:rPr>
              <a:t>. 2019. DPTO: A Deadline and Priority-aware Task Offloading in Fog Computing Framework Leveraging Multi-level Feedback </a:t>
            </a:r>
            <a:r>
              <a:rPr lang="en-IN" sz="1500" dirty="0" err="1" smtClean="0">
                <a:latin typeface="Times New Roman" pitchFamily="18" charset="0"/>
                <a:cs typeface="Times New Roman" pitchFamily="18" charset="0"/>
              </a:rPr>
              <a:t>Queueing</a:t>
            </a:r>
            <a:r>
              <a:rPr lang="en-IN" sz="1500" dirty="0" smtClean="0">
                <a:latin typeface="Times New Roman" pitchFamily="18" charset="0"/>
                <a:cs typeface="Times New Roman" pitchFamily="18" charset="0"/>
              </a:rPr>
              <a:t>. IEEE Internet of Things Journal (2019), 1–1. https: //doi.org/10.1109/JIOT.2019.2946426 </a:t>
            </a:r>
            <a:endParaRPr lang="en-IN" sz="1500" dirty="0" smtClean="0">
              <a:latin typeface="Times New Roman" pitchFamily="18" charset="0"/>
              <a:cs typeface="Times New Roman" pitchFamily="18" charset="0"/>
            </a:endParaRPr>
          </a:p>
          <a:p>
            <a:pPr algn="just">
              <a:lnSpc>
                <a:spcPct val="170000"/>
              </a:lnSpc>
            </a:pPr>
            <a:r>
              <a:rPr lang="en-IN" sz="1500" dirty="0" err="1" smtClean="0">
                <a:latin typeface="Times New Roman" pitchFamily="18" charset="0"/>
                <a:cs typeface="Times New Roman" pitchFamily="18" charset="0"/>
              </a:rPr>
              <a:t>Mahbuba</a:t>
            </a:r>
            <a:r>
              <a:rPr lang="en-IN" sz="1500" dirty="0" smtClean="0">
                <a:latin typeface="Times New Roman" pitchFamily="18" charset="0"/>
                <a:cs typeface="Times New Roman" pitchFamily="18" charset="0"/>
              </a:rPr>
              <a:t> </a:t>
            </a:r>
            <a:r>
              <a:rPr lang="en-IN" sz="1500" dirty="0" smtClean="0">
                <a:latin typeface="Times New Roman" pitchFamily="18" charset="0"/>
                <a:cs typeface="Times New Roman" pitchFamily="18" charset="0"/>
              </a:rPr>
              <a:t>Afrin, </a:t>
            </a:r>
            <a:r>
              <a:rPr lang="en-IN" sz="1500" dirty="0" err="1" smtClean="0">
                <a:latin typeface="Times New Roman" pitchFamily="18" charset="0"/>
                <a:cs typeface="Times New Roman" pitchFamily="18" charset="0"/>
              </a:rPr>
              <a:t>Jiong</a:t>
            </a:r>
            <a:r>
              <a:rPr lang="en-IN" sz="1500" dirty="0" smtClean="0">
                <a:latin typeface="Times New Roman" pitchFamily="18" charset="0"/>
                <a:cs typeface="Times New Roman" pitchFamily="18" charset="0"/>
              </a:rPr>
              <a:t> Jin, and </a:t>
            </a:r>
            <a:r>
              <a:rPr lang="en-IN" sz="1500" dirty="0" err="1" smtClean="0">
                <a:latin typeface="Times New Roman" pitchFamily="18" charset="0"/>
                <a:cs typeface="Times New Roman" pitchFamily="18" charset="0"/>
              </a:rPr>
              <a:t>Ashfaqur</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Rahman</a:t>
            </a:r>
            <a:r>
              <a:rPr lang="en-IN" sz="1500" dirty="0" smtClean="0">
                <a:latin typeface="Times New Roman" pitchFamily="18" charset="0"/>
                <a:cs typeface="Times New Roman" pitchFamily="18" charset="0"/>
              </a:rPr>
              <a:t>. 2018. Energy-delay co-optimization of resource allocation for robotic services in cloudlet infrastructure. In International Conference on Service-Oriented Computing. Springer, 295–303. </a:t>
            </a:r>
            <a:endParaRPr lang="en-IN" sz="1500" dirty="0" smtClean="0">
              <a:latin typeface="Times New Roman" pitchFamily="18" charset="0"/>
              <a:cs typeface="Times New Roman" pitchFamily="18" charset="0"/>
            </a:endParaRPr>
          </a:p>
          <a:p>
            <a:pPr algn="just">
              <a:lnSpc>
                <a:spcPct val="170000"/>
              </a:lnSpc>
            </a:pPr>
            <a:r>
              <a:rPr lang="en-IN" sz="1500" dirty="0" err="1" smtClean="0">
                <a:latin typeface="Times New Roman" pitchFamily="18" charset="0"/>
                <a:cs typeface="Times New Roman" pitchFamily="18" charset="0"/>
              </a:rPr>
              <a:t>Mahbuba</a:t>
            </a:r>
            <a:r>
              <a:rPr lang="en-IN" sz="1500" dirty="0" smtClean="0">
                <a:latin typeface="Times New Roman" pitchFamily="18" charset="0"/>
                <a:cs typeface="Times New Roman" pitchFamily="18" charset="0"/>
              </a:rPr>
              <a:t> </a:t>
            </a:r>
            <a:r>
              <a:rPr lang="en-IN" sz="1500" dirty="0" smtClean="0">
                <a:latin typeface="Times New Roman" pitchFamily="18" charset="0"/>
                <a:cs typeface="Times New Roman" pitchFamily="18" charset="0"/>
              </a:rPr>
              <a:t>Afrin, </a:t>
            </a:r>
            <a:r>
              <a:rPr lang="en-IN" sz="1500" dirty="0" err="1" smtClean="0">
                <a:latin typeface="Times New Roman" pitchFamily="18" charset="0"/>
                <a:cs typeface="Times New Roman" pitchFamily="18" charset="0"/>
              </a:rPr>
              <a:t>Jiong</a:t>
            </a:r>
            <a:r>
              <a:rPr lang="en-IN" sz="1500" dirty="0" smtClean="0">
                <a:latin typeface="Times New Roman" pitchFamily="18" charset="0"/>
                <a:cs typeface="Times New Roman" pitchFamily="18" charset="0"/>
              </a:rPr>
              <a:t> Jin, </a:t>
            </a:r>
            <a:r>
              <a:rPr lang="en-IN" sz="1500" dirty="0" err="1" smtClean="0">
                <a:latin typeface="Times New Roman" pitchFamily="18" charset="0"/>
                <a:cs typeface="Times New Roman" pitchFamily="18" charset="0"/>
              </a:rPr>
              <a:t>Ashfaqur</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Rahman</a:t>
            </a:r>
            <a:r>
              <a:rPr lang="en-IN" sz="1500" dirty="0" smtClean="0">
                <a:latin typeface="Times New Roman" pitchFamily="18" charset="0"/>
                <a:cs typeface="Times New Roman" pitchFamily="18" charset="0"/>
              </a:rPr>
              <a:t>, Yu-Chu </a:t>
            </a:r>
            <a:r>
              <a:rPr lang="en-IN" sz="1500" dirty="0" err="1" smtClean="0">
                <a:latin typeface="Times New Roman" pitchFamily="18" charset="0"/>
                <a:cs typeface="Times New Roman" pitchFamily="18" charset="0"/>
              </a:rPr>
              <a:t>Tian</a:t>
            </a:r>
            <a:r>
              <a:rPr lang="en-IN" sz="1500" dirty="0" smtClean="0">
                <a:latin typeface="Times New Roman" pitchFamily="18" charset="0"/>
                <a:cs typeface="Times New Roman" pitchFamily="18" charset="0"/>
              </a:rPr>
              <a:t>, and </a:t>
            </a:r>
            <a:r>
              <a:rPr lang="en-IN" sz="1500" dirty="0" err="1" smtClean="0">
                <a:latin typeface="Times New Roman" pitchFamily="18" charset="0"/>
                <a:cs typeface="Times New Roman" pitchFamily="18" charset="0"/>
              </a:rPr>
              <a:t>Ambarish</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Kulkarni</a:t>
            </a:r>
            <a:r>
              <a:rPr lang="en-IN" sz="1500" dirty="0" smtClean="0">
                <a:latin typeface="Times New Roman" pitchFamily="18" charset="0"/>
                <a:cs typeface="Times New Roman" pitchFamily="18" charset="0"/>
              </a:rPr>
              <a:t>. 2019. Multi-objective resource allocation for Edge Cloud based robotic workflow in smart factory. Future Generation Computer Systems 97 (2019), 119–130.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M</a:t>
            </a:r>
            <a:r>
              <a:rPr lang="en-IN" sz="1500" dirty="0" smtClean="0">
                <a:latin typeface="Times New Roman" pitchFamily="18" charset="0"/>
                <a:cs typeface="Times New Roman" pitchFamily="18" charset="0"/>
              </a:rPr>
              <a:t>. Afrin, M. R. Mahmud, and M. A. </a:t>
            </a:r>
            <a:r>
              <a:rPr lang="en-IN" sz="1500" dirty="0" err="1" smtClean="0">
                <a:latin typeface="Times New Roman" pitchFamily="18" charset="0"/>
                <a:cs typeface="Times New Roman" pitchFamily="18" charset="0"/>
              </a:rPr>
              <a:t>Razzaque</a:t>
            </a:r>
            <a:r>
              <a:rPr lang="en-IN" sz="1500" dirty="0" smtClean="0">
                <a:latin typeface="Times New Roman" pitchFamily="18" charset="0"/>
                <a:cs typeface="Times New Roman" pitchFamily="18" charset="0"/>
              </a:rPr>
              <a:t>. 2015. Real time detection of speed breakers and warning system for on-road drivers. In 2015 IEEE International WIE Conference on Electrical and Computer Engineering (WIECON-ECE). 495–498. </a:t>
            </a:r>
            <a:endParaRPr lang="en-IN" sz="1500" dirty="0" smtClean="0">
              <a:latin typeface="Times New Roman" pitchFamily="18" charset="0"/>
              <a:cs typeface="Times New Roman" pitchFamily="18" charset="0"/>
            </a:endParaRPr>
          </a:p>
          <a:p>
            <a:pPr algn="just">
              <a:lnSpc>
                <a:spcPct val="170000"/>
              </a:lnSpc>
            </a:pPr>
            <a:r>
              <a:rPr lang="en-IN" sz="1500" dirty="0" err="1" smtClean="0">
                <a:latin typeface="Times New Roman" pitchFamily="18" charset="0"/>
                <a:cs typeface="Times New Roman" pitchFamily="18" charset="0"/>
              </a:rPr>
              <a:t>Mahbuba</a:t>
            </a:r>
            <a:r>
              <a:rPr lang="en-IN" sz="1500" dirty="0" smtClean="0">
                <a:latin typeface="Times New Roman" pitchFamily="18" charset="0"/>
                <a:cs typeface="Times New Roman" pitchFamily="18" charset="0"/>
              </a:rPr>
              <a:t> </a:t>
            </a:r>
            <a:r>
              <a:rPr lang="en-IN" sz="1500" dirty="0" smtClean="0">
                <a:latin typeface="Times New Roman" pitchFamily="18" charset="0"/>
                <a:cs typeface="Times New Roman" pitchFamily="18" charset="0"/>
              </a:rPr>
              <a:t>Afrin, </a:t>
            </a:r>
            <a:r>
              <a:rPr lang="en-IN" sz="1500" dirty="0" err="1" smtClean="0">
                <a:latin typeface="Times New Roman" pitchFamily="18" charset="0"/>
                <a:cs typeface="Times New Roman" pitchFamily="18" charset="0"/>
              </a:rPr>
              <a:t>Md</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Razzaque</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Iffat</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Anjum</a:t>
            </a:r>
            <a:r>
              <a:rPr lang="en-IN" sz="1500" dirty="0" smtClean="0">
                <a:latin typeface="Times New Roman" pitchFamily="18" charset="0"/>
                <a:cs typeface="Times New Roman" pitchFamily="18" charset="0"/>
              </a:rPr>
              <a:t>, Mohammad </a:t>
            </a:r>
            <a:r>
              <a:rPr lang="en-IN" sz="1500" dirty="0" err="1" smtClean="0">
                <a:latin typeface="Times New Roman" pitchFamily="18" charset="0"/>
                <a:cs typeface="Times New Roman" pitchFamily="18" charset="0"/>
              </a:rPr>
              <a:t>Mehedi</a:t>
            </a:r>
            <a:r>
              <a:rPr lang="en-IN" sz="1500" dirty="0" smtClean="0">
                <a:latin typeface="Times New Roman" pitchFamily="18" charset="0"/>
                <a:cs typeface="Times New Roman" pitchFamily="18" charset="0"/>
              </a:rPr>
              <a:t> Hassan, </a:t>
            </a:r>
            <a:r>
              <a:rPr lang="en-IN" sz="1500" dirty="0" err="1" smtClean="0">
                <a:latin typeface="Times New Roman" pitchFamily="18" charset="0"/>
                <a:cs typeface="Times New Roman" pitchFamily="18" charset="0"/>
              </a:rPr>
              <a:t>Atif</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Alamri</a:t>
            </a:r>
            <a:r>
              <a:rPr lang="en-IN" sz="1500" dirty="0" smtClean="0">
                <a:latin typeface="Times New Roman" pitchFamily="18" charset="0"/>
                <a:cs typeface="Times New Roman" pitchFamily="18" charset="0"/>
              </a:rPr>
              <a:t>, et al. 2017. </a:t>
            </a:r>
            <a:r>
              <a:rPr lang="en-IN" sz="1500" dirty="0" err="1" smtClean="0">
                <a:latin typeface="Times New Roman" pitchFamily="18" charset="0"/>
                <a:cs typeface="Times New Roman" pitchFamily="18" charset="0"/>
              </a:rPr>
              <a:t>Tradeoff</a:t>
            </a:r>
            <a:r>
              <a:rPr lang="en-IN" sz="1500" dirty="0" smtClean="0">
                <a:latin typeface="Times New Roman" pitchFamily="18" charset="0"/>
                <a:cs typeface="Times New Roman" pitchFamily="18" charset="0"/>
              </a:rPr>
              <a:t> between user quality-of-experience and service provider profit in 5G cloud radio access network. Sustainability 9, 11 (2017), 2127.</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1286</TotalTime>
  <Words>1388</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Autonomic Resource Management for Fog Computing</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2021-07-29T13:07:48Z</dcterms:modified>
</cp:coreProperties>
</file>