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Exploiting the Solar Energy Surplus for Edge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context of the global energy ecosystem transformation, we introduce a new approach to reduce the carbon emissions of the cloud-computing sector and, at the same time, foster the deployment of small-scale private photovoltaic plants. We consider the opportunity cost of moving some cloud services to private, distributed, solar-powered computing facilities. To this end, we compare the potential revenue of leasing computing resources to a cloud pool with the revenue obtained by selling the surplus energy to the grid. We first estimate the consumption of virtualized cloud computing instances, establishing a metric of computational efficiency per nominal photovoltaic power installed. Based on this metric and characterizing the site's annual solar production, we estimate the total return and payback. The results show that the model is economically viable and technically feasible. We finally depict the still many questions open, such as security, and the fundamental barriers to address, mainly related with a cloud model ruled by a few big players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Integrating RE into most existing energy supply systems and end-use sectors at an accelerated </a:t>
            </a:r>
            <a:r>
              <a:rPr lang="en-IN" sz="2000" dirty="0" smtClean="0">
                <a:latin typeface="Times New Roman" pitchFamily="18" charset="0"/>
                <a:cs typeface="Times New Roman" pitchFamily="18" charset="0"/>
              </a:rPr>
              <a:t>rate  </a:t>
            </a:r>
            <a:r>
              <a:rPr lang="en-IN" sz="2000" dirty="0" smtClean="0">
                <a:latin typeface="Times New Roman" pitchFamily="18" charset="0"/>
                <a:cs typeface="Times New Roman" pitchFamily="18" charset="0"/>
              </a:rPr>
              <a:t>leading to higher shares of </a:t>
            </a:r>
            <a:r>
              <a:rPr lang="en-IN" sz="2000" dirty="0" smtClean="0">
                <a:latin typeface="Times New Roman" pitchFamily="18" charset="0"/>
                <a:cs typeface="Times New Roman" pitchFamily="18" charset="0"/>
              </a:rPr>
              <a:t>RE is </a:t>
            </a:r>
            <a:r>
              <a:rPr lang="en-IN" sz="2000" dirty="0" smtClean="0">
                <a:latin typeface="Times New Roman" pitchFamily="18" charset="0"/>
                <a:cs typeface="Times New Roman" pitchFamily="18" charset="0"/>
              </a:rPr>
              <a:t>technologically feasible, though will result in a number of additional challenges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building sector, RE technologies can be integrated into both new and existing structures to produce electricity, heating and cooling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may include additional costs for network infrastructure investment, system operation and losses, and other adjustments to the existing energy supply systems as needed.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Direct land use change (</a:t>
            </a:r>
            <a:r>
              <a:rPr lang="en-IN" sz="2000" dirty="0" err="1" smtClean="0">
                <a:latin typeface="Times New Roman" pitchFamily="18" charset="0"/>
                <a:cs typeface="Times New Roman" pitchFamily="18" charset="0"/>
              </a:rPr>
              <a:t>dLUC</a:t>
            </a:r>
            <a:r>
              <a:rPr lang="en-IN" sz="2000" dirty="0" smtClean="0">
                <a:latin typeface="Times New Roman" pitchFamily="18" charset="0"/>
                <a:cs typeface="Times New Roman" pitchFamily="18" charset="0"/>
              </a:rPr>
              <a:t>) occurs when </a:t>
            </a:r>
            <a:r>
              <a:rPr lang="en-IN" sz="2000" dirty="0" err="1" smtClean="0">
                <a:latin typeface="Times New Roman" pitchFamily="18" charset="0"/>
                <a:cs typeface="Times New Roman" pitchFamily="18" charset="0"/>
              </a:rPr>
              <a:t>bioenergy</a:t>
            </a:r>
            <a:r>
              <a:rPr lang="en-IN" sz="2000" dirty="0" smtClean="0">
                <a:latin typeface="Times New Roman" pitchFamily="18" charset="0"/>
                <a:cs typeface="Times New Roman" pitchFamily="18" charset="0"/>
              </a:rPr>
              <a:t> feedstock production </a:t>
            </a:r>
            <a:r>
              <a:rPr lang="en-IN" sz="2000" dirty="0" err="1" smtClean="0">
                <a:latin typeface="Times New Roman" pitchFamily="18" charset="0"/>
                <a:cs typeface="Times New Roman" pitchFamily="18" charset="0"/>
              </a:rPr>
              <a:t>modifi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es</a:t>
            </a:r>
            <a:r>
              <a:rPr lang="en-IN" sz="2000" dirty="0" smtClean="0">
                <a:latin typeface="Times New Roman" pitchFamily="18" charset="0"/>
                <a:cs typeface="Times New Roman" pitchFamily="18" charset="0"/>
              </a:rPr>
              <a:t> an existing land use, resulting in a change in above- and below-ground carbon stocks.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servers are among the primary energy consumers of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many green proposals have addressed the problem of the server’s energy-efficiency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Such an edge Cloud architecture needs to deal with flexibility, scalability and data privacy issues to allow for efficient computational offloading </a:t>
            </a:r>
            <a:r>
              <a:rPr lang="en-IN" sz="2000" dirty="0" smtClean="0">
                <a:latin typeface="Times New Roman" pitchFamily="18" charset="0"/>
                <a:cs typeface="Times New Roman" pitchFamily="18" charset="0"/>
              </a:rPr>
              <a:t>services.</a:t>
            </a:r>
          </a:p>
          <a:p>
            <a:pPr algn="just">
              <a:lnSpc>
                <a:spcPct val="150000"/>
              </a:lnSpc>
            </a:pPr>
            <a:r>
              <a:rPr lang="en-IN" sz="2000" dirty="0" smtClean="0">
                <a:latin typeface="Times New Roman" pitchFamily="18" charset="0"/>
                <a:cs typeface="Times New Roman" pitchFamily="18" charset="0"/>
              </a:rPr>
              <a:t>The issue resides in having an end-to-end energy estimation of all the involved devices and infrastructures, including network devices from ISP and Cloud servers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bringing an increasing number of connected devices that have a direct impact on the growth of data and energy-hungry services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Space solar power, in which solar power collected in space is beamed via microwaves to receiving antennae on the ground, has also been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to the terms above proposed in the communication industry, another term, the </a:t>
            </a:r>
            <a:r>
              <a:rPr lang="en-IN" sz="2000" i="1" dirty="0" smtClean="0">
                <a:latin typeface="Times New Roman" pitchFamily="18" charset="0"/>
                <a:cs typeface="Times New Roman" pitchFamily="18" charset="0"/>
              </a:rPr>
              <a:t>grid edge</a:t>
            </a:r>
            <a:r>
              <a:rPr lang="en-IN" sz="2000" dirty="0" smtClean="0">
                <a:latin typeface="Times New Roman" pitchFamily="18" charset="0"/>
                <a:cs typeface="Times New Roman" pitchFamily="18" charset="0"/>
              </a:rPr>
              <a:t> with a similar meaning to EC, has been popularized recently in the power industry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terms have been proposed by different organizations, but overall, they share a common ground with trivial differences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Heterogeneous computing and lightweight function libraries are proposed to enhance the performance of existing embedded chips.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Proposes </a:t>
            </a:r>
            <a:r>
              <a:rPr lang="en-IN" sz="2000" dirty="0" smtClean="0">
                <a:latin typeface="Times New Roman" pitchFamily="18" charset="0"/>
                <a:cs typeface="Times New Roman" pitchFamily="18" charset="0"/>
              </a:rPr>
              <a:t>a vehicular network architecture assisted by EC integrating different types of communication access.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Cloud providers expect to improve the performance of their Cloud and to leverage their available infrastructure.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Dynamic voltage and frequency scaling that exploits server performance knobs is an example of such proposals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they enable to achieve high performance computing ability and manageability, a powerful cooling system is needed to lower the temperature of this large infrastructure equipment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motivation of this work is to provide a framework that can balance performance and energy cost tradeoffs for real-time data analysis of high-rate data from many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effects of offloading computation tasks at the edge for system performance of our framework and energy consumption at edge and core.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133600"/>
                <a:gridCol w="20574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Internet of Things: A Survey on Enabling Technologies, Protocols,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Al-Fuqaha, M. Guizani, M. Mohammadi, M. Aledhari, M. Ayyash,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provides an overview of the Internet of Things (IoT) with emphasis on enabling technologies, protocols, and application issues.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Enabling Smart Cloud Services Through Remote Sensing: An Internet of Everything Enabler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Abdelwahab, B. Hamdaoui, M. Guizani, A. Rayes,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Cloud-assisted remote sensing (CARS) enables distributed sensory data collection, global resource and data sharing, remote and real-time data access, elastic resource provisioning and scaling, and pay-as-you-go pricing models.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447800"/>
                <a:gridCol w="22860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Quantifying the Impact of Edge Computing on Mobile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Hu, Y. Gao, K. Ha, J. Wang, B. Amos, Z. Chen, P. Pillai, M. Satyanarayanan,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Computational offloading services at the edge of the Internet for mobile devices are becoming a reality. Using a wide range of mobile applications, we explore how such infrastructure improves latency and energy consumption relative to the cloud.</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Challenges and Opportunities in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Varghese, N. Wang, S. Barbhuiya, P. Kilpatrick, D. S. Nikolopoulos,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Many cloud-based applications employ a data centre as a central server to process data that is generated by edge devices, such as </a:t>
                      </a:r>
                      <a:r>
                        <a:rPr lang="en-US" sz="2000" dirty="0" err="1">
                          <a:solidFill>
                            <a:srgbClr val="333333"/>
                          </a:solidFill>
                          <a:latin typeface="Times New Roman"/>
                          <a:ea typeface="Calibri"/>
                          <a:cs typeface="Latha"/>
                        </a:rPr>
                        <a:t>smartphones</a:t>
                      </a:r>
                      <a:r>
                        <a:rPr lang="en-US" sz="2000" dirty="0">
                          <a:solidFill>
                            <a:srgbClr val="333333"/>
                          </a:solidFill>
                          <a:latin typeface="Times New Roman"/>
                          <a:ea typeface="Calibri"/>
                          <a:cs typeface="Latha"/>
                        </a:rPr>
                        <a:t>, tablets and </a:t>
                      </a:r>
                      <a:r>
                        <a:rPr lang="en-US" sz="2000" dirty="0" err="1">
                          <a:solidFill>
                            <a:srgbClr val="333333"/>
                          </a:solidFill>
                          <a:latin typeface="Times New Roman"/>
                          <a:ea typeface="Calibri"/>
                          <a:cs typeface="Latha"/>
                        </a:rPr>
                        <a:t>wearables</a:t>
                      </a:r>
                      <a:r>
                        <a:rPr lang="en-US" sz="2000" dirty="0">
                          <a:solidFill>
                            <a:srgbClr val="333333"/>
                          </a:solidFill>
                          <a:latin typeface="Times New Roman"/>
                          <a:ea typeface="Calibri"/>
                          <a:cs typeface="Latha"/>
                        </a:rPr>
                        <a: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828800" y="1524000"/>
            <a:ext cx="6553199"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1800" dirty="0" smtClean="0">
                <a:latin typeface="Times New Roman" pitchFamily="18" charset="0"/>
                <a:cs typeface="Times New Roman" pitchFamily="18" charset="0"/>
              </a:rPr>
              <a:t>    Data </a:t>
            </a:r>
            <a:r>
              <a:rPr lang="en-IN" sz="1800" dirty="0" smtClean="0">
                <a:latin typeface="Times New Roman" pitchFamily="18" charset="0"/>
                <a:cs typeface="Times New Roman" pitchFamily="18" charset="0"/>
              </a:rPr>
              <a:t>loses its value when it cannot be analyzed quick enough. Offloading the data to process video streams at edge effectively reduces the response time and avoids unnecessary data transmission between edge and core, thus reducing the network energy overhead. Moreover, it can extend for instance the battery lifetime of end-user equipment (e.g., wearable equipment). Meanwhile, the traditional energy consumption and carbon footprint can be reduced by building self-producing electricity edge. We proposed an analytic model to estimate the energy consumption of Edge Cloud-based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Platforms for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This model can be used to decide whether to offload computation from the objects to the edge or to the core Cloud, depending on the number of devices and the desired application </a:t>
            </a:r>
            <a:r>
              <a:rPr lang="en-IN" sz="1800" dirty="0" err="1" smtClean="0">
                <a:latin typeface="Times New Roman" pitchFamily="18" charset="0"/>
                <a:cs typeface="Times New Roman" pitchFamily="18" charset="0"/>
              </a:rPr>
              <a:t>QoS</a:t>
            </a:r>
            <a:r>
              <a:rPr lang="en-IN" sz="1800" dirty="0" smtClean="0">
                <a:latin typeface="Times New Roman" pitchFamily="18" charset="0"/>
                <a:cs typeface="Times New Roman" pitchFamily="18" charset="0"/>
              </a:rPr>
              <a:t>. This model was validated on our application use-case that deals with video stream analysis from vehicle cameras. Our results show the relationship between the number of cameras, the application accuracy and the processing energy cost, opening new research directions on finding relevant trade-offs between application performance degradation and energy consumption of underlying Cloud systems. The scenario in this paper can be seen as a concrete example to demonstrate the advantages of offloading the data to process at the edge or core in an energy saving context. In addition, although this work is camera-based, it can be applied to any other scenario where the data streams need to be processed in real-time as it provides the analytical framework for such applications.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Ericsson, More than 50 billion connected devices, White Paper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D. Evans, The Internet of Things - How the Next Evolution of the Internet Is Changing Everything, Cisco White Paper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Nordrum</a:t>
            </a:r>
            <a:r>
              <a:rPr lang="en-IN" sz="2000" dirty="0" smtClean="0">
                <a:latin typeface="Times New Roman" pitchFamily="18" charset="0"/>
                <a:cs typeface="Times New Roman" pitchFamily="18" charset="0"/>
              </a:rPr>
              <a:t>, Popular Internet of Things Forecast of 50 Billion Devices by 2020 Is Outdated, IEEE Spectrum (2016).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 Al-</a:t>
            </a:r>
            <a:r>
              <a:rPr lang="en-IN" sz="2000" dirty="0" err="1" smtClean="0">
                <a:latin typeface="Times New Roman" pitchFamily="18" charset="0"/>
                <a:cs typeface="Times New Roman" pitchFamily="18" charset="0"/>
              </a:rPr>
              <a:t>Fuqaha</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Guizani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Mohammadi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Aledhari</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Ayyash</a:t>
            </a:r>
            <a:r>
              <a:rPr lang="en-IN" sz="2000" dirty="0" smtClean="0">
                <a:latin typeface="Times New Roman" pitchFamily="18" charset="0"/>
                <a:cs typeface="Times New Roman" pitchFamily="18" charset="0"/>
              </a:rPr>
              <a:t>, Internet of Things: A Survey on Enabling Technologies, Protocols, and Applications, IEEE Communications Surveys &amp; Tutorials 17 (4) (2015) 2347–2376.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S. C. B. Intelligence, Six Technologies with Potential Impacts on US Interests out to 2025, Tech. rep., National Intelligent </a:t>
            </a:r>
            <a:r>
              <a:rPr lang="en-IN" sz="2000" dirty="0" err="1" smtClean="0">
                <a:latin typeface="Times New Roman" pitchFamily="18" charset="0"/>
                <a:cs typeface="Times New Roman" pitchFamily="18" charset="0"/>
              </a:rPr>
              <a:t>Concil</a:t>
            </a:r>
            <a:r>
              <a:rPr lang="en-IN" sz="2000" dirty="0" smtClean="0">
                <a:latin typeface="Times New Roman" pitchFamily="18" charset="0"/>
                <a:cs typeface="Times New Roman" pitchFamily="18" charset="0"/>
              </a:rPr>
              <a:t> (2008).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a:t>
            </a:r>
            <a:r>
              <a:rPr lang="en-IN" sz="1600" dirty="0" err="1" smtClean="0">
                <a:latin typeface="Times New Roman" pitchFamily="18" charset="0"/>
                <a:cs typeface="Times New Roman" pitchFamily="18" charset="0"/>
              </a:rPr>
              <a:t>Abdelwahab</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Hamdaoui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Guizani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Rayes</a:t>
            </a:r>
            <a:r>
              <a:rPr lang="en-IN" sz="1600" dirty="0" smtClean="0">
                <a:latin typeface="Times New Roman" pitchFamily="18" charset="0"/>
                <a:cs typeface="Times New Roman" pitchFamily="18" charset="0"/>
              </a:rPr>
              <a:t>, Enabling Smart Cloud Services Through Remote Sensing: An Internet of Everything Enabler, IEEE Internet of Things Journal 1 (3) (2014) 276–288.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L. M. Vaquero, L. </a:t>
            </a:r>
            <a:r>
              <a:rPr lang="en-IN" sz="1600" dirty="0" err="1" smtClean="0">
                <a:latin typeface="Times New Roman" pitchFamily="18" charset="0"/>
                <a:cs typeface="Times New Roman" pitchFamily="18" charset="0"/>
              </a:rPr>
              <a:t>Rodero</a:t>
            </a:r>
            <a:r>
              <a:rPr lang="en-IN" sz="1600" dirty="0" smtClean="0">
                <a:latin typeface="Times New Roman" pitchFamily="18" charset="0"/>
                <a:cs typeface="Times New Roman" pitchFamily="18" charset="0"/>
              </a:rPr>
              <a:t>-Merino, Finding Your Way in the Fog: Towards a Comprehensive Definition of Fog Computing, ACM SIGCOMM Computer Communication Review 44 (5) (2014) 27–32.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W.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K. Ha, J. Wang, B. Amos, Z. Chen, P. </a:t>
            </a:r>
            <a:r>
              <a:rPr lang="en-IN" sz="1600" dirty="0" err="1" smtClean="0">
                <a:latin typeface="Times New Roman" pitchFamily="18" charset="0"/>
                <a:cs typeface="Times New Roman" pitchFamily="18" charset="0"/>
              </a:rPr>
              <a:t>Pillai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Satyanarayanan</a:t>
            </a:r>
            <a:r>
              <a:rPr lang="en-IN" sz="1600" dirty="0" smtClean="0">
                <a:latin typeface="Times New Roman" pitchFamily="18" charset="0"/>
                <a:cs typeface="Times New Roman" pitchFamily="18" charset="0"/>
              </a:rPr>
              <a:t>, Quantifying the Impact of Edge Computing on Mobile Applications, in: ACM SIGOPS Asia-Pacific Workshop on Systems, 2016, pp. 5:1–5:8.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B. Varghese, N. Wang, S. </a:t>
            </a:r>
            <a:r>
              <a:rPr lang="en-IN" sz="1600" dirty="0" err="1" smtClean="0">
                <a:latin typeface="Times New Roman" pitchFamily="18" charset="0"/>
                <a:cs typeface="Times New Roman" pitchFamily="18" charset="0"/>
              </a:rPr>
              <a:t>Barbhuiya</a:t>
            </a:r>
            <a:r>
              <a:rPr lang="en-IN" sz="1600" dirty="0" smtClean="0">
                <a:latin typeface="Times New Roman" pitchFamily="18" charset="0"/>
                <a:cs typeface="Times New Roman" pitchFamily="18" charset="0"/>
              </a:rPr>
              <a:t>, P. Kilpatrick, D. S. </a:t>
            </a:r>
            <a:r>
              <a:rPr lang="en-IN" sz="1600" dirty="0" err="1" smtClean="0">
                <a:latin typeface="Times New Roman" pitchFamily="18" charset="0"/>
                <a:cs typeface="Times New Roman" pitchFamily="18" charset="0"/>
              </a:rPr>
              <a:t>Nikolopoulos</a:t>
            </a:r>
            <a:r>
              <a:rPr lang="en-IN" sz="1600" dirty="0" smtClean="0">
                <a:latin typeface="Times New Roman" pitchFamily="18" charset="0"/>
                <a:cs typeface="Times New Roman" pitchFamily="18" charset="0"/>
              </a:rPr>
              <a:t>, Challenges and Opportunities in Edge Computing, </a:t>
            </a:r>
            <a:r>
              <a:rPr lang="en-IN" sz="1600" dirty="0" err="1" smtClean="0">
                <a:latin typeface="Times New Roman" pitchFamily="18" charset="0"/>
                <a:cs typeface="Times New Roman" pitchFamily="18" charset="0"/>
              </a:rPr>
              <a:t>CoRR</a:t>
            </a:r>
            <a:r>
              <a:rPr lang="en-IN" sz="1600" dirty="0" smtClean="0">
                <a:latin typeface="Times New Roman" pitchFamily="18" charset="0"/>
                <a:cs typeface="Times New Roman" pitchFamily="18" charset="0"/>
              </a:rPr>
              <a:t> abs/1609.01967.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a:t>
            </a:r>
            <a:r>
              <a:rPr lang="en-IN" sz="1600" dirty="0" err="1" smtClean="0">
                <a:latin typeface="Times New Roman" pitchFamily="18" charset="0"/>
                <a:cs typeface="Times New Roman" pitchFamily="18" charset="0"/>
              </a:rPr>
              <a:t>Bawden</a:t>
            </a:r>
            <a:r>
              <a:rPr lang="en-IN" sz="1600" dirty="0" smtClean="0">
                <a:latin typeface="Times New Roman" pitchFamily="18" charset="0"/>
                <a:cs typeface="Times New Roman" pitchFamily="18" charset="0"/>
              </a:rPr>
              <a:t>, Global warming: Data centres to consume three times as much energy in next decade, experts warn, Independent, http://www.independent.co.uk/environment/global-warming-data-centres- to-consume-three-times-</a:t>
            </a:r>
            <a:r>
              <a:rPr lang="en-IN" sz="1600" dirty="0" err="1" smtClean="0">
                <a:latin typeface="Times New Roman" pitchFamily="18" charset="0"/>
                <a:cs typeface="Times New Roman" pitchFamily="18" charset="0"/>
              </a:rPr>
              <a:t>asmuch</a:t>
            </a:r>
            <a:r>
              <a:rPr lang="en-IN" sz="1600" dirty="0" smtClean="0">
                <a:latin typeface="Times New Roman" pitchFamily="18" charset="0"/>
                <a:cs typeface="Times New Roman" pitchFamily="18" charset="0"/>
              </a:rPr>
              <a:t>-energy-in-next-decade-experts-warn- a6830086.html (2016).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1503</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Exploiting the Solar Energy Surplus for Edge Computing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2021-07-28T08:50:44Z</dcterms:modified>
</cp:coreProperties>
</file>