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6" d="100"/>
          <a:sy n="66" d="100"/>
        </p:scale>
        <p:origin x="-1494" y="-14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Adaptive Fog </a:t>
            </a:r>
            <a:r>
              <a:rPr lang="en-IN" b="1" dirty="0" smtClean="0">
                <a:latin typeface="Times New Roman" pitchFamily="18" charset="0"/>
                <a:cs typeface="Times New Roman" pitchFamily="18" charset="0"/>
              </a:rPr>
              <a:t>A Modelling and Optimization Framework for Fog Computing in Intelligent Transportation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Fog </a:t>
            </a:r>
            <a:r>
              <a:rPr lang="en-IN" sz="2000" dirty="0" smtClean="0">
                <a:latin typeface="Times New Roman" pitchFamily="18" charset="0"/>
                <a:cs typeface="Times New Roman" pitchFamily="18" charset="0"/>
              </a:rPr>
              <a:t>computing has been advocated as an enabling technology for computationally intensive services in smart connected vehicles. Most existing works focus on analyzing the </a:t>
            </a:r>
            <a:r>
              <a:rPr lang="en-IN" sz="2000" dirty="0" err="1" smtClean="0">
                <a:latin typeface="Times New Roman" pitchFamily="18" charset="0"/>
                <a:cs typeface="Times New Roman" pitchFamily="18" charset="0"/>
              </a:rPr>
              <a:t>queueing</a:t>
            </a:r>
            <a:r>
              <a:rPr lang="en-IN" sz="2000" dirty="0" smtClean="0">
                <a:latin typeface="Times New Roman" pitchFamily="18" charset="0"/>
                <a:cs typeface="Times New Roman" pitchFamily="18" charset="0"/>
              </a:rPr>
              <a:t> and workload processing latencies associated with fog computing, ignoring the fact that wireless access latency can sometimes dominate the overall latency. This motivates the work in this paper, where we report on a five-month measurement study of the wireless access latency between connected vehicles and a fog/cloud computing system supported by commercially available LTE networks. We propose </a:t>
            </a:r>
            <a:r>
              <a:rPr lang="en-IN" sz="2000" dirty="0" err="1" smtClean="0">
                <a:latin typeface="Times New Roman" pitchFamily="18" charset="0"/>
                <a:cs typeface="Times New Roman" pitchFamily="18" charset="0"/>
              </a:rPr>
              <a:t>AdaptiveFog</a:t>
            </a:r>
            <a:r>
              <a:rPr lang="en-IN" sz="2000" dirty="0" smtClean="0">
                <a:latin typeface="Times New Roman" pitchFamily="18" charset="0"/>
                <a:cs typeface="Times New Roman" pitchFamily="18" charset="0"/>
              </a:rPr>
              <a:t>, a novel framework for autonomous and dynamic switching between different LTE networks that implement a fog/cloud infrastructure.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AdaptiveFog’s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main objective is to maximize the service confidence level, defined as the probability that the latency of a given service type is below some threshold. To quantify the performance gap between different LTE networks, we introduce a novel statistical distance metric, called weighted Kantorovich-Rubinstein (K-R) distance. Two scenarios based on finite- and infinite-horizon optimization of short-term and long-term confidence are investigated. For each scenario, a simple threshold policy based on weighted K-R distance is proposed and proved to maximize the latency confidence for smart vehicles. Extensive analysis and simulations are performed based on our latency measurements. Our results show that </a:t>
            </a:r>
            <a:r>
              <a:rPr lang="en-IN" sz="2000" dirty="0" err="1" smtClean="0">
                <a:latin typeface="Times New Roman" pitchFamily="18" charset="0"/>
                <a:cs typeface="Times New Roman" pitchFamily="18" charset="0"/>
              </a:rPr>
              <a:t>AdaptiveFog</a:t>
            </a:r>
            <a:r>
              <a:rPr lang="en-IN" sz="2000" dirty="0" smtClean="0">
                <a:latin typeface="Times New Roman" pitchFamily="18" charset="0"/>
                <a:cs typeface="Times New Roman" pitchFamily="18" charset="0"/>
              </a:rPr>
              <a:t> achieves around 30% to 50% improvement in the confidence levels of fog and cloud latencies, respectively.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existing works focus on analyzing and optimizing the </a:t>
            </a:r>
            <a:r>
              <a:rPr lang="en-IN" sz="2000" dirty="0" err="1" smtClean="0">
                <a:latin typeface="Times New Roman" pitchFamily="18" charset="0"/>
                <a:cs typeface="Times New Roman" pitchFamily="18" charset="0"/>
              </a:rPr>
              <a:t>queueing</a:t>
            </a:r>
            <a:r>
              <a:rPr lang="en-IN" sz="2000" dirty="0" smtClean="0">
                <a:latin typeface="Times New Roman" pitchFamily="18" charset="0"/>
                <a:cs typeface="Times New Roman" pitchFamily="18" charset="0"/>
              </a:rPr>
              <a:t> and workload processing latencies, ignoring the fact that the access latency between vehicles and fog/cloud servers can sometimes dominate the end-to-end service latency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t>
            </a:r>
            <a:r>
              <a:rPr lang="en-IN" sz="2000" dirty="0" smtClean="0">
                <a:latin typeface="Times New Roman" pitchFamily="18" charset="0"/>
                <a:cs typeface="Times New Roman" pitchFamily="18" charset="0"/>
              </a:rPr>
              <a:t>ost </a:t>
            </a:r>
            <a:r>
              <a:rPr lang="en-IN" sz="2000" dirty="0" smtClean="0">
                <a:latin typeface="Times New Roman" pitchFamily="18" charset="0"/>
                <a:cs typeface="Times New Roman" pitchFamily="18" charset="0"/>
              </a:rPr>
              <a:t>existing works focus on developing new methods and architectures to improve the utilization of fog resources with reduced costs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existing works assume that simply deploying fog servers at the </a:t>
            </a:r>
            <a:r>
              <a:rPr lang="en-IN" sz="2000" dirty="0" err="1" smtClean="0">
                <a:latin typeface="Times New Roman" pitchFamily="18" charset="0"/>
                <a:cs typeface="Times New Roman" pitchFamily="18" charset="0"/>
              </a:rPr>
              <a:t>eNB</a:t>
            </a:r>
            <a:r>
              <a:rPr lang="en-IN" sz="2000" dirty="0" smtClean="0">
                <a:latin typeface="Times New Roman" pitchFamily="18" charset="0"/>
                <a:cs typeface="Times New Roman" pitchFamily="18" charset="0"/>
              </a:rPr>
              <a:t> (LTE base station) location can achieve a negligible RTT between the UE and the fog </a:t>
            </a:r>
            <a:r>
              <a:rPr lang="en-IN" sz="2000" dirty="0" smtClean="0">
                <a:latin typeface="Times New Roman" pitchFamily="18" charset="0"/>
                <a:cs typeface="Times New Roman" pitchFamily="18" charset="0"/>
              </a:rPr>
              <a:t>server.</a:t>
            </a:r>
          </a:p>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works as well as our measurement confirmed that the vehicle’s future location and speed mainly depend on its current location and speed.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then formulate the MNO selection and server adaptation problem as a Markov decision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measurements are used to evaluate the impact of handover, driving speed, MNO network, fog/cloud server, and location on the service latency.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investigate the impact of mobility on service latency in practical system, </a:t>
            </a: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analyze the latency traces at different driving speeds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forecasting window used in the optimal decision-making process will also impact the UE policy for switching between different MNOs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first evaluate the impact of applying </a:t>
            </a:r>
            <a:r>
              <a:rPr lang="en-IN" sz="2000" dirty="0" err="1" smtClean="0">
                <a:latin typeface="Times New Roman" pitchFamily="18" charset="0"/>
                <a:cs typeface="Times New Roman" pitchFamily="18" charset="0"/>
              </a:rPr>
              <a:t>AdaptiveFog</a:t>
            </a:r>
            <a:r>
              <a:rPr lang="en-IN" sz="2000" dirty="0" smtClean="0">
                <a:latin typeface="Times New Roman" pitchFamily="18" charset="0"/>
                <a:cs typeface="Times New Roman" pitchFamily="18" charset="0"/>
              </a:rPr>
              <a:t> on the PDF of the RTT for driving scenario.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effective heuristic method was proposed to deploy fog servers based on the knowledge of road traffic within each deployment area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novel networking and server adaptation framework, called </a:t>
            </a:r>
            <a:r>
              <a:rPr lang="en-IN" sz="2000" dirty="0" err="1" smtClean="0">
                <a:latin typeface="Times New Roman" pitchFamily="18" charset="0"/>
                <a:cs typeface="Times New Roman" pitchFamily="18" charset="0"/>
              </a:rPr>
              <a:t>AdaptiveFog</a:t>
            </a:r>
            <a:r>
              <a:rPr lang="en-IN" sz="2000" dirty="0" smtClean="0">
                <a:latin typeface="Times New Roman" pitchFamily="18" charset="0"/>
                <a:cs typeface="Times New Roman" pitchFamily="18" charset="0"/>
              </a:rPr>
              <a:t>, has been proposed for vehicles to autonomously and dynamically connect with different LTE networks and fog or cloud servers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novel optimization framework, </a:t>
            </a:r>
            <a:r>
              <a:rPr lang="en-IN" sz="2000" dirty="0" err="1" smtClean="0">
                <a:latin typeface="Times New Roman" pitchFamily="18" charset="0"/>
                <a:cs typeface="Times New Roman" pitchFamily="18" charset="0"/>
              </a:rPr>
              <a:t>AdaptiveFog</a:t>
            </a:r>
            <a:r>
              <a:rPr lang="en-IN" sz="2000" dirty="0" smtClean="0">
                <a:latin typeface="Times New Roman" pitchFamily="18" charset="0"/>
                <a:cs typeface="Times New Roman" pitchFamily="18" charset="0"/>
              </a:rPr>
              <a:t>, for a vehicle to dynamically switch between MNO networks that implement fog and cloud services on the move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t>
            </a:r>
            <a:r>
              <a:rPr lang="en-IN" sz="2000" dirty="0" err="1" smtClean="0">
                <a:latin typeface="Times New Roman" pitchFamily="18" charset="0"/>
                <a:cs typeface="Times New Roman" pitchFamily="18" charset="0"/>
              </a:rPr>
              <a:t>AdaptiveFog</a:t>
            </a:r>
            <a:r>
              <a:rPr lang="en-IN" sz="2000" dirty="0" smtClean="0">
                <a:latin typeface="Times New Roman" pitchFamily="18" charset="0"/>
                <a:cs typeface="Times New Roman" pitchFamily="18" charset="0"/>
              </a:rPr>
              <a:t>, a novel framework for autonomous and dynamic switching between different LTE operators that implement fog/cloud infrastructure.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Based on our measurements, we observe that none of the MNOs consistently offers better latency performance than the other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weighted Kantorovich-Rubinstein (K-R) metric is then introduced to quantify the performance difference between the confidence levels of various MNO networks, taking into consideration the heterogeneity in the demands and priorities of different services.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use the term cloud server to denote the high-performance server installed at the CDC.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have been quite a few studies on the performance of vehicular networks supported by a wireless infrastructure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Cloud </a:t>
            </a:r>
            <a:r>
              <a:rPr lang="en-IN" sz="2000" dirty="0" smtClean="0">
                <a:latin typeface="Times New Roman" pitchFamily="18" charset="0"/>
                <a:cs typeface="Times New Roman" pitchFamily="18" charset="0"/>
              </a:rPr>
              <a:t>Server corresponds </a:t>
            </a:r>
            <a:r>
              <a:rPr lang="en-IN" sz="2000" dirty="0" smtClean="0">
                <a:latin typeface="Times New Roman" pitchFamily="18" charset="0"/>
                <a:cs typeface="Times New Roman" pitchFamily="18" charset="0"/>
              </a:rPr>
              <a:t>to a high-performance server located at the CDC to provide on-demand computational services for </a:t>
            </a:r>
            <a:r>
              <a:rPr lang="en-IN" sz="2000" dirty="0" err="1" smtClean="0">
                <a:latin typeface="Times New Roman" pitchFamily="18" charset="0"/>
                <a:cs typeface="Times New Roman" pitchFamily="18" charset="0"/>
              </a:rPr>
              <a:t>Ues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Driving in the fog: Latency measurement, modeling, and optimization of </a:t>
                      </a:r>
                      <a:r>
                        <a:rPr lang="en-US" sz="2000" dirty="0" err="1">
                          <a:latin typeface="Times New Roman"/>
                          <a:ea typeface="Calibri"/>
                          <a:cs typeface="Latha"/>
                        </a:rPr>
                        <a:t>lte</a:t>
                      </a:r>
                      <a:r>
                        <a:rPr lang="en-US" sz="2000" dirty="0">
                          <a:latin typeface="Times New Roman"/>
                          <a:ea typeface="Calibri"/>
                          <a:cs typeface="Latha"/>
                        </a:rPr>
                        <a:t>-based fog computing for smart vehicles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Xiao, M. Krunz, H. Volos, and T. Bando,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propose AdaptiveFog, a novel framework for autonomous and dynamic switching between different LTE operators that implement fog/cloud infrastructure.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Efficient placement of edge computing devices for vehicular applications in smart cities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Premsankar, B. Ghaddar, M. D. Francesco, and R. Verago,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particular, it targets efficient deployment of edge computing devices in an urban scenario, subject to application- specific quality of service constraints.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FML: Fast machine learning for 5G </a:t>
                      </a:r>
                      <a:r>
                        <a:rPr lang="en-US" sz="2000" dirty="0" err="1">
                          <a:latin typeface="Times New Roman"/>
                          <a:ea typeface="Calibri"/>
                          <a:cs typeface="Latha"/>
                        </a:rPr>
                        <a:t>mmWave</a:t>
                      </a:r>
                      <a:r>
                        <a:rPr lang="en-US" sz="2000" dirty="0">
                          <a:latin typeface="Times New Roman"/>
                          <a:ea typeface="Calibri"/>
                          <a:cs typeface="Latha"/>
                        </a:rPr>
                        <a:t> vehicular communications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Asadi, S. Mullery, G. H. Sim, A. Kleiny, and M. Hollick,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dynamic nature of 5G vehicular scenarios, and the complexity of directional </a:t>
                      </a:r>
                      <a:r>
                        <a:rPr lang="en-US" sz="2000" dirty="0" err="1">
                          <a:solidFill>
                            <a:srgbClr val="333333"/>
                          </a:solidFill>
                          <a:latin typeface="Times New Roman"/>
                          <a:ea typeface="Calibri"/>
                          <a:cs typeface="Latha"/>
                        </a:rPr>
                        <a:t>mmWave</a:t>
                      </a:r>
                      <a:r>
                        <a:rPr lang="en-US" sz="2000" dirty="0">
                          <a:solidFill>
                            <a:srgbClr val="333333"/>
                          </a:solidFill>
                          <a:latin typeface="Times New Roman"/>
                          <a:ea typeface="Calibri"/>
                          <a:cs typeface="Latha"/>
                        </a:rPr>
                        <a:t> communication calls for higher context-awareness and adaptability.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Distributed optimization for energyefficient fog computing in the tactile internet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Xiao and M. Krunz,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focus on an energy-efficient design of fog computing networks that support low-latency Tactile Internet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295400"/>
            <a:ext cx="6705600"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reported a city-wide measurement campaign of the wireless access latency between vehicles and a fog computing system that is connected through commercially available LTE networks. We observed that the latency performance of different LTE networks can exhibit significant spatial variations and no MNO offers consistently better performance than the other. A novel networking and server adaptation framework, referred to as </a:t>
            </a:r>
            <a:r>
              <a:rPr lang="en-IN" sz="2000" dirty="0" err="1" smtClean="0">
                <a:latin typeface="Times New Roman" pitchFamily="18" charset="0"/>
                <a:cs typeface="Times New Roman" pitchFamily="18" charset="0"/>
              </a:rPr>
              <a:t>AdaptiveFog</a:t>
            </a:r>
            <a:r>
              <a:rPr lang="en-IN" sz="2000" dirty="0" smtClean="0">
                <a:latin typeface="Times New Roman" pitchFamily="18" charset="0"/>
                <a:cs typeface="Times New Roman" pitchFamily="18" charset="0"/>
              </a:rPr>
              <a:t>, was proposed, which allows vehicles to autonomously and dynamically connect to different LTE networks and fog or cloud servers. The main objective of </a:t>
            </a:r>
            <a:r>
              <a:rPr lang="en-IN" sz="2000" dirty="0" err="1" smtClean="0">
                <a:latin typeface="Times New Roman" pitchFamily="18" charset="0"/>
                <a:cs typeface="Times New Roman" pitchFamily="18" charset="0"/>
              </a:rPr>
              <a:t>AdaptiveFog</a:t>
            </a:r>
            <a:r>
              <a:rPr lang="en-IN" sz="2000" dirty="0" smtClean="0">
                <a:latin typeface="Times New Roman" pitchFamily="18" charset="0"/>
                <a:cs typeface="Times New Roman" pitchFamily="18" charset="0"/>
              </a:rPr>
              <a:t> is to maximize the confidence levels of various supported services with minimal switching between LTE networks. An empirical spatial statistic model was established to characterize the spatial variations in latency across various locations of the city. We introduced the weighted K-R distance to quantify the performance gap between different LTE networks. A simple threshold-based policy was derived for a moving vehicle to sequentially switch to the optimal MNO. Extensive simulations were performed. Our results show that </a:t>
            </a:r>
            <a:r>
              <a:rPr lang="en-IN" sz="2000" dirty="0" err="1" smtClean="0">
                <a:latin typeface="Times New Roman" pitchFamily="18" charset="0"/>
                <a:cs typeface="Times New Roman" pitchFamily="18" charset="0"/>
              </a:rPr>
              <a:t>AdaptiveFog</a:t>
            </a:r>
            <a:r>
              <a:rPr lang="en-IN" sz="2000" dirty="0" smtClean="0">
                <a:latin typeface="Times New Roman" pitchFamily="18" charset="0"/>
                <a:cs typeface="Times New Roman" pitchFamily="18" charset="0"/>
              </a:rPr>
              <a:t> achieves around 30% to 50% improvement in the confidence level for fog/cloud latencies.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762000"/>
          </a:xfrm>
        </p:spPr>
        <p:txBody>
          <a:bodyPr>
            <a:normAutofit/>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Y. Xiao, M. </a:t>
            </a:r>
            <a:r>
              <a:rPr lang="en-IN" sz="1800" dirty="0" err="1" smtClean="0">
                <a:latin typeface="Times New Roman" pitchFamily="18" charset="0"/>
                <a:cs typeface="Times New Roman" pitchFamily="18" charset="0"/>
              </a:rPr>
              <a:t>Krunz</a:t>
            </a:r>
            <a:r>
              <a:rPr lang="en-IN" sz="1800" dirty="0" smtClean="0">
                <a:latin typeface="Times New Roman" pitchFamily="18" charset="0"/>
                <a:cs typeface="Times New Roman" pitchFamily="18" charset="0"/>
              </a:rPr>
              <a:t>, H. Volos, and T. Bando, “Driving in the fog: Latency measurement,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and optimization of </a:t>
            </a:r>
            <a:r>
              <a:rPr lang="en-IN" sz="1800" dirty="0" err="1" smtClean="0">
                <a:latin typeface="Times New Roman" pitchFamily="18" charset="0"/>
                <a:cs typeface="Times New Roman" pitchFamily="18" charset="0"/>
              </a:rPr>
              <a:t>lte</a:t>
            </a:r>
            <a:r>
              <a:rPr lang="en-IN" sz="1800" dirty="0" smtClean="0">
                <a:latin typeface="Times New Roman" pitchFamily="18" charset="0"/>
                <a:cs typeface="Times New Roman" pitchFamily="18" charset="0"/>
              </a:rPr>
              <a:t>-based fog computing for smart vehicles,” in Proc. of the IEEE SECON, Boston, MA, Jun. 2019.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5GAA, “Toward fully connected vehicles: Edge computing for advanced automotive communications,” White Paper, Dec.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NGMN Alliance, “V2X white paper,” Jun.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M. Chiang, B. </a:t>
            </a:r>
            <a:r>
              <a:rPr lang="en-IN" sz="1800" dirty="0" err="1" smtClean="0">
                <a:latin typeface="Times New Roman" pitchFamily="18" charset="0"/>
                <a:cs typeface="Times New Roman" pitchFamily="18" charset="0"/>
              </a:rPr>
              <a:t>Balasubramanian</a:t>
            </a:r>
            <a:r>
              <a:rPr lang="en-IN" sz="1800" dirty="0" smtClean="0">
                <a:latin typeface="Times New Roman" pitchFamily="18" charset="0"/>
                <a:cs typeface="Times New Roman" pitchFamily="18" charset="0"/>
              </a:rPr>
              <a:t>, and F. </a:t>
            </a:r>
            <a:r>
              <a:rPr lang="en-IN" sz="1800" dirty="0" err="1" smtClean="0">
                <a:latin typeface="Times New Roman" pitchFamily="18" charset="0"/>
                <a:cs typeface="Times New Roman" pitchFamily="18" charset="0"/>
              </a:rPr>
              <a:t>Bonomi</a:t>
            </a:r>
            <a:r>
              <a:rPr lang="en-IN" sz="1800" dirty="0" smtClean="0">
                <a:latin typeface="Times New Roman" pitchFamily="18" charset="0"/>
                <a:cs typeface="Times New Roman" pitchFamily="18" charset="0"/>
              </a:rPr>
              <a:t>, Fog for 5G and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John Wiley &amp; Sons, Apr.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G. </a:t>
            </a:r>
            <a:r>
              <a:rPr lang="en-IN" sz="1800" dirty="0" err="1" smtClean="0">
                <a:latin typeface="Times New Roman" pitchFamily="18" charset="0"/>
                <a:cs typeface="Times New Roman" pitchFamily="18" charset="0"/>
              </a:rPr>
              <a:t>Premsankar</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Ghaddar</a:t>
            </a:r>
            <a:r>
              <a:rPr lang="en-IN" sz="1800" dirty="0" smtClean="0">
                <a:latin typeface="Times New Roman" pitchFamily="18" charset="0"/>
                <a:cs typeface="Times New Roman" pitchFamily="18" charset="0"/>
              </a:rPr>
              <a:t>, M. D. Francesco, and R. </a:t>
            </a:r>
            <a:r>
              <a:rPr lang="en-IN" sz="1800" dirty="0" err="1" smtClean="0">
                <a:latin typeface="Times New Roman" pitchFamily="18" charset="0"/>
                <a:cs typeface="Times New Roman" pitchFamily="18" charset="0"/>
              </a:rPr>
              <a:t>Verago</a:t>
            </a:r>
            <a:r>
              <a:rPr lang="en-IN" sz="1800" dirty="0" smtClean="0">
                <a:latin typeface="Times New Roman" pitchFamily="18" charset="0"/>
                <a:cs typeface="Times New Roman" pitchFamily="18" charset="0"/>
              </a:rPr>
              <a:t>, “Efficient placement of edge computing devices for vehicular applications in smart cities,” in IEEE/IFIP Network </a:t>
            </a:r>
            <a:r>
              <a:rPr lang="en-IN" sz="1800" dirty="0" err="1" smtClean="0">
                <a:latin typeface="Times New Roman" pitchFamily="18" charset="0"/>
                <a:cs typeface="Times New Roman" pitchFamily="18" charset="0"/>
              </a:rPr>
              <a:t>Operat</a:t>
            </a:r>
            <a:r>
              <a:rPr lang="en-IN" sz="1800" dirty="0" smtClean="0">
                <a:latin typeface="Times New Roman" pitchFamily="18" charset="0"/>
                <a:cs typeface="Times New Roman" pitchFamily="18" charset="0"/>
              </a:rPr>
              <a:t>. and Manage. </a:t>
            </a:r>
            <a:r>
              <a:rPr lang="en-IN" sz="1800" dirty="0" err="1" smtClean="0">
                <a:latin typeface="Times New Roman" pitchFamily="18" charset="0"/>
                <a:cs typeface="Times New Roman" pitchFamily="18" charset="0"/>
              </a:rPr>
              <a:t>Symp</a:t>
            </a:r>
            <a:r>
              <a:rPr lang="en-IN" sz="1800" dirty="0" smtClean="0">
                <a:latin typeface="Times New Roman" pitchFamily="18" charset="0"/>
                <a:cs typeface="Times New Roman" pitchFamily="18" charset="0"/>
              </a:rPr>
              <a:t>., Taipei, Taiwan, Apr. 2018.</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 </a:t>
            </a:r>
            <a:r>
              <a:rPr lang="en-IN" sz="1800" dirty="0" err="1" smtClean="0">
                <a:latin typeface="Times New Roman" pitchFamily="18" charset="0"/>
                <a:cs typeface="Times New Roman" pitchFamily="18" charset="0"/>
              </a:rPr>
              <a:t>Asadi</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Mullery</a:t>
            </a:r>
            <a:r>
              <a:rPr lang="en-IN" sz="1800" dirty="0" smtClean="0">
                <a:latin typeface="Times New Roman" pitchFamily="18" charset="0"/>
                <a:cs typeface="Times New Roman" pitchFamily="18" charset="0"/>
              </a:rPr>
              <a:t>, G. H. </a:t>
            </a:r>
            <a:r>
              <a:rPr lang="en-IN" sz="1800" dirty="0" err="1" smtClean="0">
                <a:latin typeface="Times New Roman" pitchFamily="18" charset="0"/>
                <a:cs typeface="Times New Roman" pitchFamily="18" charset="0"/>
              </a:rPr>
              <a:t>Sim</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Kleiny</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Hollick</a:t>
            </a:r>
            <a:r>
              <a:rPr lang="en-IN" sz="1800" dirty="0" smtClean="0">
                <a:latin typeface="Times New Roman" pitchFamily="18" charset="0"/>
                <a:cs typeface="Times New Roman" pitchFamily="18" charset="0"/>
              </a:rPr>
              <a:t>, “FML: Fast machine learning for 5G </a:t>
            </a:r>
            <a:r>
              <a:rPr lang="en-IN" sz="1800" dirty="0" err="1" smtClean="0">
                <a:latin typeface="Times New Roman" pitchFamily="18" charset="0"/>
                <a:cs typeface="Times New Roman" pitchFamily="18" charset="0"/>
              </a:rPr>
              <a:t>mmWave</a:t>
            </a:r>
            <a:r>
              <a:rPr lang="en-IN" sz="1800" dirty="0" smtClean="0">
                <a:latin typeface="Times New Roman" pitchFamily="18" charset="0"/>
                <a:cs typeface="Times New Roman" pitchFamily="18" charset="0"/>
              </a:rPr>
              <a:t> vehicular communications,” in Proc. of the IEEE INFOCOM, Honolulu, HI, Apr.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Y. Xiao and M. </a:t>
            </a:r>
            <a:r>
              <a:rPr lang="en-IN" sz="1800" dirty="0" err="1" smtClean="0">
                <a:latin typeface="Times New Roman" pitchFamily="18" charset="0"/>
                <a:cs typeface="Times New Roman" pitchFamily="18" charset="0"/>
              </a:rPr>
              <a:t>Krunz</a:t>
            </a:r>
            <a:r>
              <a:rPr lang="en-IN" sz="1800" dirty="0" smtClean="0">
                <a:latin typeface="Times New Roman" pitchFamily="18" charset="0"/>
                <a:cs typeface="Times New Roman" pitchFamily="18" charset="0"/>
              </a:rPr>
              <a:t>, “Distributed optimization for </a:t>
            </a:r>
            <a:r>
              <a:rPr lang="en-IN" sz="1800" dirty="0" err="1" smtClean="0">
                <a:latin typeface="Times New Roman" pitchFamily="18" charset="0"/>
                <a:cs typeface="Times New Roman" pitchFamily="18" charset="0"/>
              </a:rPr>
              <a:t>energyefficient</a:t>
            </a:r>
            <a:r>
              <a:rPr lang="en-IN" sz="1800" dirty="0" smtClean="0">
                <a:latin typeface="Times New Roman" pitchFamily="18" charset="0"/>
                <a:cs typeface="Times New Roman" pitchFamily="18" charset="0"/>
              </a:rPr>
              <a:t> fog computing in the tactile internet,” IEEE J. Sel. Area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36, no. 11, pp. 2390–2400, Nov.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5G PPP Architecture Working Group, “5G Architecture,” Whitepaper version 3.0, Jun.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Y. Xiao, G. Shi, Y. Li, W. </a:t>
            </a:r>
            <a:r>
              <a:rPr lang="en-IN" sz="1800" dirty="0" err="1" smtClean="0">
                <a:latin typeface="Times New Roman" pitchFamily="18" charset="0"/>
                <a:cs typeface="Times New Roman" pitchFamily="18" charset="0"/>
              </a:rPr>
              <a:t>Saad</a:t>
            </a:r>
            <a:r>
              <a:rPr lang="en-IN" sz="1800" dirty="0" smtClean="0">
                <a:latin typeface="Times New Roman" pitchFamily="18" charset="0"/>
                <a:cs typeface="Times New Roman" pitchFamily="18" charset="0"/>
              </a:rPr>
              <a:t>, and H. V. Poor, “Toward </a:t>
            </a:r>
            <a:r>
              <a:rPr lang="en-IN" sz="1800" dirty="0" err="1" smtClean="0">
                <a:latin typeface="Times New Roman" pitchFamily="18" charset="0"/>
                <a:cs typeface="Times New Roman" pitchFamily="18" charset="0"/>
              </a:rPr>
              <a:t>selflearning</a:t>
            </a:r>
            <a:r>
              <a:rPr lang="en-IN" sz="1800" dirty="0" smtClean="0">
                <a:latin typeface="Times New Roman" pitchFamily="18" charset="0"/>
                <a:cs typeface="Times New Roman" pitchFamily="18" charset="0"/>
              </a:rPr>
              <a:t> edge intelligence in 6G,” IEEE Communications Magazine, vol. 58, no. 12, Dec. 2020.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3GPP, “LTE; requirements for Evolved UTRA (E-UTRA) and Evolved UTRAN (E-UTRAN),” 3GPP TR 25.913, Feb. 2010.</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1508</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Adaptive Fog A Modelling and Optimization Framework for Fog Computing in Intelligent Transportation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2021-07-28T08:04:34Z</dcterms:modified>
</cp:coreProperties>
</file>