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Novel Statistical and Neural Network Combined Approach for the Cloud Spot Market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instance price in the Amazon EC2 spot model is often much lower than in the on-demand counterpart. However, this price reduction comes with a decrease in the availability guarantees. To our knowledge, there is no work that accurately captures the short-term trade-off between spot price and availability, and does long-term analysis for spot price tendencies in </a:t>
            </a:r>
            <a:r>
              <a:rPr lang="en-IN" sz="2000" dirty="0" err="1" smtClean="0">
                <a:latin typeface="Times New Roman" pitchFamily="18" charset="0"/>
                <a:cs typeface="Times New Roman" pitchFamily="18" charset="0"/>
              </a:rPr>
              <a:t>favor</a:t>
            </a:r>
            <a:r>
              <a:rPr lang="en-IN" sz="2000" dirty="0" smtClean="0">
                <a:latin typeface="Times New Roman" pitchFamily="18" charset="0"/>
                <a:cs typeface="Times New Roman" pitchFamily="18" charset="0"/>
              </a:rPr>
              <a:t> of user decision making. In this work, we propose a utility-based strategy, that balances cost and availability of spot instances and is targeted to short-term analysis; and a LSTM neural network framework for long term spot price tendency analysis. Our experiments show that, for r4.2xlarge, 90% of spot bid suggestions ensured at least 5.73 hours of availability, with a bid price of approximately 38% of the on-demand price. The LSTM experiments predicted spot price tendencies for several instance types with low error. Our LSTM framework predicted an average value of 0.19 USD/hour for the r5.2xlarge instance type, which is about 37% of the on-demand price. Finally, we used our combined mechanism on an application that compares thousands of SARS-CoV-2 sequences and show that our approach is able to provide good choices of instances, with low bids and very good availability</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Even though our focus is particularly on DL implementations of financial time series prediction studies, it will be beneficial to briefly mention about the existing surveys covering ML-based financial time series forecasting studies in order to gain historical perspective.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NLP based ensemble models that integrate data semantics with time-series data might increase the accuracy of the existing </a:t>
            </a:r>
            <a:r>
              <a:rPr lang="en-IN" sz="2000" dirty="0" smtClean="0">
                <a:latin typeface="Times New Roman" pitchFamily="18" charset="0"/>
                <a:cs typeface="Times New Roman" pitchFamily="18" charset="0"/>
              </a:rPr>
              <a:t>models.</a:t>
            </a:r>
          </a:p>
          <a:p>
            <a:pPr algn="just">
              <a:lnSpc>
                <a:spcPct val="150000"/>
              </a:lnSpc>
            </a:pPr>
            <a:r>
              <a:rPr lang="en-IN" sz="2000" dirty="0" smtClean="0">
                <a:latin typeface="Times New Roman" pitchFamily="18" charset="0"/>
                <a:cs typeface="Times New Roman" pitchFamily="18" charset="0"/>
              </a:rPr>
              <a:t>In our survey, we wanted to review the existing studies to provide a snapshot of the current research status of DL implementations for financial time series forecasting.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grouped the studies according to their intended asset class along with the preferred DL model associated with the problem.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By treating Cloud resources as assets, the study </a:t>
            </a:r>
            <a:r>
              <a:rPr lang="en-IN" sz="2000" dirty="0" smtClean="0">
                <a:latin typeface="Times New Roman" pitchFamily="18" charset="0"/>
                <a:cs typeface="Times New Roman" pitchFamily="18" charset="0"/>
              </a:rPr>
              <a:t>formulates </a:t>
            </a:r>
            <a:r>
              <a:rPr lang="en-IN" sz="2000" dirty="0" smtClean="0">
                <a:latin typeface="Times New Roman" pitchFamily="18" charset="0"/>
                <a:cs typeface="Times New Roman" pitchFamily="18" charset="0"/>
              </a:rPr>
              <a:t>the spot service pricing function as an option pricing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PADB is supposed to achieve a </a:t>
            </a:r>
            <a:r>
              <a:rPr lang="en-IN" sz="2000" dirty="0" err="1" smtClean="0">
                <a:latin typeface="Times New Roman" pitchFamily="18" charset="0"/>
                <a:cs typeface="Times New Roman" pitchFamily="18" charset="0"/>
              </a:rPr>
              <a:t>nearoptimal</a:t>
            </a:r>
            <a:r>
              <a:rPr lang="en-IN" sz="2000" dirty="0" smtClean="0">
                <a:latin typeface="Times New Roman" pitchFamily="18" charset="0"/>
                <a:cs typeface="Times New Roman" pitchFamily="18" charset="0"/>
              </a:rPr>
              <a:t> bidding solution to the profit maximization problem from the service broker’s perspective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the one hand, service broker and secondary provider are essentially consumers of spot instance service, and therefore they have to deal with the same issues as the normal service consumers, such as bidding </a:t>
            </a:r>
            <a:r>
              <a:rPr lang="en-IN" sz="2000" dirty="0" smtClean="0">
                <a:latin typeface="Times New Roman" pitchFamily="18" charset="0"/>
                <a:cs typeface="Times New Roman" pitchFamily="18" charset="0"/>
              </a:rPr>
              <a:t>strategies </a:t>
            </a:r>
            <a:r>
              <a:rPr lang="en-IN" sz="2000" dirty="0" smtClean="0">
                <a:latin typeface="Times New Roman" pitchFamily="18" charset="0"/>
                <a:cs typeface="Times New Roman" pitchFamily="18" charset="0"/>
              </a:rPr>
              <a:t>and fault </a:t>
            </a:r>
            <a:r>
              <a:rPr lang="en-IN" sz="2000" dirty="0" smtClean="0">
                <a:latin typeface="Times New Roman" pitchFamily="18" charset="0"/>
                <a:cs typeface="Times New Roman" pitchFamily="18" charset="0"/>
              </a:rPr>
              <a:t>tolerance.</a:t>
            </a:r>
          </a:p>
          <a:p>
            <a:pPr algn="just">
              <a:lnSpc>
                <a:spcPct val="150000"/>
              </a:lnSpc>
            </a:pPr>
            <a:r>
              <a:rPr lang="en-IN" sz="2000" dirty="0" smtClean="0">
                <a:latin typeface="Times New Roman" pitchFamily="18" charset="0"/>
                <a:cs typeface="Times New Roman" pitchFamily="18" charset="0"/>
              </a:rPr>
              <a:t>However, given the observations that spot prices frequently surpassed on-demand prices in the price history across different instance types and </a:t>
            </a:r>
            <a:r>
              <a:rPr lang="en-IN" sz="2000" dirty="0" err="1" smtClean="0">
                <a:latin typeface="Times New Roman" pitchFamily="18" charset="0"/>
                <a:cs typeface="Times New Roman" pitchFamily="18" charset="0"/>
              </a:rPr>
              <a:t>datacenters</a:t>
            </a:r>
            <a:r>
              <a:rPr lang="en-IN" sz="2000" dirty="0" smtClean="0">
                <a:latin typeface="Times New Roman" pitchFamily="18" charset="0"/>
                <a:cs typeface="Times New Roman" pitchFamily="18" charset="0"/>
              </a:rPr>
              <a:t>, the consumers may have issued irrational biddings unless they tried to bid as high as possible to decrease the chance of service </a:t>
            </a:r>
            <a:r>
              <a:rPr lang="en-IN" sz="2000" dirty="0" smtClean="0">
                <a:latin typeface="Times New Roman" pitchFamily="18" charset="0"/>
                <a:cs typeface="Times New Roman" pitchFamily="18" charset="0"/>
              </a:rPr>
              <a:t>interruptions.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spot instance was </a:t>
            </a:r>
            <a:r>
              <a:rPr lang="en-IN" sz="2000" dirty="0" err="1" smtClean="0">
                <a:latin typeface="Times New Roman" pitchFamily="18" charset="0"/>
                <a:cs typeface="Times New Roman" pitchFamily="18" charset="0"/>
              </a:rPr>
              <a:t>frstly</a:t>
            </a:r>
            <a:r>
              <a:rPr lang="en-IN" sz="2000" dirty="0" smtClean="0">
                <a:latin typeface="Times New Roman" pitchFamily="18" charset="0"/>
                <a:cs typeface="Times New Roman" pitchFamily="18" charset="0"/>
              </a:rPr>
              <a:t> proposed by Amazon, and then, other cloud service providers also proposed spot instances, such as </a:t>
            </a:r>
            <a:r>
              <a:rPr lang="en-IN" sz="2000" dirty="0" err="1" smtClean="0">
                <a:latin typeface="Times New Roman" pitchFamily="18" charset="0"/>
                <a:cs typeface="Times New Roman" pitchFamily="18" charset="0"/>
              </a:rPr>
              <a:t>Alibaba</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Tencent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price prediction method for spot instance, and taking Amazon as the representative to elaborate the method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price prediction model based on k-Nearest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kNN</a:t>
            </a:r>
            <a:r>
              <a:rPr lang="en-IN" sz="2000" dirty="0" smtClean="0">
                <a:latin typeface="Times New Roman" pitchFamily="18" charset="0"/>
                <a:cs typeface="Times New Roman" pitchFamily="18" charset="0"/>
              </a:rPr>
              <a:t>) regression is proposed to predict the future price of cloud spot instances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method proposed in this paper is applicable to the spot instance price prediction of other cloud providers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Spot instances allow users to propose a bid, which is the maximum price user can </a:t>
            </a:r>
            <a:r>
              <a:rPr lang="en-IN" sz="2000" dirty="0" err="1" smtClean="0">
                <a:latin typeface="Times New Roman" pitchFamily="18" charset="0"/>
                <a:cs typeface="Times New Roman" pitchFamily="18" charset="0"/>
              </a:rPr>
              <a:t>aford</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638800"/>
          </a:xfrm>
        </p:spPr>
        <p:txBody>
          <a:bodyPr>
            <a:norm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similar function is described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while a simple auto-regression (AR) method is further used to model demand quantity independently of the price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After mapping these parameters to the BSM model, the BSM equation can be used to price the Cloud resources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particular, the up-time fraction of the total time interval is used to measure service availability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Although it is impossible to determine an optimal spot instance for migration, three different heuristics (i.e. Lowest price, Lowest failure rate, and Highest failure rate) can be used to facilitate selecting the next instance </a:t>
            </a:r>
            <a:r>
              <a:rPr lang="en-IN" sz="2000" dirty="0" smtClean="0">
                <a:latin typeface="Times New Roman" pitchFamily="18" charset="0"/>
                <a:cs typeface="Times New Roman" pitchFamily="18" charset="0"/>
              </a:rPr>
              <a:t>type.</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Generalized Nash </a:t>
                      </a:r>
                      <a:r>
                        <a:rPr lang="en-US" sz="2000" dirty="0" err="1">
                          <a:latin typeface="Times New Roman"/>
                          <a:ea typeface="Calibri"/>
                          <a:cs typeface="Latha"/>
                        </a:rPr>
                        <a:t>Equilibria</a:t>
                      </a:r>
                      <a:r>
                        <a:rPr lang="en-US" sz="2000" dirty="0">
                          <a:latin typeface="Times New Roman"/>
                          <a:ea typeface="Calibri"/>
                          <a:cs typeface="Latha"/>
                        </a:rPr>
                        <a:t> for the service provisioning problem in Cloud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Ardagna, D., Panicucci, B., Passacantando, 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model the service provisioning problem as a generalized Nash game and we show the existence of equilibria for such game.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Deconstructing Amazon EC2 spot instance pricing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Ben-Yehuda, O.A., Ben-Yehuda, M., Schuster, A., Tsafrir, 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Cloud providers possessing large quantities of spare capacity must either incentivize clients to purchase it or suffer losses.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Cost minimization for provisioning virtual servers in Amazon elastic compute Cloud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Chaisiri, S., Kaewpuang, R., Lee, B.S., Niyato, 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Amazon Elastic Compute Cloud (EC2) provides a cloud computing service by renting out computational resources to customers (i.e., cloud users).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Tradeoffs between profit and customer satisfaction for service provisioning in the Cloud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Chen, J., Wang, C., Zhou, B.B., Sun, L., Lee, Y.C., Zomaya, A.Y.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conduct extensive simulations based on the performance data of different types of Amazon EC2 instances and their price history.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2209800" y="1447800"/>
            <a:ext cx="5638799"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As </a:t>
            </a:r>
            <a:r>
              <a:rPr lang="en-IN" sz="1800" dirty="0" smtClean="0">
                <a:latin typeface="Times New Roman" pitchFamily="18" charset="0"/>
                <a:cs typeface="Times New Roman" pitchFamily="18" charset="0"/>
              </a:rPr>
              <a:t>a significant step towards fitting Cloud computing into a full-fledged market </a:t>
            </a:r>
            <a:r>
              <a:rPr lang="en-IN" sz="1800" dirty="0" smtClean="0">
                <a:latin typeface="Times New Roman" pitchFamily="18" charset="0"/>
                <a:cs typeface="Times New Roman" pitchFamily="18" charset="0"/>
              </a:rPr>
              <a:t>economy, </a:t>
            </a:r>
            <a:r>
              <a:rPr lang="en-IN" sz="1800" dirty="0" smtClean="0">
                <a:latin typeface="Times New Roman" pitchFamily="18" charset="0"/>
                <a:cs typeface="Times New Roman" pitchFamily="18" charset="0"/>
              </a:rPr>
              <a:t>Amazon launched a spot market to sell its spare compute capacity. Given such an emerging market with distinctive characteristics, various academic studies have taken Amazon’s spot service as an example to investigate the Cloud’s spot market from diverse angles. By reviewing the relevant publications, we portray a landscape of the current research into the spot market for Cloud computing in this chapter. On the one hand, the relevant works are classified according to different roles in the spot market, and these roles are essentially joined together by a consumption chain of the spot service. On the other hand, different directions of revealing the underlying meaning of spot prices are distinguished, and typical samples of technical investigations are demonstrated along those directions.</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7620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a:t>
            </a:r>
            <a:r>
              <a:rPr lang="en-IN" sz="1500" dirty="0" err="1" smtClean="0">
                <a:latin typeface="Times New Roman" pitchFamily="18" charset="0"/>
                <a:cs typeface="Times New Roman" pitchFamily="18" charset="0"/>
              </a:rPr>
              <a:t>Abhishek</a:t>
            </a:r>
            <a:r>
              <a:rPr lang="en-IN" sz="1500" dirty="0" smtClean="0">
                <a:latin typeface="Times New Roman" pitchFamily="18" charset="0"/>
                <a:cs typeface="Times New Roman" pitchFamily="18" charset="0"/>
              </a:rPr>
              <a:t>, V., </a:t>
            </a:r>
            <a:r>
              <a:rPr lang="en-IN" sz="1500" dirty="0" err="1" smtClean="0">
                <a:latin typeface="Times New Roman" pitchFamily="18" charset="0"/>
                <a:cs typeface="Times New Roman" pitchFamily="18" charset="0"/>
              </a:rPr>
              <a:t>Kash</a:t>
            </a:r>
            <a:r>
              <a:rPr lang="en-IN" sz="1500" dirty="0" smtClean="0">
                <a:latin typeface="Times New Roman" pitchFamily="18" charset="0"/>
                <a:cs typeface="Times New Roman" pitchFamily="18" charset="0"/>
              </a:rPr>
              <a:t>, I.A., Key, P.: Fixed and market pricing for Cloud services. In: Proceedings of the 7th Workshop Economics of Networks System Computer (</a:t>
            </a:r>
            <a:r>
              <a:rPr lang="en-IN" sz="1500" dirty="0" err="1" smtClean="0">
                <a:latin typeface="Times New Roman" pitchFamily="18" charset="0"/>
                <a:cs typeface="Times New Roman" pitchFamily="18" charset="0"/>
              </a:rPr>
              <a:t>NetEcon</a:t>
            </a:r>
            <a:r>
              <a:rPr lang="en-IN" sz="1500" dirty="0" smtClean="0">
                <a:latin typeface="Times New Roman" pitchFamily="18" charset="0"/>
                <a:cs typeface="Times New Roman" pitchFamily="18" charset="0"/>
              </a:rPr>
              <a:t> 2012), pp. 157–162. IEEE Computer Society, </a:t>
            </a:r>
            <a:r>
              <a:rPr lang="en-IN" sz="1500" dirty="0" err="1" smtClean="0">
                <a:latin typeface="Times New Roman" pitchFamily="18" charset="0"/>
                <a:cs typeface="Times New Roman" pitchFamily="18" charset="0"/>
              </a:rPr>
              <a:t>Orlando</a:t>
            </a:r>
            <a:r>
              <a:rPr lang="en-IN" sz="1500" dirty="0" smtClean="0">
                <a:latin typeface="Times New Roman" pitchFamily="18" charset="0"/>
                <a:cs typeface="Times New Roman" pitchFamily="18" charset="0"/>
              </a:rPr>
              <a:t>, 20 March 2012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2</a:t>
            </a:r>
            <a:r>
              <a:rPr lang="en-IN" sz="1500" dirty="0" smtClean="0">
                <a:latin typeface="Times New Roman" pitchFamily="18" charset="0"/>
                <a:cs typeface="Times New Roman" pitchFamily="18" charset="0"/>
              </a:rPr>
              <a:t>. Amazon: Amazon EC2 spot instances, March 2014. https://aws.amazon.com/ec2/ purchasing-options/spot-instances/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3</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Ardagna</a:t>
            </a:r>
            <a:r>
              <a:rPr lang="en-IN" sz="1500" dirty="0" smtClean="0">
                <a:latin typeface="Times New Roman" pitchFamily="18" charset="0"/>
                <a:cs typeface="Times New Roman" pitchFamily="18" charset="0"/>
              </a:rPr>
              <a:t>, D., </a:t>
            </a:r>
            <a:r>
              <a:rPr lang="en-IN" sz="1500" dirty="0" err="1" smtClean="0">
                <a:latin typeface="Times New Roman" pitchFamily="18" charset="0"/>
                <a:cs typeface="Times New Roman" pitchFamily="18" charset="0"/>
              </a:rPr>
              <a:t>Panicucci</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Passacantando</a:t>
            </a:r>
            <a:r>
              <a:rPr lang="en-IN" sz="1500" dirty="0" smtClean="0">
                <a:latin typeface="Times New Roman" pitchFamily="18" charset="0"/>
                <a:cs typeface="Times New Roman" pitchFamily="18" charset="0"/>
              </a:rPr>
              <a:t>, M.: Generalized Nash </a:t>
            </a:r>
            <a:r>
              <a:rPr lang="en-IN" sz="1500" dirty="0" err="1" smtClean="0">
                <a:latin typeface="Times New Roman" pitchFamily="18" charset="0"/>
                <a:cs typeface="Times New Roman" pitchFamily="18" charset="0"/>
              </a:rPr>
              <a:t>Equilibria</a:t>
            </a:r>
            <a:r>
              <a:rPr lang="en-IN" sz="1500" dirty="0" smtClean="0">
                <a:latin typeface="Times New Roman" pitchFamily="18" charset="0"/>
                <a:cs typeface="Times New Roman" pitchFamily="18" charset="0"/>
              </a:rPr>
              <a:t> for the service provisioning problem in Cloud systems. IEEE Trans. Serv. </a:t>
            </a:r>
            <a:r>
              <a:rPr lang="en-IN" sz="1500" dirty="0" err="1" smtClean="0">
                <a:latin typeface="Times New Roman" pitchFamily="18" charset="0"/>
                <a:cs typeface="Times New Roman" pitchFamily="18" charset="0"/>
              </a:rPr>
              <a:t>Comput</a:t>
            </a:r>
            <a:r>
              <a:rPr lang="en-IN" sz="1500" dirty="0" smtClean="0">
                <a:latin typeface="Times New Roman" pitchFamily="18" charset="0"/>
                <a:cs typeface="Times New Roman" pitchFamily="18" charset="0"/>
              </a:rPr>
              <a:t>. 6(4), 429–442 (2013)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4</a:t>
            </a:r>
            <a:r>
              <a:rPr lang="en-IN" sz="1500" dirty="0" smtClean="0">
                <a:latin typeface="Times New Roman" pitchFamily="18" charset="0"/>
                <a:cs typeface="Times New Roman" pitchFamily="18" charset="0"/>
              </a:rPr>
              <a:t>. Ben-</a:t>
            </a:r>
            <a:r>
              <a:rPr lang="en-IN" sz="1500" dirty="0" err="1" smtClean="0">
                <a:latin typeface="Times New Roman" pitchFamily="18" charset="0"/>
                <a:cs typeface="Times New Roman" pitchFamily="18" charset="0"/>
              </a:rPr>
              <a:t>Yehuda</a:t>
            </a:r>
            <a:r>
              <a:rPr lang="en-IN" sz="1500" dirty="0" smtClean="0">
                <a:latin typeface="Times New Roman" pitchFamily="18" charset="0"/>
                <a:cs typeface="Times New Roman" pitchFamily="18" charset="0"/>
              </a:rPr>
              <a:t>, O.A., Ben-</a:t>
            </a:r>
            <a:r>
              <a:rPr lang="en-IN" sz="1500" dirty="0" err="1" smtClean="0">
                <a:latin typeface="Times New Roman" pitchFamily="18" charset="0"/>
                <a:cs typeface="Times New Roman" pitchFamily="18" charset="0"/>
              </a:rPr>
              <a:t>Yehuda</a:t>
            </a:r>
            <a:r>
              <a:rPr lang="en-IN" sz="1500" dirty="0" smtClean="0">
                <a:latin typeface="Times New Roman" pitchFamily="18" charset="0"/>
                <a:cs typeface="Times New Roman" pitchFamily="18" charset="0"/>
              </a:rPr>
              <a:t>, M., Schuster, A., </a:t>
            </a:r>
            <a:r>
              <a:rPr lang="en-IN" sz="1500" dirty="0" err="1" smtClean="0">
                <a:latin typeface="Times New Roman" pitchFamily="18" charset="0"/>
                <a:cs typeface="Times New Roman" pitchFamily="18" charset="0"/>
              </a:rPr>
              <a:t>Tsafrir</a:t>
            </a:r>
            <a:r>
              <a:rPr lang="en-IN" sz="1500" dirty="0" smtClean="0">
                <a:latin typeface="Times New Roman" pitchFamily="18" charset="0"/>
                <a:cs typeface="Times New Roman" pitchFamily="18" charset="0"/>
              </a:rPr>
              <a:t>, D.: Deconstructing Amazon EC2 spot instance pricing. In: Proceedings of the 3rd IEEE International Conference on Cloud Computing Technology and Science (</a:t>
            </a:r>
            <a:r>
              <a:rPr lang="en-IN" sz="1500" dirty="0" err="1" smtClean="0">
                <a:latin typeface="Times New Roman" pitchFamily="18" charset="0"/>
                <a:cs typeface="Times New Roman" pitchFamily="18" charset="0"/>
              </a:rPr>
              <a:t>CloudCom</a:t>
            </a:r>
            <a:r>
              <a:rPr lang="en-IN" sz="1500" dirty="0" smtClean="0">
                <a:latin typeface="Times New Roman" pitchFamily="18" charset="0"/>
                <a:cs typeface="Times New Roman" pitchFamily="18" charset="0"/>
              </a:rPr>
              <a:t> 2011), pp. 304–311. IEEE Computer Society, Athens, 29 November–1 December 2011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5</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Chaisiri</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Kaewpuang</a:t>
            </a:r>
            <a:r>
              <a:rPr lang="en-IN" sz="1500" dirty="0" smtClean="0">
                <a:latin typeface="Times New Roman" pitchFamily="18" charset="0"/>
                <a:cs typeface="Times New Roman" pitchFamily="18" charset="0"/>
              </a:rPr>
              <a:t>, R., Lee, B.S., </a:t>
            </a:r>
            <a:r>
              <a:rPr lang="en-IN" sz="1500" dirty="0" err="1" smtClean="0">
                <a:latin typeface="Times New Roman" pitchFamily="18" charset="0"/>
                <a:cs typeface="Times New Roman" pitchFamily="18" charset="0"/>
              </a:rPr>
              <a:t>Niyato</a:t>
            </a:r>
            <a:r>
              <a:rPr lang="en-IN" sz="1500" dirty="0" smtClean="0">
                <a:latin typeface="Times New Roman" pitchFamily="18" charset="0"/>
                <a:cs typeface="Times New Roman" pitchFamily="18" charset="0"/>
              </a:rPr>
              <a:t>, D.: Cost minimization for provisioning virtual servers in Amazon elastic compute Cloud. In: Proceedings of the 19th Annual IEEE International Symposium </a:t>
            </a:r>
            <a:r>
              <a:rPr lang="en-IN" sz="1500" dirty="0" err="1" smtClean="0">
                <a:latin typeface="Times New Roman" pitchFamily="18" charset="0"/>
                <a:cs typeface="Times New Roman" pitchFamily="18" charset="0"/>
              </a:rPr>
              <a:t>Modeling</a:t>
            </a:r>
            <a:r>
              <a:rPr lang="en-IN" sz="1500" dirty="0" smtClean="0">
                <a:latin typeface="Times New Roman" pitchFamily="18" charset="0"/>
                <a:cs typeface="Times New Roman" pitchFamily="18" charset="0"/>
              </a:rPr>
              <a:t> Analysis and Simulation of Computer Telecommunication System (MASCOTS 2011), pp. 85–95. IEEE Computer Society, Singapore, 25–27 July 2011</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Chen, J., Wang, C., Zhou, B.B., Sun, L., Lee, Y.C., </a:t>
            </a:r>
            <a:r>
              <a:rPr lang="en-IN" sz="1500" dirty="0" err="1" smtClean="0">
                <a:latin typeface="Times New Roman" pitchFamily="18" charset="0"/>
                <a:cs typeface="Times New Roman" pitchFamily="18" charset="0"/>
              </a:rPr>
              <a:t>Zomaya</a:t>
            </a:r>
            <a:r>
              <a:rPr lang="en-IN" sz="1500" dirty="0" smtClean="0">
                <a:latin typeface="Times New Roman" pitchFamily="18" charset="0"/>
                <a:cs typeface="Times New Roman" pitchFamily="18" charset="0"/>
              </a:rPr>
              <a:t>, A.Y.: Tradeoffs between profit and customer satisfaction for service provisioning in the Cloud. In: Proceedings of the 20th International Symposium High Performance Distributed Computing (HPDC 2011), pp. 229–238. ACM Press, San Jose, 8–11 June 2011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7</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Chohan</a:t>
            </a:r>
            <a:r>
              <a:rPr lang="en-IN" sz="1500" dirty="0" smtClean="0">
                <a:latin typeface="Times New Roman" pitchFamily="18" charset="0"/>
                <a:cs typeface="Times New Roman" pitchFamily="18" charset="0"/>
              </a:rPr>
              <a:t>, N., Castillo, C., </a:t>
            </a:r>
            <a:r>
              <a:rPr lang="en-IN" sz="1500" dirty="0" err="1" smtClean="0">
                <a:latin typeface="Times New Roman" pitchFamily="18" charset="0"/>
                <a:cs typeface="Times New Roman" pitchFamily="18" charset="0"/>
              </a:rPr>
              <a:t>Spreitzer</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Steinder</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Tantawi</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Krintz</a:t>
            </a:r>
            <a:r>
              <a:rPr lang="en-IN" sz="1500" dirty="0" smtClean="0">
                <a:latin typeface="Times New Roman" pitchFamily="18" charset="0"/>
                <a:cs typeface="Times New Roman" pitchFamily="18" charset="0"/>
              </a:rPr>
              <a:t>, C.: See spot run: using spot instances for </a:t>
            </a:r>
            <a:r>
              <a:rPr lang="en-IN" sz="1500" dirty="0" err="1" smtClean="0">
                <a:latin typeface="Times New Roman" pitchFamily="18" charset="0"/>
                <a:cs typeface="Times New Roman" pitchFamily="18" charset="0"/>
              </a:rPr>
              <a:t>MapReduce</a:t>
            </a:r>
            <a:r>
              <a:rPr lang="en-IN" sz="1500" dirty="0" smtClean="0">
                <a:latin typeface="Times New Roman" pitchFamily="18" charset="0"/>
                <a:cs typeface="Times New Roman" pitchFamily="18" charset="0"/>
              </a:rPr>
              <a:t> workflows. In: Proceedings of the 2nd USENIX Conference on Hot Topics Cloud Computing (</a:t>
            </a:r>
            <a:r>
              <a:rPr lang="en-IN" sz="1500" dirty="0" err="1" smtClean="0">
                <a:latin typeface="Times New Roman" pitchFamily="18" charset="0"/>
                <a:cs typeface="Times New Roman" pitchFamily="18" charset="0"/>
              </a:rPr>
              <a:t>HotCloud</a:t>
            </a:r>
            <a:r>
              <a:rPr lang="en-IN" sz="1500" dirty="0" smtClean="0">
                <a:latin typeface="Times New Roman" pitchFamily="18" charset="0"/>
                <a:cs typeface="Times New Roman" pitchFamily="18" charset="0"/>
              </a:rPr>
              <a:t> 2010), pp. 1–7. USENIX Association, Boston, 22 June 2010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8</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Dawoud</a:t>
            </a:r>
            <a:r>
              <a:rPr lang="en-IN" sz="1500" dirty="0" smtClean="0">
                <a:latin typeface="Times New Roman" pitchFamily="18" charset="0"/>
                <a:cs typeface="Times New Roman" pitchFamily="18" charset="0"/>
              </a:rPr>
              <a:t>, W., </a:t>
            </a:r>
            <a:r>
              <a:rPr lang="en-IN" sz="1500" dirty="0" err="1" smtClean="0">
                <a:latin typeface="Times New Roman" pitchFamily="18" charset="0"/>
                <a:cs typeface="Times New Roman" pitchFamily="18" charset="0"/>
              </a:rPr>
              <a:t>Takouna</a:t>
            </a:r>
            <a:r>
              <a:rPr lang="en-IN" sz="1500" dirty="0" smtClean="0">
                <a:latin typeface="Times New Roman" pitchFamily="18" charset="0"/>
                <a:cs typeface="Times New Roman" pitchFamily="18" charset="0"/>
              </a:rPr>
              <a:t>, I., </a:t>
            </a:r>
            <a:r>
              <a:rPr lang="en-IN" sz="1500" dirty="0" err="1" smtClean="0">
                <a:latin typeface="Times New Roman" pitchFamily="18" charset="0"/>
                <a:cs typeface="Times New Roman" pitchFamily="18" charset="0"/>
              </a:rPr>
              <a:t>Meinel</a:t>
            </a:r>
            <a:r>
              <a:rPr lang="en-IN" sz="1500" dirty="0" smtClean="0">
                <a:latin typeface="Times New Roman" pitchFamily="18" charset="0"/>
                <a:cs typeface="Times New Roman" pitchFamily="18" charset="0"/>
              </a:rPr>
              <a:t>, C.: Increasing spot instances reliability using dynamic scalability. In: Proceedings of the 5th IEEE International Conference on Cloud Computing (CLOUD 2012), pp. 91–98. IEEE Computer Society, Honolulu, 24–29 June </a:t>
            </a:r>
            <a:r>
              <a:rPr lang="en-IN" sz="1500" dirty="0" smtClean="0">
                <a:latin typeface="Times New Roman" pitchFamily="18" charset="0"/>
                <a:cs typeface="Times New Roman" pitchFamily="18" charset="0"/>
              </a:rPr>
              <a:t>2012</a:t>
            </a:r>
          </a:p>
          <a:p>
            <a:pPr algn="just">
              <a:lnSpc>
                <a:spcPct val="170000"/>
              </a:lnSpc>
            </a:pPr>
            <a:r>
              <a:rPr lang="en-IN" sz="1500" dirty="0" smtClean="0">
                <a:latin typeface="Times New Roman" pitchFamily="18" charset="0"/>
                <a:cs typeface="Times New Roman" pitchFamily="18" charset="0"/>
              </a:rPr>
              <a:t>9. Di </a:t>
            </a:r>
            <a:r>
              <a:rPr lang="en-IN" sz="1500" dirty="0" err="1" smtClean="0">
                <a:latin typeface="Times New Roman" pitchFamily="18" charset="0"/>
                <a:cs typeface="Times New Roman" pitchFamily="18" charset="0"/>
              </a:rPr>
              <a:t>Valerio</a:t>
            </a:r>
            <a:r>
              <a:rPr lang="en-IN" sz="1500" dirty="0" smtClean="0">
                <a:latin typeface="Times New Roman" pitchFamily="18" charset="0"/>
                <a:cs typeface="Times New Roman" pitchFamily="18" charset="0"/>
              </a:rPr>
              <a:t>, V., </a:t>
            </a:r>
            <a:r>
              <a:rPr lang="en-IN" sz="1500" dirty="0" err="1" smtClean="0">
                <a:latin typeface="Times New Roman" pitchFamily="18" charset="0"/>
                <a:cs typeface="Times New Roman" pitchFamily="18" charset="0"/>
              </a:rPr>
              <a:t>Cardellini</a:t>
            </a:r>
            <a:r>
              <a:rPr lang="en-IN" sz="1500" dirty="0" smtClean="0">
                <a:latin typeface="Times New Roman" pitchFamily="18" charset="0"/>
                <a:cs typeface="Times New Roman" pitchFamily="18" charset="0"/>
              </a:rPr>
              <a:t>, V., Lo </a:t>
            </a:r>
            <a:r>
              <a:rPr lang="en-IN" sz="1500" dirty="0" err="1" smtClean="0">
                <a:latin typeface="Times New Roman" pitchFamily="18" charset="0"/>
                <a:cs typeface="Times New Roman" pitchFamily="18" charset="0"/>
              </a:rPr>
              <a:t>Presti</a:t>
            </a:r>
            <a:r>
              <a:rPr lang="en-IN" sz="1500" dirty="0" smtClean="0">
                <a:latin typeface="Times New Roman" pitchFamily="18" charset="0"/>
                <a:cs typeface="Times New Roman" pitchFamily="18" charset="0"/>
              </a:rPr>
              <a:t>, F.: Optimal pricing and service provisioning strategies in Cloud systems: A </a:t>
            </a:r>
            <a:r>
              <a:rPr lang="en-IN" sz="1500" dirty="0" err="1" smtClean="0">
                <a:latin typeface="Times New Roman" pitchFamily="18" charset="0"/>
                <a:cs typeface="Times New Roman" pitchFamily="18" charset="0"/>
              </a:rPr>
              <a:t>Stackelberg</a:t>
            </a:r>
            <a:r>
              <a:rPr lang="en-IN" sz="1500" dirty="0" smtClean="0">
                <a:latin typeface="Times New Roman" pitchFamily="18" charset="0"/>
                <a:cs typeface="Times New Roman" pitchFamily="18" charset="0"/>
              </a:rPr>
              <a:t> game approach. In: Proceedings of the 6th IEEE International Conference on Cloud Computing (CLOUD 2013), pp. 115–122. IEEE Computer Society, Santa Clara, 28 June - 3 July 2013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10</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Jangjaimon</a:t>
            </a:r>
            <a:r>
              <a:rPr lang="en-IN" sz="1500" dirty="0" smtClean="0">
                <a:latin typeface="Times New Roman" pitchFamily="18" charset="0"/>
                <a:cs typeface="Times New Roman" pitchFamily="18" charset="0"/>
              </a:rPr>
              <a:t>, I., </a:t>
            </a:r>
            <a:r>
              <a:rPr lang="en-IN" sz="1500" dirty="0" err="1" smtClean="0">
                <a:latin typeface="Times New Roman" pitchFamily="18" charset="0"/>
                <a:cs typeface="Times New Roman" pitchFamily="18" charset="0"/>
              </a:rPr>
              <a:t>Tzeng</a:t>
            </a:r>
            <a:r>
              <a:rPr lang="en-IN" sz="1500" dirty="0" smtClean="0">
                <a:latin typeface="Times New Roman" pitchFamily="18" charset="0"/>
                <a:cs typeface="Times New Roman" pitchFamily="18" charset="0"/>
              </a:rPr>
              <a:t>, N.F.: Effective cost reduction for elastic Clouds under spot instance pricing through adaptive </a:t>
            </a:r>
            <a:r>
              <a:rPr lang="en-IN" sz="1500" dirty="0" err="1" smtClean="0">
                <a:latin typeface="Times New Roman" pitchFamily="18" charset="0"/>
                <a:cs typeface="Times New Roman" pitchFamily="18" charset="0"/>
              </a:rPr>
              <a:t>checkpointing</a:t>
            </a:r>
            <a:r>
              <a:rPr lang="en-IN" sz="1500" dirty="0" smtClean="0">
                <a:latin typeface="Times New Roman" pitchFamily="18" charset="0"/>
                <a:cs typeface="Times New Roman" pitchFamily="18" charset="0"/>
              </a:rPr>
              <a:t>. IEEE Trans. </a:t>
            </a:r>
            <a:r>
              <a:rPr lang="en-IN" sz="1500" dirty="0" err="1" smtClean="0">
                <a:latin typeface="Times New Roman" pitchFamily="18" charset="0"/>
                <a:cs typeface="Times New Roman" pitchFamily="18" charset="0"/>
              </a:rPr>
              <a:t>Comput</a:t>
            </a:r>
            <a:r>
              <a:rPr lang="en-IN" sz="1500" dirty="0" smtClean="0">
                <a:latin typeface="Times New Roman" pitchFamily="18" charset="0"/>
                <a:cs typeface="Times New Roman" pitchFamily="18" charset="0"/>
              </a:rPr>
              <a:t>. (2013) (in press)</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1594</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Novel Statistical and Neural Network Combined Approach for the Cloud Spot Market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2021-07-28T11:39:16Z</dcterms:modified>
</cp:coreProperties>
</file>