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Resource Management and Pricing for Cloud Computing based Mobile </a:t>
            </a:r>
            <a:r>
              <a:rPr lang="en-IN" b="1" dirty="0" err="1" smtClean="0">
                <a:latin typeface="Times New Roman" pitchFamily="18" charset="0"/>
                <a:cs typeface="Times New Roman" pitchFamily="18" charset="0"/>
              </a:rPr>
              <a:t>Blockchain</a:t>
            </a:r>
            <a:r>
              <a:rPr lang="en-IN" b="1" dirty="0" smtClean="0">
                <a:latin typeface="Times New Roman" pitchFamily="18" charset="0"/>
                <a:cs typeface="Times New Roman" pitchFamily="18" charset="0"/>
              </a:rPr>
              <a:t> with Pooling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5334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a public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system applying Proof of Work (</a:t>
            </a:r>
            <a:r>
              <a:rPr lang="en-IN" sz="2000" dirty="0" err="1" smtClean="0">
                <a:latin typeface="Times New Roman" pitchFamily="18" charset="0"/>
                <a:cs typeface="Times New Roman" pitchFamily="18" charset="0"/>
              </a:rPr>
              <a:t>PoW</a:t>
            </a:r>
            <a:r>
              <a:rPr lang="en-IN" sz="2000" dirty="0" smtClean="0">
                <a:latin typeface="Times New Roman" pitchFamily="18" charset="0"/>
                <a:cs typeface="Times New Roman" pitchFamily="18" charset="0"/>
              </a:rPr>
              <a:t>), the participants need to compete with their computing resources for reward, which is challenging for resource-limited devices. Mobile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is proposed to facilitate the application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for mobile service, in which the lightweight devices can participate mining by renting resources from the Cloud Computing Service Provider (CCSP), but CCSP usually does not have the information about the demand preference of users. In this paper, a contract model is adopted to address the cloud computing resource allocation and pricing problem in the mobile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In particular, an adverse selection contract solution is proposed to overcome the information asymmetry problem, and resource pooling is introduced to improve the stability of users rewards. Simulation results show that the information asymmetry problem is well overcome by adverse selection contract so that CCSP can obtain more utility than linear pricing contracts. Furthermore, the resource pooling could effectively improve the users and CCSPs utilities. When the size of the mining pool is large enough, it can achieve an improvement effect of more than 10 times. The effect of pool size and user type distribution on CCSPs utility is also studied</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286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152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is no existing work to provide a comprehensive survey on the combination of these important research areas, to our best knowledge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existing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networks still remain scalability bottlenecks in terms of the number of replicas and limited throughput.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all existing paradigms still face the main problem related to centralized industrial network and third part-based authority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 nutshell, centralized manufacturing architectures exist limitations with low flexibility, efficiency, and security.</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adoption of machine learning provides more perspectives to evaluate, analyse and deal with existing issues in </a:t>
            </a:r>
            <a:r>
              <a:rPr lang="en-IN" sz="2000" dirty="0" err="1" smtClean="0">
                <a:latin typeface="Times New Roman" pitchFamily="18" charset="0"/>
                <a:cs typeface="Times New Roman" pitchFamily="18" charset="0"/>
              </a:rPr>
              <a:t>BCoT</a:t>
            </a:r>
            <a:r>
              <a:rPr lang="en-IN" sz="2000" dirty="0" smtClean="0">
                <a:latin typeface="Times New Roman" pitchFamily="18" charset="0"/>
                <a:cs typeface="Times New Roman" pitchFamily="18" charset="0"/>
              </a:rPr>
              <a:t> scenarios, enabling to boost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security and performance of the whole network</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impacts of different parameters from the proposed model on the performance, we consider a group of N miners, e.g., mobile users in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application involving </a:t>
            </a:r>
            <a:r>
              <a:rPr lang="en-IN" sz="2000" dirty="0" err="1" smtClean="0">
                <a:latin typeface="Times New Roman" pitchFamily="18" charset="0"/>
                <a:cs typeface="Times New Roman" pitchFamily="18" charset="0"/>
              </a:rPr>
              <a:t>PoW</a:t>
            </a:r>
            <a:r>
              <a:rPr lang="en-IN" sz="2000" dirty="0" smtClean="0">
                <a:latin typeface="Times New Roman" pitchFamily="18" charset="0"/>
                <a:cs typeface="Times New Roman" pitchFamily="18" charset="0"/>
              </a:rPr>
              <a:t> assisted by the CFP</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investigate the impacts of variable reward and fixed reward on miners and the </a:t>
            </a:r>
            <a:r>
              <a:rPr lang="en-IN" sz="2000" dirty="0" smtClean="0">
                <a:latin typeface="Times New Roman" pitchFamily="18" charset="0"/>
                <a:cs typeface="Times New Roman" pitchFamily="18" charset="0"/>
              </a:rPr>
              <a:t>CFP.</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explore the impacts of discriminatory pricing on each specific miner, we investigate the optimal price and resulting individual computing service demand from miners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profit maximization defined in </a:t>
            </a:r>
            <a:r>
              <a:rPr lang="en-IN" sz="2000" dirty="0" smtClean="0">
                <a:latin typeface="Times New Roman" pitchFamily="18" charset="0"/>
                <a:cs typeface="Times New Roman" pitchFamily="18" charset="0"/>
              </a:rPr>
              <a:t>is </a:t>
            </a:r>
            <a:r>
              <a:rPr lang="en-IN" sz="2000" dirty="0" smtClean="0">
                <a:latin typeface="Times New Roman" pitchFamily="18" charset="0"/>
                <a:cs typeface="Times New Roman" pitchFamily="18" charset="0"/>
              </a:rPr>
              <a:t>a convex optimization problem, and thus it can be solved by standard convex optimization algorithms, e.g., gradient assisted binary search.</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An innovative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instantiation named the data auditing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(DAB) is proposed to investigate auditing requests between users and CSPs to verify data integrity.</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Moreover, proposed </a:t>
            </a:r>
            <a:r>
              <a:rPr lang="en-IN" sz="2000" dirty="0" smtClean="0">
                <a:latin typeface="Times New Roman" pitchFamily="18" charset="0"/>
                <a:cs typeface="Times New Roman" pitchFamily="18" charset="0"/>
              </a:rPr>
              <a:t>a cloud federation model which enable distributed resource provisions using an individual cloud under the management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network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main purpose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in the proposed architecture is to provide secure network management.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secure cloud-assisted e-health system based on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is proposed to protect the operation of outsourcing EHRs among medical users. </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 conduct extensive numerical simulations to evaluate the performance of the proposed price-based resource management in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networks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conduct the extensive numerical simulations to evaluate the performance of our proposed price-based computing resource management to support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application involving </a:t>
            </a:r>
            <a:r>
              <a:rPr lang="en-IN" sz="2000" dirty="0" err="1" smtClean="0">
                <a:latin typeface="Times New Roman" pitchFamily="18" charset="0"/>
                <a:cs typeface="Times New Roman" pitchFamily="18" charset="0"/>
              </a:rPr>
              <a:t>PoW</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have conducted the numerical simulations to evaluate the network performance, which help the cloud/fog provider to achieve optimal resource management and gain the highest </a:t>
            </a:r>
            <a:r>
              <a:rPr lang="en-IN" sz="2000" dirty="0" smtClean="0">
                <a:latin typeface="Times New Roman" pitchFamily="18" charset="0"/>
                <a:cs typeface="Times New Roman" pitchFamily="18" charset="0"/>
              </a:rPr>
              <a:t>profit.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high level of user activities may attract more users and in return further improve the robustness of the underlying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network.</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Optimal pricing based edge computing resource management in mobile </a:t>
                      </a:r>
                      <a:r>
                        <a:rPr lang="en-US" sz="2000" dirty="0" err="1">
                          <a:latin typeface="Times New Roman"/>
                          <a:ea typeface="Calibri"/>
                          <a:cs typeface="Latha"/>
                        </a:rPr>
                        <a:t>blockchain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 Xiong, S. Feng, D. Niyato, P. Wang and Z. Han,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for the first time, consider the edge computing as the network enabler for mobile blockchain.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Bitcoin: A peer-to-peer electronic cash system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Nakamoto,</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Digital signatures provide part of the solution, but the main benefits are lost if a trusted third party is still required to prevent double-spending.</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381250"/>
                <a:gridCol w="2762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survey on consensus mechanisms and mining management in </a:t>
                      </a:r>
                      <a:r>
                        <a:rPr lang="en-US" sz="2000" dirty="0" err="1">
                          <a:latin typeface="Times New Roman"/>
                          <a:ea typeface="Calibri"/>
                          <a:cs typeface="Latha"/>
                        </a:rPr>
                        <a:t>blockchain</a:t>
                      </a:r>
                      <a:r>
                        <a:rPr lang="en-US" sz="2000" dirty="0">
                          <a:latin typeface="Times New Roman"/>
                          <a:ea typeface="Calibri"/>
                          <a:cs typeface="Latha"/>
                        </a:rPr>
                        <a:t>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 Wang, D. T. Hoang, Z. Xiong, D. Niyato, P. Wang, P. Hu and Y. Wen,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blockchain network was originated from the Internet financial sector as a decentralized, immutable ledger system for transactional data ordering.</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Practical byzantine fault tolerance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Castro, B. Liskov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Byzantine faults such as software bugs, operator mistakes, and malicious attacks are the major cause of service interruptions.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371600" y="1219200"/>
            <a:ext cx="7499350" cy="4953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143000" y="457200"/>
            <a:ext cx="7498080" cy="4800600"/>
          </a:xfrm>
        </p:spPr>
        <p:txBody>
          <a:bodyPr>
            <a:noAutofit/>
          </a:bodyPr>
          <a:lstStyle/>
          <a:p>
            <a:pPr algn="just">
              <a:lnSpc>
                <a:spcPct val="170000"/>
              </a:lnSpc>
              <a:buNone/>
            </a:pPr>
            <a:r>
              <a:rPr lang="en-IN" sz="1700" dirty="0" smtClean="0">
                <a:latin typeface="Times New Roman" pitchFamily="18" charset="0"/>
                <a:cs typeface="Times New Roman" pitchFamily="18" charset="0"/>
              </a:rPr>
              <a:t>      In </a:t>
            </a:r>
            <a:r>
              <a:rPr lang="en-IN" sz="1700" dirty="0" smtClean="0">
                <a:latin typeface="Times New Roman" pitchFamily="18" charset="0"/>
                <a:cs typeface="Times New Roman" pitchFamily="18" charset="0"/>
              </a:rPr>
              <a:t>this paper, we have investigated the price-based computing resource management, for supporting offloading mining tasks to cloud/fog provider in proof-of-work based </a:t>
            </a:r>
            <a:r>
              <a:rPr lang="en-IN" sz="1700" dirty="0" smtClean="0">
                <a:latin typeface="Times New Roman" pitchFamily="18" charset="0"/>
                <a:cs typeface="Times New Roman" pitchFamily="18" charset="0"/>
              </a:rPr>
              <a:t>public </a:t>
            </a:r>
            <a:r>
              <a:rPr lang="en-IN" sz="1700" dirty="0" err="1" smtClean="0">
                <a:latin typeface="Times New Roman" pitchFamily="18" charset="0"/>
                <a:cs typeface="Times New Roman" pitchFamily="18" charset="0"/>
              </a:rPr>
              <a:t>blockchain</a:t>
            </a:r>
            <a:r>
              <a:rPr lang="en-IN" sz="1700" dirty="0" smtClean="0">
                <a:latin typeface="Times New Roman" pitchFamily="18" charset="0"/>
                <a:cs typeface="Times New Roman" pitchFamily="18" charset="0"/>
              </a:rPr>
              <a:t> </a:t>
            </a:r>
            <a:r>
              <a:rPr lang="en-IN" sz="1700" dirty="0" smtClean="0">
                <a:latin typeface="Times New Roman" pitchFamily="18" charset="0"/>
                <a:cs typeface="Times New Roman" pitchFamily="18" charset="0"/>
              </a:rPr>
              <a:t>networks. In particular, we have adopted the </a:t>
            </a:r>
            <a:r>
              <a:rPr lang="en-IN" sz="1700" dirty="0" smtClean="0">
                <a:latin typeface="Times New Roman" pitchFamily="18" charset="0"/>
                <a:cs typeface="Times New Roman" pitchFamily="18" charset="0"/>
              </a:rPr>
              <a:t>two stage </a:t>
            </a:r>
            <a:r>
              <a:rPr lang="en-IN" sz="1700" dirty="0" err="1" smtClean="0">
                <a:latin typeface="Times New Roman" pitchFamily="18" charset="0"/>
                <a:cs typeface="Times New Roman" pitchFamily="18" charset="0"/>
              </a:rPr>
              <a:t>Stackelberg</a:t>
            </a:r>
            <a:r>
              <a:rPr lang="en-IN" sz="1700" dirty="0" smtClean="0">
                <a:latin typeface="Times New Roman" pitchFamily="18" charset="0"/>
                <a:cs typeface="Times New Roman" pitchFamily="18" charset="0"/>
              </a:rPr>
              <a:t> game model to jointly study the profit maximization of cloud/fog provider and the utility maximization of miners. Through backward induction, we have derived the unique Nash equilibrium point of the game among the miners. The optimal resource management schemes including the uniform and discriminatory pricing for the cloud/fog provider have been presented and examined. Further, the existence and uniqueness of the </a:t>
            </a:r>
            <a:r>
              <a:rPr lang="en-IN" sz="1700" dirty="0" err="1" smtClean="0">
                <a:latin typeface="Times New Roman" pitchFamily="18" charset="0"/>
                <a:cs typeface="Times New Roman" pitchFamily="18" charset="0"/>
              </a:rPr>
              <a:t>Stackelberg</a:t>
            </a:r>
            <a:r>
              <a:rPr lang="en-IN" sz="1700" dirty="0" smtClean="0">
                <a:latin typeface="Times New Roman" pitchFamily="18" charset="0"/>
                <a:cs typeface="Times New Roman" pitchFamily="18" charset="0"/>
              </a:rPr>
              <a:t> equilibrium have been proved analytically for both pricing schemes. We have performed the real experiment to validate the proposed analytical model. Additionally, we have conducted the numerical simulations to evaluate the network performance, which help the cloud/fog provider to achieve optimal resource management and gain the highest profit.</a:t>
            </a:r>
            <a:endParaRPr lang="en-US" sz="17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Z. </a:t>
            </a:r>
            <a:r>
              <a:rPr lang="en-IN" sz="1600" dirty="0" err="1" smtClean="0">
                <a:latin typeface="Times New Roman" pitchFamily="18" charset="0"/>
                <a:cs typeface="Times New Roman" pitchFamily="18" charset="0"/>
              </a:rPr>
              <a:t>Xiong</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Feng</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Niyato</a:t>
            </a:r>
            <a:r>
              <a:rPr lang="en-IN" sz="1600" dirty="0" smtClean="0">
                <a:latin typeface="Times New Roman" pitchFamily="18" charset="0"/>
                <a:cs typeface="Times New Roman" pitchFamily="18" charset="0"/>
              </a:rPr>
              <a:t>, P. Wang and Z. Han, “Optimal </a:t>
            </a:r>
            <a:r>
              <a:rPr lang="en-IN" sz="1600" dirty="0" err="1" smtClean="0">
                <a:latin typeface="Times New Roman" pitchFamily="18" charset="0"/>
                <a:cs typeface="Times New Roman" pitchFamily="18" charset="0"/>
              </a:rPr>
              <a:t>pricingbased</a:t>
            </a:r>
            <a:r>
              <a:rPr lang="en-IN" sz="1600" dirty="0" smtClean="0">
                <a:latin typeface="Times New Roman" pitchFamily="18" charset="0"/>
                <a:cs typeface="Times New Roman" pitchFamily="18" charset="0"/>
              </a:rPr>
              <a:t> edge computing resource management in mobile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in Proceedings of IEEE ICC, Kansas City, MO, May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S. </a:t>
            </a:r>
            <a:r>
              <a:rPr lang="en-IN" sz="1600" dirty="0" err="1" smtClean="0">
                <a:latin typeface="Times New Roman" pitchFamily="18" charset="0"/>
                <a:cs typeface="Times New Roman" pitchFamily="18" charset="0"/>
              </a:rPr>
              <a:t>Nakamoto</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Bitcoin</a:t>
            </a:r>
            <a:r>
              <a:rPr lang="en-IN" sz="1600" dirty="0" smtClean="0">
                <a:latin typeface="Times New Roman" pitchFamily="18" charset="0"/>
                <a:cs typeface="Times New Roman" pitchFamily="18" charset="0"/>
              </a:rPr>
              <a:t>: A peer-to-peer electronic cash system,” </a:t>
            </a:r>
            <a:r>
              <a:rPr lang="en-IN" sz="1600" dirty="0" err="1" smtClean="0">
                <a:latin typeface="Times New Roman" pitchFamily="18" charset="0"/>
                <a:cs typeface="Times New Roman" pitchFamily="18" charset="0"/>
              </a:rPr>
              <a:t>Selfpublished</a:t>
            </a:r>
            <a:r>
              <a:rPr lang="en-IN" sz="1600" dirty="0" smtClean="0">
                <a:latin typeface="Times New Roman" pitchFamily="18" charset="0"/>
                <a:cs typeface="Times New Roman" pitchFamily="18" charset="0"/>
              </a:rPr>
              <a:t> Paper, May 2008.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W. Wang, D. T. Hoang, Z. </a:t>
            </a:r>
            <a:r>
              <a:rPr lang="en-IN" sz="1600" dirty="0" err="1" smtClean="0">
                <a:latin typeface="Times New Roman" pitchFamily="18" charset="0"/>
                <a:cs typeface="Times New Roman" pitchFamily="18" charset="0"/>
              </a:rPr>
              <a:t>Xiong</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Niyato</a:t>
            </a:r>
            <a:r>
              <a:rPr lang="en-IN" sz="1600" dirty="0" smtClean="0">
                <a:latin typeface="Times New Roman" pitchFamily="18" charset="0"/>
                <a:cs typeface="Times New Roman" pitchFamily="18" charset="0"/>
              </a:rPr>
              <a:t>, P. Wang, P. </a:t>
            </a:r>
            <a:r>
              <a:rPr lang="en-IN" sz="1600" dirty="0" err="1" smtClean="0">
                <a:latin typeface="Times New Roman" pitchFamily="18" charset="0"/>
                <a:cs typeface="Times New Roman" pitchFamily="18" charset="0"/>
              </a:rPr>
              <a:t>Hu</a:t>
            </a:r>
            <a:r>
              <a:rPr lang="en-IN" sz="1600" dirty="0" smtClean="0">
                <a:latin typeface="Times New Roman" pitchFamily="18" charset="0"/>
                <a:cs typeface="Times New Roman" pitchFamily="18" charset="0"/>
              </a:rPr>
              <a:t> and Y. </a:t>
            </a:r>
            <a:r>
              <a:rPr lang="en-IN" sz="1600" dirty="0" err="1" smtClean="0">
                <a:latin typeface="Times New Roman" pitchFamily="18" charset="0"/>
                <a:cs typeface="Times New Roman" pitchFamily="18" charset="0"/>
              </a:rPr>
              <a:t>Wen</a:t>
            </a:r>
            <a:r>
              <a:rPr lang="en-IN" sz="1600" dirty="0" smtClean="0">
                <a:latin typeface="Times New Roman" pitchFamily="18" charset="0"/>
                <a:cs typeface="Times New Roman" pitchFamily="18" charset="0"/>
              </a:rPr>
              <a:t>, “A survey on consensus mechanisms and mining management in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networks,” </a:t>
            </a:r>
            <a:r>
              <a:rPr lang="en-IN" sz="1600" dirty="0" err="1" smtClean="0">
                <a:latin typeface="Times New Roman" pitchFamily="18" charset="0"/>
                <a:cs typeface="Times New Roman" pitchFamily="18" charset="0"/>
              </a:rPr>
              <a:t>arXiv</a:t>
            </a:r>
            <a:r>
              <a:rPr lang="en-IN" sz="1600" dirty="0" smtClean="0">
                <a:latin typeface="Times New Roman" pitchFamily="18" charset="0"/>
                <a:cs typeface="Times New Roman" pitchFamily="18" charset="0"/>
              </a:rPr>
              <a:t> preprint arXiv:1805.02707,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M. Castro, B. </a:t>
            </a:r>
            <a:r>
              <a:rPr lang="en-IN" sz="1600" dirty="0" err="1" smtClean="0">
                <a:latin typeface="Times New Roman" pitchFamily="18" charset="0"/>
                <a:cs typeface="Times New Roman" pitchFamily="18" charset="0"/>
              </a:rPr>
              <a:t>Liskov</a:t>
            </a:r>
            <a:r>
              <a:rPr lang="en-IN" sz="1600" dirty="0" smtClean="0">
                <a:latin typeface="Times New Roman" pitchFamily="18" charset="0"/>
                <a:cs typeface="Times New Roman" pitchFamily="18" charset="0"/>
              </a:rPr>
              <a:t> et al., “Practical byzantine fault tolerance,” in Proceedings of the third symposium on Operating systems design and implementation, New Orleans, LA, Feb. 1999, vol. 99, pp. 173–186.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D. </a:t>
            </a:r>
            <a:r>
              <a:rPr lang="en-IN" sz="1600" dirty="0" err="1" smtClean="0">
                <a:latin typeface="Times New Roman" pitchFamily="18" charset="0"/>
                <a:cs typeface="Times New Roman" pitchFamily="18" charset="0"/>
              </a:rPr>
              <a:t>Ongaro</a:t>
            </a:r>
            <a:r>
              <a:rPr lang="en-IN" sz="1600" dirty="0" smtClean="0">
                <a:latin typeface="Times New Roman" pitchFamily="18" charset="0"/>
                <a:cs typeface="Times New Roman" pitchFamily="18" charset="0"/>
              </a:rPr>
              <a:t> and J. K. </a:t>
            </a:r>
            <a:r>
              <a:rPr lang="en-IN" sz="1600" dirty="0" err="1" smtClean="0">
                <a:latin typeface="Times New Roman" pitchFamily="18" charset="0"/>
                <a:cs typeface="Times New Roman" pitchFamily="18" charset="0"/>
              </a:rPr>
              <a:t>Ousterhout</a:t>
            </a:r>
            <a:r>
              <a:rPr lang="en-IN" sz="1600" dirty="0" smtClean="0">
                <a:latin typeface="Times New Roman" pitchFamily="18" charset="0"/>
                <a:cs typeface="Times New Roman" pitchFamily="18" charset="0"/>
              </a:rPr>
              <a:t>, “In search of an understandable consensus algorithm.,” in USENIX Annual Technical Conference, Philadelphia, PA, June 2014, pp. 305–319.</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M. </a:t>
            </a:r>
            <a:r>
              <a:rPr lang="en-IN" sz="1600" dirty="0" err="1" smtClean="0">
                <a:latin typeface="Times New Roman" pitchFamily="18" charset="0"/>
                <a:cs typeface="Times New Roman" pitchFamily="18" charset="0"/>
              </a:rPr>
              <a:t>Vukolic</a:t>
            </a:r>
            <a:r>
              <a:rPr lang="en-IN" sz="1600" dirty="0" smtClean="0">
                <a:latin typeface="Times New Roman" pitchFamily="18" charset="0"/>
                <a:cs typeface="Times New Roman" pitchFamily="18" charset="0"/>
              </a:rPr>
              <a:t>, “The quest for scalable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fabric: Proof-of-work vs. ´ </a:t>
            </a:r>
            <a:r>
              <a:rPr lang="en-IN" sz="1600" dirty="0" err="1" smtClean="0">
                <a:latin typeface="Times New Roman" pitchFamily="18" charset="0"/>
                <a:cs typeface="Times New Roman" pitchFamily="18" charset="0"/>
              </a:rPr>
              <a:t>bft</a:t>
            </a:r>
            <a:r>
              <a:rPr lang="en-IN" sz="1600" dirty="0" smtClean="0">
                <a:latin typeface="Times New Roman" pitchFamily="18" charset="0"/>
                <a:cs typeface="Times New Roman" pitchFamily="18" charset="0"/>
              </a:rPr>
              <a:t> replication,” in Open Problems in Network Security: IFIP WG 11.4 International Workshop, Zurich, Switzerland, Oct. 2015, pp. 112–125.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J. </a:t>
            </a:r>
            <a:r>
              <a:rPr lang="en-IN" sz="1600" dirty="0" err="1" smtClean="0">
                <a:latin typeface="Times New Roman" pitchFamily="18" charset="0"/>
                <a:cs typeface="Times New Roman" pitchFamily="18" charset="0"/>
              </a:rPr>
              <a:t>Garay</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Kiayias</a:t>
            </a:r>
            <a:r>
              <a:rPr lang="en-IN" sz="1600" dirty="0" smtClean="0">
                <a:latin typeface="Times New Roman" pitchFamily="18" charset="0"/>
                <a:cs typeface="Times New Roman" pitchFamily="18" charset="0"/>
              </a:rPr>
              <a:t> and N. </a:t>
            </a:r>
            <a:r>
              <a:rPr lang="en-IN" sz="1600" dirty="0" err="1" smtClean="0">
                <a:latin typeface="Times New Roman" pitchFamily="18" charset="0"/>
                <a:cs typeface="Times New Roman" pitchFamily="18" charset="0"/>
              </a:rPr>
              <a:t>Leonardos</a:t>
            </a:r>
            <a:r>
              <a:rPr lang="en-IN" sz="1600" dirty="0" smtClean="0">
                <a:latin typeface="Times New Roman" pitchFamily="18" charset="0"/>
                <a:cs typeface="Times New Roman" pitchFamily="18" charset="0"/>
              </a:rPr>
              <a:t>, “The </a:t>
            </a:r>
            <a:r>
              <a:rPr lang="en-IN" sz="1600" dirty="0" err="1" smtClean="0">
                <a:latin typeface="Times New Roman" pitchFamily="18" charset="0"/>
                <a:cs typeface="Times New Roman" pitchFamily="18" charset="0"/>
              </a:rPr>
              <a:t>bitcoin</a:t>
            </a:r>
            <a:r>
              <a:rPr lang="en-IN" sz="1600" dirty="0" smtClean="0">
                <a:latin typeface="Times New Roman" pitchFamily="18" charset="0"/>
                <a:cs typeface="Times New Roman" pitchFamily="18" charset="0"/>
              </a:rPr>
              <a:t> backbone protocol: Analysis and applications,” in Advances in Cryptology - EUROCRYPT 2015: 34th Annual International Conference on the Theory and Applications of Cryptographic Techniques, Part II, Sofia, Bulgaria, Apr. 2015, pp. 281–310.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D. D. F. </a:t>
            </a:r>
            <a:r>
              <a:rPr lang="en-IN" sz="1600" dirty="0" err="1" smtClean="0">
                <a:latin typeface="Times New Roman" pitchFamily="18" charset="0"/>
                <a:cs typeface="Times New Roman" pitchFamily="18" charset="0"/>
              </a:rPr>
              <a:t>Maesa</a:t>
            </a:r>
            <a:r>
              <a:rPr lang="en-IN" sz="1600" dirty="0" smtClean="0">
                <a:latin typeface="Times New Roman" pitchFamily="18" charset="0"/>
                <a:cs typeface="Times New Roman" pitchFamily="18" charset="0"/>
              </a:rPr>
              <a:t>, P. Mori and L. Ricci,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based access control,” in IFIP International Conference on Distributed Applications and Interoperable Systems, Neuchatel, Switzerland, June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W. Wang, D. </a:t>
            </a:r>
            <a:r>
              <a:rPr lang="en-IN" sz="1600" dirty="0" err="1" smtClean="0">
                <a:latin typeface="Times New Roman" pitchFamily="18" charset="0"/>
                <a:cs typeface="Times New Roman" pitchFamily="18" charset="0"/>
              </a:rPr>
              <a:t>Niyato</a:t>
            </a:r>
            <a:r>
              <a:rPr lang="en-IN" sz="1600" dirty="0" smtClean="0">
                <a:latin typeface="Times New Roman" pitchFamily="18" charset="0"/>
                <a:cs typeface="Times New Roman" pitchFamily="18" charset="0"/>
              </a:rPr>
              <a:t>, P. Wang and A. </a:t>
            </a:r>
            <a:r>
              <a:rPr lang="en-IN" sz="1600" dirty="0" err="1" smtClean="0">
                <a:latin typeface="Times New Roman" pitchFamily="18" charset="0"/>
                <a:cs typeface="Times New Roman" pitchFamily="18" charset="0"/>
              </a:rPr>
              <a:t>Leshem</a:t>
            </a:r>
            <a:r>
              <a:rPr lang="en-IN" sz="1600" dirty="0" smtClean="0">
                <a:latin typeface="Times New Roman" pitchFamily="18" charset="0"/>
                <a:cs typeface="Times New Roman" pitchFamily="18" charset="0"/>
              </a:rPr>
              <a:t>, “Decentralized caching for content delivery based on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A game theoretic perspective,” in Proceedings of IEEE ICC, Kansas City, MO, May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X. Chen, S. Chen, X. </a:t>
            </a:r>
            <a:r>
              <a:rPr lang="en-IN" sz="1600" dirty="0" err="1" smtClean="0">
                <a:latin typeface="Times New Roman" pitchFamily="18" charset="0"/>
                <a:cs typeface="Times New Roman" pitchFamily="18" charset="0"/>
              </a:rPr>
              <a:t>Zeng</a:t>
            </a:r>
            <a:r>
              <a:rPr lang="en-IN" sz="1600" dirty="0" smtClean="0">
                <a:latin typeface="Times New Roman" pitchFamily="18" charset="0"/>
                <a:cs typeface="Times New Roman" pitchFamily="18" charset="0"/>
              </a:rPr>
              <a:t>, X. </a:t>
            </a:r>
            <a:r>
              <a:rPr lang="en-IN" sz="1600" dirty="0" err="1" smtClean="0">
                <a:latin typeface="Times New Roman" pitchFamily="18" charset="0"/>
                <a:cs typeface="Times New Roman" pitchFamily="18" charset="0"/>
              </a:rPr>
              <a:t>Zheng</a:t>
            </a:r>
            <a:r>
              <a:rPr lang="en-IN" sz="1600" dirty="0" smtClean="0">
                <a:latin typeface="Times New Roman" pitchFamily="18" charset="0"/>
                <a:cs typeface="Times New Roman" pitchFamily="18" charset="0"/>
              </a:rPr>
              <a:t>, Y. Zhang and C. </a:t>
            </a:r>
            <a:r>
              <a:rPr lang="en-IN" sz="1600" dirty="0" err="1" smtClean="0">
                <a:latin typeface="Times New Roman" pitchFamily="18" charset="0"/>
                <a:cs typeface="Times New Roman" pitchFamily="18" charset="0"/>
              </a:rPr>
              <a:t>Rong</a:t>
            </a:r>
            <a:r>
              <a:rPr lang="en-IN" sz="1600" dirty="0" smtClean="0">
                <a:latin typeface="Times New Roman" pitchFamily="18" charset="0"/>
                <a:cs typeface="Times New Roman" pitchFamily="18" charset="0"/>
              </a:rPr>
              <a:t>, “Framework for context-aware computation offloading in mobile cloud computing,” Journal of Cloud Computing, vol. 6, no. 1, pp. 1, 2017.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1354</TotalTime>
  <Words>1485</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Resource Management and Pricing for Cloud Computing based Mobile Blockchain with Pooling</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2021-07-26T10:27:05Z</dcterms:modified>
</cp:coreProperties>
</file>