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Optimal Algorithm Allocation for Single Robot Cloud Systems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For </a:t>
            </a:r>
            <a:r>
              <a:rPr lang="en-IN" sz="2000" dirty="0" smtClean="0">
                <a:latin typeface="Times New Roman" pitchFamily="18" charset="0"/>
                <a:cs typeface="Times New Roman" pitchFamily="18" charset="0"/>
              </a:rPr>
              <a:t>a robot to perform a task, several algorithms must be executed, sometimes simultaneously. The algorithms can be executed either on the robot itself or, if desired, on a cloud infrastructure. The term cloud infrastructure refers to hardware, storage, abstracted resources, and network resources associated with cloud computing. Depending on the decision of where the algorithms are executed, the overall execution time and memory required for the robot, change accordingly. The price of a robot depends on its storage capacity and computational power, among other factors. We answer the question of how to maintain a given performance and deploy a cheaper robot (lower resources) by allocating computational tasks to the cloud infrastructure depending on memory, computational power, and communication constraints. Even for a fixed robot, our model provides a way to achieve optimal overall performance. We provide a general model for optimal algorithm allocation decision under certain constraints. We illustrate the model with simulation results. The main advantage of our model is that it provides optimal task allocation simultaneously for memory and time</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strategy employed by crossover is to construct new individuals from existing high-performance individuals by recombining subcomponents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Many offloading optimization techniques exist that are adaptable specifically for optimal allocation in CNR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Such </a:t>
            </a:r>
            <a:r>
              <a:rPr lang="en-IN" sz="2000" dirty="0" smtClean="0">
                <a:latin typeface="Times New Roman" pitchFamily="18" charset="0"/>
                <a:cs typeface="Times New Roman" pitchFamily="18" charset="0"/>
              </a:rPr>
              <a:t>implementation has resulted in several automated warehouse applications for material handling including conveyers, sorters, goods to picker solutions and other mechanized equipment that has the potential to improve the productivity of the existing </a:t>
            </a:r>
            <a:r>
              <a:rPr lang="en-IN" sz="2000" dirty="0" smtClean="0">
                <a:latin typeface="Times New Roman" pitchFamily="18" charset="0"/>
                <a:cs typeface="Times New Roman" pitchFamily="18" charset="0"/>
              </a:rPr>
              <a:t>workforce.</a:t>
            </a:r>
          </a:p>
          <a:p>
            <a:pPr algn="just">
              <a:lnSpc>
                <a:spcPct val="150000"/>
              </a:lnSpc>
            </a:pPr>
            <a:r>
              <a:rPr lang="en-IN" sz="2000" dirty="0" smtClean="0">
                <a:latin typeface="Times New Roman" pitchFamily="18" charset="0"/>
                <a:cs typeface="Times New Roman" pitchFamily="18" charset="0"/>
              </a:rPr>
              <a:t>Task </a:t>
            </a:r>
            <a:r>
              <a:rPr lang="en-IN" sz="2000" dirty="0" smtClean="0">
                <a:latin typeface="Times New Roman" pitchFamily="18" charset="0"/>
                <a:cs typeface="Times New Roman" pitchFamily="18" charset="0"/>
              </a:rPr>
              <a:t>offloading in multi-robot cloud-assisted systems is multifaceted (contrary to single robot) and more complex, as there exists an added aspect of robot-robot communication along with the robot-cloud communication.</a:t>
            </a: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Our goal is to provide an answer to the allocation problem for a cloud robotic system with a single robot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methods for finding an optimized allocation of algorithms yield two classes each for memory and time at a given value, with the intersection yielding the optimal solution to minimize the robot’s Memory-Time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If </a:t>
            </a:r>
            <a:r>
              <a:rPr lang="en-IN" sz="2000" dirty="0" smtClean="0">
                <a:latin typeface="Times New Roman" pitchFamily="18" charset="0"/>
                <a:cs typeface="Times New Roman" pitchFamily="18" charset="0"/>
              </a:rPr>
              <a:t>the intersection has more than one solution to the allocation problem, the decision to the allocation of algorithms can be made by a user depending on the importance of the memory usage or overall completion time factors.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work is also a first step towards solving the allocation problem for cloud robotic systems with multiple robots, which goes beyond the above shortcomings of the currently existing solutions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have actively proposed the idea to make movement decisions based on suitable offloading decisions, which essentially points to path planning to accommodate offloading decisions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framework also allows us to analyse the impact of mobility and communication through simulation, for which task offloading is presented as an optimization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integrated cloud networked robotics framework is proposed in order to realize both a smart city and smart manufacturing vision while taking into consideration its various complexities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proposed scenario presents one such multi-objective problem where offloading, path planning and AP selection is jointly considered for making the decisions.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dynamic task allocation answers the question of how to achieve the optimal performance of the system by dynamically allocating tasks according to time, (Ti)</a:t>
            </a:r>
            <a:r>
              <a:rPr lang="en-IN" sz="2000" dirty="0" err="1" smtClean="0">
                <a:latin typeface="Times New Roman" pitchFamily="18" charset="0"/>
                <a:cs typeface="Times New Roman" pitchFamily="18" charset="0"/>
              </a:rPr>
              <a:t>i∈N</a:t>
            </a:r>
            <a:r>
              <a:rPr lang="en-IN" sz="2000" dirty="0" smtClean="0">
                <a:latin typeface="Times New Roman" pitchFamily="18" charset="0"/>
                <a:cs typeface="Times New Roman" pitchFamily="18" charset="0"/>
              </a:rPr>
              <a:t>, in the order of the sets of arrived tasks.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other words, static task allocation is not only as important as dynamic task allocation, but it also shows how to achieve the optimal performance of cloud robotic systems while performing any task.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have provided a model for users to decide which type of robot is better suited to perform their required tasks, and also how algorithms can be allocated to have the fastest overall performance in the context of cloud </a:t>
            </a:r>
            <a:r>
              <a:rPr lang="en-IN" sz="2000" dirty="0" smtClean="0">
                <a:latin typeface="Times New Roman" pitchFamily="18" charset="0"/>
                <a:cs typeface="Times New Roman" pitchFamily="18" charset="0"/>
              </a:rPr>
              <a:t>robotics.</a:t>
            </a:r>
          </a:p>
          <a:p>
            <a:pPr algn="just">
              <a:lnSpc>
                <a:spcPct val="150000"/>
              </a:lnSpc>
            </a:pPr>
            <a:r>
              <a:rPr lang="en-IN" sz="2000" dirty="0" smtClean="0">
                <a:latin typeface="Times New Roman" pitchFamily="18" charset="0"/>
                <a:cs typeface="Times New Roman" pitchFamily="18" charset="0"/>
              </a:rPr>
              <a:t>Our method provides a solution for achieving optimal performance of the cloud robotic system with a single robot, and also allows comparison between the performances of multiple robots.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Autonomous Military Robotics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Vishnu Nath and Stephen E. Levinson.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These robots are developed by combining crucial aspects of computer science research areas including image processing, robotic kinematics and learning algorithms.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Springer Handbook of Robotics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Bruno Siciliano and Oussama Khatib.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coverage of all specialist fields infringing into robotics makes this handbook a reliable desk reference for scientists and engineers in the industry.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survey of research on cloud robotics and automation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Kehoe, S. Patil, P. Abbeel, and K. Goldberg.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Cloud infrastructure and its extensive set of Internet-accessible resources has potential to provide significant benefits to robots and automation systems.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Fog computing and its role in the internet of things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Flavio Bonomi, Rodolfo Milito, Jiang Zhu, and Sateesh Addepalli.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Fog Computing extends the Cloud Computing paradigm to the edge of the network, thus enabling a new breed of applications and services.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752600" y="1219200"/>
            <a:ext cx="6781799" cy="5181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81000"/>
            <a:ext cx="7498080" cy="4800600"/>
          </a:xfrm>
        </p:spPr>
        <p:txBody>
          <a:bodyPr>
            <a:noAutofit/>
          </a:bodyPr>
          <a:lstStyle/>
          <a:p>
            <a:pPr algn="just">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have provided a model for users to decide which type of robot is better suited to perform their required tasks, and also how algorithms can be allocated to have the fastest overall performance in the context of cloud robotics. The suitability of a robot for a given task must be decided based on the memory capacity required, the processing time we can afford for a given task, and the budget available. First, we minimized the maximum time that the robot takes between sending requests for any algorithm and receiving the response. Note that the maximum time is always for the last algorithm (virtual algorithm at the bottom of the graph of algorithms). Then we have minimized the total memory usage of the robot. Since the minimum time and minimum memory are not necessarily for the same allocation of algorithms, we identify lower bounds such that the allocation problems for memory and time intersect with respect to these bounds. If the intersection has more than one solution to the allocation problem, the decision to the allocation of algorithms can be made by a user depending on the importance of the memory usage or overall completion time factors</a:t>
            </a: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 Our method provides a solution for achieving optimal performance of the cloud robotic system with a single robot, and also allows comparison between the performances of multiple robots.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I International Federation of Robotics IFR worldwide. International Federation of Robotics IFR, industrial robots, 2020.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Vishnu </a:t>
            </a:r>
            <a:r>
              <a:rPr lang="en-IN" sz="2000" dirty="0" err="1" smtClean="0">
                <a:latin typeface="Times New Roman" pitchFamily="18" charset="0"/>
                <a:cs typeface="Times New Roman" pitchFamily="18" charset="0"/>
              </a:rPr>
              <a:t>Nath</a:t>
            </a:r>
            <a:r>
              <a:rPr lang="en-IN" sz="2000" dirty="0" smtClean="0">
                <a:latin typeface="Times New Roman" pitchFamily="18" charset="0"/>
                <a:cs typeface="Times New Roman" pitchFamily="18" charset="0"/>
              </a:rPr>
              <a:t> and Stephen E. Levinson. Autonomous Military Robotics. Springer Publishing Company, Incorporated, 2014.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Y. </a:t>
            </a:r>
            <a:r>
              <a:rPr lang="en-IN" sz="2000" dirty="0" err="1" smtClean="0">
                <a:latin typeface="Times New Roman" pitchFamily="18" charset="0"/>
                <a:cs typeface="Times New Roman" pitchFamily="18" charset="0"/>
              </a:rPr>
              <a:t>Xu</a:t>
            </a:r>
            <a:r>
              <a:rPr lang="en-IN" sz="2000" dirty="0" smtClean="0">
                <a:latin typeface="Times New Roman" pitchFamily="18" charset="0"/>
                <a:cs typeface="Times New Roman" pitchFamily="18" charset="0"/>
              </a:rPr>
              <a:t>, H. </a:t>
            </a:r>
            <a:r>
              <a:rPr lang="en-IN" sz="2000" dirty="0" err="1" smtClean="0">
                <a:latin typeface="Times New Roman" pitchFamily="18" charset="0"/>
                <a:cs typeface="Times New Roman" pitchFamily="18" charset="0"/>
              </a:rPr>
              <a:t>Qian</a:t>
            </a:r>
            <a:r>
              <a:rPr lang="en-IN" sz="2000" dirty="0" smtClean="0">
                <a:latin typeface="Times New Roman" pitchFamily="18" charset="0"/>
                <a:cs typeface="Times New Roman" pitchFamily="18" charset="0"/>
              </a:rPr>
              <a:t>, and X. Wu. Household Service Robotics. Elsevier Science, 2014.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Bruno </a:t>
            </a:r>
            <a:r>
              <a:rPr lang="en-IN" sz="2000" dirty="0" err="1" smtClean="0">
                <a:latin typeface="Times New Roman" pitchFamily="18" charset="0"/>
                <a:cs typeface="Times New Roman" pitchFamily="18" charset="0"/>
              </a:rPr>
              <a:t>Siciliano</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Oussama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Khatib</a:t>
            </a:r>
            <a:r>
              <a:rPr lang="en-IN" sz="2000" dirty="0" smtClean="0">
                <a:latin typeface="Times New Roman" pitchFamily="18" charset="0"/>
                <a:cs typeface="Times New Roman" pitchFamily="18" charset="0"/>
              </a:rPr>
              <a:t>. Springer Handbook of Robotics. Springer Publishing Company, Incorporated, 2nd edition, 2016.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B. Kehoe, S. </a:t>
            </a:r>
            <a:r>
              <a:rPr lang="en-IN" sz="2000" dirty="0" err="1" smtClean="0">
                <a:latin typeface="Times New Roman" pitchFamily="18" charset="0"/>
                <a:cs typeface="Times New Roman" pitchFamily="18" charset="0"/>
              </a:rPr>
              <a:t>Patil</a:t>
            </a:r>
            <a:r>
              <a:rPr lang="en-IN" sz="2000" dirty="0" smtClean="0">
                <a:latin typeface="Times New Roman" pitchFamily="18" charset="0"/>
                <a:cs typeface="Times New Roman" pitchFamily="18" charset="0"/>
              </a:rPr>
              <a:t>, P. </a:t>
            </a:r>
            <a:r>
              <a:rPr lang="en-IN" sz="2000" dirty="0" err="1" smtClean="0">
                <a:latin typeface="Times New Roman" pitchFamily="18" charset="0"/>
                <a:cs typeface="Times New Roman" pitchFamily="18" charset="0"/>
              </a:rPr>
              <a:t>Abbeel</a:t>
            </a:r>
            <a:r>
              <a:rPr lang="en-IN" sz="2000" dirty="0" smtClean="0">
                <a:latin typeface="Times New Roman" pitchFamily="18" charset="0"/>
                <a:cs typeface="Times New Roman" pitchFamily="18" charset="0"/>
              </a:rPr>
              <a:t>, and K. Goldberg. A survey of research on cloud robotics and automation. IEEE Transactions on Automation Science and Engineering, 12(2):398–409, April 2015.</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a:t>
            </a:r>
            <a:r>
              <a:rPr lang="en-IN" sz="1700" dirty="0" err="1" smtClean="0">
                <a:latin typeface="Times New Roman" pitchFamily="18" charset="0"/>
                <a:cs typeface="Times New Roman" pitchFamily="18" charset="0"/>
              </a:rPr>
              <a:t>Flavio</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Bonomi</a:t>
            </a:r>
            <a:r>
              <a:rPr lang="en-IN" sz="1700" dirty="0" smtClean="0">
                <a:latin typeface="Times New Roman" pitchFamily="18" charset="0"/>
                <a:cs typeface="Times New Roman" pitchFamily="18" charset="0"/>
              </a:rPr>
              <a:t>, Rodolfo </a:t>
            </a:r>
            <a:r>
              <a:rPr lang="en-IN" sz="1700" dirty="0" err="1" smtClean="0">
                <a:latin typeface="Times New Roman" pitchFamily="18" charset="0"/>
                <a:cs typeface="Times New Roman" pitchFamily="18" charset="0"/>
              </a:rPr>
              <a:t>Milito</a:t>
            </a:r>
            <a:r>
              <a:rPr lang="en-IN" sz="1700" dirty="0" smtClean="0">
                <a:latin typeface="Times New Roman" pitchFamily="18" charset="0"/>
                <a:cs typeface="Times New Roman" pitchFamily="18" charset="0"/>
              </a:rPr>
              <a:t>, Jiang Zhu, and </a:t>
            </a:r>
            <a:r>
              <a:rPr lang="en-IN" sz="1700" dirty="0" err="1" smtClean="0">
                <a:latin typeface="Times New Roman" pitchFamily="18" charset="0"/>
                <a:cs typeface="Times New Roman" pitchFamily="18" charset="0"/>
              </a:rPr>
              <a:t>Sateesh</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Addepalli</a:t>
            </a:r>
            <a:r>
              <a:rPr lang="en-IN" sz="1700" dirty="0" smtClean="0">
                <a:latin typeface="Times New Roman" pitchFamily="18" charset="0"/>
                <a:cs typeface="Times New Roman" pitchFamily="18" charset="0"/>
              </a:rPr>
              <a:t>. Fog computing and its role in the internet of things. In Proceedings of the First Edition of the MCC Workshop on Mobile Cloud Computing, MCC-12, pages 13–16, New York, NY, USA, 2012. Association for Computing Machinery.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W. Shi, J. Cao, Q. Zhang, Y. Li, and L. </a:t>
            </a:r>
            <a:r>
              <a:rPr lang="en-IN" sz="1700" dirty="0" err="1" smtClean="0">
                <a:latin typeface="Times New Roman" pitchFamily="18" charset="0"/>
                <a:cs typeface="Times New Roman" pitchFamily="18" charset="0"/>
              </a:rPr>
              <a:t>Xu</a:t>
            </a:r>
            <a:r>
              <a:rPr lang="en-IN" sz="1700" dirty="0" smtClean="0">
                <a:latin typeface="Times New Roman" pitchFamily="18" charset="0"/>
                <a:cs typeface="Times New Roman" pitchFamily="18" charset="0"/>
              </a:rPr>
              <a:t>. Edge computing: Vision and challenges. IEEE Internet of Things Journal, 3(5):637–646, Oct 2016.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a:t>
            </a:r>
            <a:r>
              <a:rPr lang="en-IN" sz="1700" dirty="0" err="1" smtClean="0">
                <a:latin typeface="Times New Roman" pitchFamily="18" charset="0"/>
                <a:cs typeface="Times New Roman" pitchFamily="18" charset="0"/>
              </a:rPr>
              <a:t>Olimpiya</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Saha</a:t>
            </a:r>
            <a:r>
              <a:rPr lang="en-IN" sz="1700" dirty="0" smtClean="0">
                <a:latin typeface="Times New Roman" pitchFamily="18" charset="0"/>
                <a:cs typeface="Times New Roman" pitchFamily="18" charset="0"/>
              </a:rPr>
              <a:t> and </a:t>
            </a:r>
            <a:r>
              <a:rPr lang="en-IN" sz="1700" dirty="0" err="1" smtClean="0">
                <a:latin typeface="Times New Roman" pitchFamily="18" charset="0"/>
                <a:cs typeface="Times New Roman" pitchFamily="18" charset="0"/>
              </a:rPr>
              <a:t>Prithviraj</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Dasgupta</a:t>
            </a:r>
            <a:r>
              <a:rPr lang="en-IN" sz="1700" dirty="0" smtClean="0">
                <a:latin typeface="Times New Roman" pitchFamily="18" charset="0"/>
                <a:cs typeface="Times New Roman" pitchFamily="18" charset="0"/>
              </a:rPr>
              <a:t>. A comprehensive survey of recent trends in cloud robotics architectures and applications. Robotics, 7(3), 2018.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L. Wang, M. Liu, and M. Q. . </a:t>
            </a:r>
            <a:r>
              <a:rPr lang="en-IN" sz="1700" dirty="0" err="1" smtClean="0">
                <a:latin typeface="Times New Roman" pitchFamily="18" charset="0"/>
                <a:cs typeface="Times New Roman" pitchFamily="18" charset="0"/>
              </a:rPr>
              <a:t>Meng</a:t>
            </a:r>
            <a:r>
              <a:rPr lang="en-IN" sz="1700" dirty="0" smtClean="0">
                <a:latin typeface="Times New Roman" pitchFamily="18" charset="0"/>
                <a:cs typeface="Times New Roman" pitchFamily="18" charset="0"/>
              </a:rPr>
              <a:t>. Hierarchical auction-based mechanism for real-time resource retrieval in cloud mobile robotic system. In 2014 IEEE International Conference on Robotics and Automation (ICRA), pages 2164–2169, May 2014.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Yan Kong, </a:t>
            </a:r>
            <a:r>
              <a:rPr lang="en-IN" sz="1700" dirty="0" err="1" smtClean="0">
                <a:latin typeface="Times New Roman" pitchFamily="18" charset="0"/>
                <a:cs typeface="Times New Roman" pitchFamily="18" charset="0"/>
              </a:rPr>
              <a:t>Minjie</a:t>
            </a:r>
            <a:r>
              <a:rPr lang="en-IN" sz="1700" dirty="0" smtClean="0">
                <a:latin typeface="Times New Roman" pitchFamily="18" charset="0"/>
                <a:cs typeface="Times New Roman" pitchFamily="18" charset="0"/>
              </a:rPr>
              <a:t> Zhang, and </a:t>
            </a:r>
            <a:r>
              <a:rPr lang="en-IN" sz="1700" dirty="0" err="1" smtClean="0">
                <a:latin typeface="Times New Roman" pitchFamily="18" charset="0"/>
                <a:cs typeface="Times New Roman" pitchFamily="18" charset="0"/>
              </a:rPr>
              <a:t>Dayong</a:t>
            </a:r>
            <a:r>
              <a:rPr lang="en-IN" sz="1700" dirty="0" smtClean="0">
                <a:latin typeface="Times New Roman" pitchFamily="18" charset="0"/>
                <a:cs typeface="Times New Roman" pitchFamily="18" charset="0"/>
              </a:rPr>
              <a:t> Ye. A belief propagation-based method for task allocation in open and dynamic cloud environments. Knowledge-Based Systems, 115:123 – 132, 2017. </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1282</TotalTime>
  <Words>1498</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Optimal Algorithm Allocation for Single Robot Cloud Systems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2021-07-26T08:13:44Z</dcterms:modified>
</cp:coreProperties>
</file>