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Mock Fog </a:t>
            </a:r>
            <a:r>
              <a:rPr lang="en-IN" b="1" dirty="0" smtClean="0">
                <a:latin typeface="Times New Roman" pitchFamily="18" charset="0"/>
                <a:cs typeface="Times New Roman" pitchFamily="18" charset="0"/>
              </a:rPr>
              <a:t>2.0 Automated Execution of Fog Application Experiments in the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Fog </a:t>
            </a:r>
            <a:r>
              <a:rPr lang="en-IN" sz="2000" dirty="0" smtClean="0">
                <a:latin typeface="Times New Roman" pitchFamily="18" charset="0"/>
                <a:cs typeface="Times New Roman" pitchFamily="18" charset="0"/>
              </a:rPr>
              <a:t>computing is an emerging computing paradigm that uses processing and storage capabilities located at the edge, in the cloud, and possibly in between. Testing and benchmarking fog applications, however, is hard since runtime infrastructure will typically be in use or may not exist, yet. While approaches for the emulation of infrastructure </a:t>
            </a:r>
            <a:r>
              <a:rPr lang="en-IN" sz="2000" dirty="0" err="1" smtClean="0">
                <a:latin typeface="Times New Roman" pitchFamily="18" charset="0"/>
                <a:cs typeface="Times New Roman" pitchFamily="18" charset="0"/>
              </a:rPr>
              <a:t>testbeds</a:t>
            </a:r>
            <a:r>
              <a:rPr lang="en-IN" sz="2000" dirty="0" smtClean="0">
                <a:latin typeface="Times New Roman" pitchFamily="18" charset="0"/>
                <a:cs typeface="Times New Roman" pitchFamily="18" charset="0"/>
              </a:rPr>
              <a:t> do exist, their focus is typically the emulation of edge devices. Other approaches also emulate infrastructure within the core network or the cloud, but they miss support for automated experiment orchestration. In this paper, we propose to evaluate fog applications on an emulated infrastructure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created in the cloud which can be manipulated based on a pre-defined orchestration schedule. Developers can freely design the infrastructure, configure performance characteristics, manage application components, and orchestrate their experiments. We also present our proof-of-concept implementation </a:t>
            </a:r>
            <a:r>
              <a:rPr lang="en-IN" sz="2000" dirty="0" err="1" smtClean="0">
                <a:latin typeface="Times New Roman" pitchFamily="18" charset="0"/>
                <a:cs typeface="Times New Roman" pitchFamily="18" charset="0"/>
              </a:rPr>
              <a:t>MockFog</a:t>
            </a:r>
            <a:r>
              <a:rPr lang="en-IN" sz="2000" dirty="0" smtClean="0">
                <a:latin typeface="Times New Roman" pitchFamily="18" charset="0"/>
                <a:cs typeface="Times New Roman" pitchFamily="18" charset="0"/>
              </a:rPr>
              <a:t> 2.0. We use </a:t>
            </a:r>
            <a:r>
              <a:rPr lang="en-IN" sz="2000" dirty="0" err="1" smtClean="0">
                <a:latin typeface="Times New Roman" pitchFamily="18" charset="0"/>
                <a:cs typeface="Times New Roman" pitchFamily="18" charset="0"/>
              </a:rPr>
              <a:t>MockFog</a:t>
            </a:r>
            <a:r>
              <a:rPr lang="en-IN" sz="2000" dirty="0" smtClean="0">
                <a:latin typeface="Times New Roman" pitchFamily="18" charset="0"/>
                <a:cs typeface="Times New Roman" pitchFamily="18" charset="0"/>
              </a:rPr>
              <a:t> 2.0 to evaluate a fog-based smart factory application and showcase how its features can be used to study the impact of infrastructure changes and workload variations. With these experiments, we also show that </a:t>
            </a:r>
            <a:r>
              <a:rPr lang="en-IN" sz="2000" dirty="0" err="1" smtClean="0">
                <a:latin typeface="Times New Roman" pitchFamily="18" charset="0"/>
                <a:cs typeface="Times New Roman" pitchFamily="18" charset="0"/>
              </a:rPr>
              <a:t>MockFog</a:t>
            </a:r>
            <a:r>
              <a:rPr lang="en-IN" sz="2000" dirty="0" smtClean="0">
                <a:latin typeface="Times New Roman" pitchFamily="18" charset="0"/>
                <a:cs typeface="Times New Roman" pitchFamily="18" charset="0"/>
              </a:rPr>
              <a:t> can achieve good experiment reproducibility, even in a public cloud environment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ecosystem, the resources exist in different types and capabilities, and therefore an accurate resource monitoring algorithm is required for controlling any resource assignment.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Considering </a:t>
            </a:r>
            <a:r>
              <a:rPr lang="en-IN" sz="2000" dirty="0" smtClean="0">
                <a:latin typeface="Times New Roman" pitchFamily="18" charset="0"/>
                <a:cs typeface="Times New Roman" pitchFamily="18" charset="0"/>
              </a:rPr>
              <a:t>fog as the supporting processing layer, dealing with decentralized devices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fog layer leads us to think of other automatic mechanisms to manage the existing heterogeneity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contribution of this survey paper is to design, frame, and suggest automatic components by studying and analyzing the existing literature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a:t>
            </a:r>
          </a:p>
          <a:p>
            <a:pPr algn="just">
              <a:lnSpc>
                <a:spcPct val="150000"/>
              </a:lnSpc>
            </a:pPr>
            <a:r>
              <a:rPr lang="en-IN" sz="2000" dirty="0" smtClean="0">
                <a:latin typeface="Times New Roman" pitchFamily="18" charset="0"/>
                <a:cs typeface="Times New Roman" pitchFamily="18" charset="0"/>
              </a:rPr>
              <a:t>Data </a:t>
            </a:r>
            <a:r>
              <a:rPr lang="en-IN" sz="2000" dirty="0" smtClean="0">
                <a:latin typeface="Times New Roman" pitchFamily="18" charset="0"/>
                <a:cs typeface="Times New Roman" pitchFamily="18" charset="0"/>
              </a:rPr>
              <a:t>heterogeneity exists in two types: local data accessible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Fog layer, and global data accessible to all layers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machines’ social ring is a social network among machines similar to the one that exists among humans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there are any problems that cannot be recovered autonomously, the node manager notifies the developer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the Issue Application Commands action may distribute complex scripts if necessary, this action is a lightweight notification mechanism.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Reducing the available compute and network resources seems to impact the stability of affected communication paths negatively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resource limitation seems not to impact aggregate, the additional operating system resources slightly decrease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demonstrated how </a:t>
            </a:r>
            <a:r>
              <a:rPr lang="en-IN" sz="2000" dirty="0" smtClean="0">
                <a:latin typeface="Times New Roman" pitchFamily="18" charset="0"/>
                <a:cs typeface="Times New Roman" pitchFamily="18" charset="0"/>
              </a:rPr>
              <a:t>Mock Fog’s </a:t>
            </a:r>
            <a:r>
              <a:rPr lang="en-IN" sz="2000" dirty="0" smtClean="0">
                <a:latin typeface="Times New Roman" pitchFamily="18" charset="0"/>
                <a:cs typeface="Times New Roman" pitchFamily="18" charset="0"/>
              </a:rPr>
              <a:t>features can be used to study the impact of infrastructure changes and workload variations.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err="1" smtClean="0">
                <a:latin typeface="Times New Roman" pitchFamily="18" charset="0"/>
                <a:cs typeface="Times New Roman" pitchFamily="18" charset="0"/>
              </a:rPr>
              <a:t>Microservice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is the proposed software architecture and MQTT, AMQP, and XMPP are examples of networking and communication protocols, which support orchestration and collaboration automation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there are plenty of surveys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tasks,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domains and case studies, the architecture, networks, and protocols, none of them has proposed a framework of automating different parts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ecosystem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purpose of any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is to help end-users in automating tasks, which are still manual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survey discusses the purpose, tasks, operations, and techniques used in each automation as well.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Developers can freely design the infrastructure, configure performance characteristics, manage application components, and orchestrate their experiments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way, fog applications can be fully deployed in the cloud while experiencing comparable performance and failure characteristics as a real fog deployment.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also possible to use more generic performance indicators such as instructions per second (IPS) or floating-point operations per second (FLOPS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Mock Fog </a:t>
            </a:r>
            <a:r>
              <a:rPr lang="en-IN" sz="2000" dirty="0" smtClean="0">
                <a:latin typeface="Times New Roman" pitchFamily="18" charset="0"/>
                <a:cs typeface="Times New Roman" pitchFamily="18" charset="0"/>
              </a:rPr>
              <a:t>aims to simplify experimenting with fog applications by providing developers with the means to design emulated fog infrastructure, configure performance characteristics, manage application components, and orchestrate their experiments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Introduction to Software Testing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Paul Ammann and Jeff Offutt.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software developer can expect to use the concepts presented in this book many times during his or her career.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Open LEON: An End to-End Emulator from the Edge Data Center to the Mobile Users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Carlos Andrés Ramiro et al.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aim at filling this gap by presenting </a:t>
                      </a:r>
                      <a:r>
                        <a:rPr lang="en-US" sz="2000" dirty="0" smtClean="0">
                          <a:solidFill>
                            <a:srgbClr val="333333"/>
                          </a:solidFill>
                          <a:latin typeface="Times New Roman"/>
                          <a:ea typeface="Calibri"/>
                          <a:cs typeface="Latha"/>
                        </a:rPr>
                        <a:t>open LEON</a:t>
                      </a:r>
                      <a:r>
                        <a:rPr lang="en-US" sz="2000" dirty="0">
                          <a:solidFill>
                            <a:srgbClr val="333333"/>
                          </a:solidFill>
                          <a:latin typeface="Times New Roman"/>
                          <a:ea typeface="Calibri"/>
                          <a:cs typeface="Latha"/>
                        </a:rPr>
                        <a:t>, an open source </a:t>
                      </a:r>
                      <a:r>
                        <a:rPr lang="en-US" sz="2000" dirty="0" err="1">
                          <a:solidFill>
                            <a:srgbClr val="333333"/>
                          </a:solidFill>
                          <a:latin typeface="Times New Roman"/>
                          <a:ea typeface="Calibri"/>
                          <a:cs typeface="Latha"/>
                        </a:rPr>
                        <a:t>muLti</a:t>
                      </a:r>
                      <a:r>
                        <a:rPr lang="en-US" sz="2000" dirty="0">
                          <a:solidFill>
                            <a:srgbClr val="333333"/>
                          </a:solidFill>
                          <a:latin typeface="Times New Roman"/>
                          <a:ea typeface="Calibri"/>
                          <a:cs typeface="Latha"/>
                        </a:rPr>
                        <a:t>-access Edge </a:t>
                      </a:r>
                      <a:r>
                        <a:rPr lang="en-US" sz="2000" dirty="0" err="1">
                          <a:solidFill>
                            <a:srgbClr val="333333"/>
                          </a:solidFill>
                          <a:latin typeface="Times New Roman"/>
                          <a:ea typeface="Calibri"/>
                          <a:cs typeface="Latha"/>
                        </a:rPr>
                        <a:t>cOmputiNg</a:t>
                      </a:r>
                      <a:r>
                        <a:rPr lang="en-US" sz="2000" dirty="0">
                          <a:solidFill>
                            <a:srgbClr val="333333"/>
                          </a:solidFill>
                          <a:latin typeface="Times New Roman"/>
                          <a:ea typeface="Calibri"/>
                          <a:cs typeface="Latha"/>
                        </a:rPr>
                        <a:t> end-to-end emulator that operates from the edge data center to the mobile users.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Rapid Testing Framework for a Mobile Cloud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Daniel Balasubramanian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describes a rapid development and testing framework for a distributed satellite system.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D-Cloud: Design of a Software Testing Environment for Reliable Distributed Systems Using Cloud Computing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Takayuki Banzai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software testing environment, called D-Cloud, using cloud computing technology and virtual machines with fault injection facility.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447800"/>
            <a:ext cx="72390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t>
            </a:r>
            <a:r>
              <a:rPr lang="en-IN" sz="2000" dirty="0" err="1" smtClean="0">
                <a:latin typeface="Times New Roman" pitchFamily="18" charset="0"/>
                <a:cs typeface="Times New Roman" pitchFamily="18" charset="0"/>
              </a:rPr>
              <a:t>MockFog</a:t>
            </a:r>
            <a:r>
              <a:rPr lang="en-IN" sz="2000" dirty="0" smtClean="0">
                <a:latin typeface="Times New Roman" pitchFamily="18" charset="0"/>
                <a:cs typeface="Times New Roman" pitchFamily="18" charset="0"/>
              </a:rPr>
              <a:t>, a system for the emulation of fog computing infrastructure in arbitrary cloud environments. </a:t>
            </a:r>
            <a:r>
              <a:rPr lang="en-IN" sz="2000" dirty="0" err="1" smtClean="0">
                <a:latin typeface="Times New Roman" pitchFamily="18" charset="0"/>
                <a:cs typeface="Times New Roman" pitchFamily="18" charset="0"/>
              </a:rPr>
              <a:t>MockFog</a:t>
            </a:r>
            <a:r>
              <a:rPr lang="en-IN" sz="2000" dirty="0" smtClean="0">
                <a:latin typeface="Times New Roman" pitchFamily="18" charset="0"/>
                <a:cs typeface="Times New Roman" pitchFamily="18" charset="0"/>
              </a:rPr>
              <a:t> aims to simplify experimenting with fog applications by providing developers with the means to design emulated fog infrastructure, configure performance characteristics, manage application components, and orchestrate their experiments. We evaluated our approach through a proof-of-concept implementation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experiments with a fog-based smart factory application. We demonstrated how </a:t>
            </a:r>
            <a:r>
              <a:rPr lang="en-IN" sz="2000" dirty="0" err="1" smtClean="0">
                <a:latin typeface="Times New Roman" pitchFamily="18" charset="0"/>
                <a:cs typeface="Times New Roman" pitchFamily="18" charset="0"/>
              </a:rPr>
              <a:t>MockFog’s</a:t>
            </a:r>
            <a:r>
              <a:rPr lang="en-IN" sz="2000" dirty="0" smtClean="0">
                <a:latin typeface="Times New Roman" pitchFamily="18" charset="0"/>
                <a:cs typeface="Times New Roman" pitchFamily="18" charset="0"/>
              </a:rPr>
              <a:t> features can be used to study the impact of infrastructure changes and workload variations.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Paul </a:t>
            </a:r>
            <a:r>
              <a:rPr lang="en-IN" sz="1500" dirty="0" err="1" smtClean="0">
                <a:latin typeface="Times New Roman" pitchFamily="18" charset="0"/>
                <a:cs typeface="Times New Roman" pitchFamily="18" charset="0"/>
              </a:rPr>
              <a:t>Ammann</a:t>
            </a:r>
            <a:r>
              <a:rPr lang="en-IN" sz="1500" dirty="0" smtClean="0">
                <a:latin typeface="Times New Roman" pitchFamily="18" charset="0"/>
                <a:cs typeface="Times New Roman" pitchFamily="18" charset="0"/>
              </a:rPr>
              <a:t> and Jeff Offutt. Introduction to Software Testing. First Edition. Cambridge University, 2008.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Carlos Andrés Ramiro et al. “</a:t>
            </a:r>
            <a:r>
              <a:rPr lang="en-IN" sz="1500" dirty="0" err="1" smtClean="0">
                <a:latin typeface="Times New Roman" pitchFamily="18" charset="0"/>
                <a:cs typeface="Times New Roman" pitchFamily="18" charset="0"/>
              </a:rPr>
              <a:t>OpenLEON</a:t>
            </a:r>
            <a:r>
              <a:rPr lang="en-IN" sz="1500" dirty="0" smtClean="0">
                <a:latin typeface="Times New Roman" pitchFamily="18" charset="0"/>
                <a:cs typeface="Times New Roman" pitchFamily="18" charset="0"/>
              </a:rPr>
              <a:t>: An </a:t>
            </a:r>
            <a:r>
              <a:rPr lang="en-IN" sz="1500" dirty="0" err="1" smtClean="0">
                <a:latin typeface="Times New Roman" pitchFamily="18" charset="0"/>
                <a:cs typeface="Times New Roman" pitchFamily="18" charset="0"/>
              </a:rPr>
              <a:t>Endto</a:t>
            </a:r>
            <a:r>
              <a:rPr lang="en-IN" sz="1500" dirty="0" smtClean="0">
                <a:latin typeface="Times New Roman" pitchFamily="18" charset="0"/>
                <a:cs typeface="Times New Roman" pitchFamily="18" charset="0"/>
              </a:rPr>
              <a:t>-End Emulator from the Edge Data </a:t>
            </a:r>
            <a:r>
              <a:rPr lang="en-IN" sz="1500" dirty="0" err="1" smtClean="0">
                <a:latin typeface="Times New Roman" pitchFamily="18" charset="0"/>
                <a:cs typeface="Times New Roman" pitchFamily="18" charset="0"/>
              </a:rPr>
              <a:t>Center</a:t>
            </a:r>
            <a:r>
              <a:rPr lang="en-IN" sz="1500" dirty="0" smtClean="0">
                <a:latin typeface="Times New Roman" pitchFamily="18" charset="0"/>
                <a:cs typeface="Times New Roman" pitchFamily="18" charset="0"/>
              </a:rPr>
              <a:t> to the Mobile Users”. In: Proceedings of the 12th International Workshop on Wireless Network </a:t>
            </a:r>
            <a:r>
              <a:rPr lang="en-IN" sz="1500" dirty="0" err="1" smtClean="0">
                <a:latin typeface="Times New Roman" pitchFamily="18" charset="0"/>
                <a:cs typeface="Times New Roman" pitchFamily="18" charset="0"/>
              </a:rPr>
              <a:t>Testbeds</a:t>
            </a:r>
            <a:r>
              <a:rPr lang="en-IN" sz="1500" dirty="0" smtClean="0">
                <a:latin typeface="Times New Roman" pitchFamily="18" charset="0"/>
                <a:cs typeface="Times New Roman" pitchFamily="18" charset="0"/>
              </a:rPr>
              <a:t>, Experimental Evaluation &amp; Characterization. ACM, 2018, pp. 19–27.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10.1145/3267204.3267210.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Daniel </a:t>
            </a:r>
            <a:r>
              <a:rPr lang="en-IN" sz="1500" dirty="0" err="1" smtClean="0">
                <a:latin typeface="Times New Roman" pitchFamily="18" charset="0"/>
                <a:cs typeface="Times New Roman" pitchFamily="18" charset="0"/>
              </a:rPr>
              <a:t>Balasubramanian</a:t>
            </a:r>
            <a:r>
              <a:rPr lang="en-IN" sz="1500" dirty="0" smtClean="0">
                <a:latin typeface="Times New Roman" pitchFamily="18" charset="0"/>
                <a:cs typeface="Times New Roman" pitchFamily="18" charset="0"/>
              </a:rPr>
              <a:t> et al. “A Rapid Testing Framework for a Mobile Cloud”. In: 2014 25th IEEE International Symposium on Rapid System Prototyping. IEEE, 2014, pp. 128–134.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 . 1109 / RSP.2014.6966903.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Takayuki Banzai et al. “D-Cloud: Design of a Software Testing Environment for Reliable Distributed Systems Using Cloud Computing Technology”. In: 2010 10th IEEE/ACM International Conference on Cluster, Cloud and Grid Computing. IEEE, 2010, pp. 631–636.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10.1109/CCGRID.2010.72.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Ilja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Behnke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Lauritz</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Thamsen</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Odej</a:t>
            </a:r>
            <a:r>
              <a:rPr lang="en-IN" sz="1500" dirty="0" smtClean="0">
                <a:latin typeface="Times New Roman" pitchFamily="18" charset="0"/>
                <a:cs typeface="Times New Roman" pitchFamily="18" charset="0"/>
              </a:rPr>
              <a:t> Kao. “</a:t>
            </a:r>
            <a:r>
              <a:rPr lang="en-IN" sz="1500" dirty="0" err="1" smtClean="0">
                <a:latin typeface="Times New Roman" pitchFamily="18" charset="0"/>
                <a:cs typeface="Times New Roman" pitchFamily="18" charset="0"/>
              </a:rPr>
              <a:t>Héctor</a:t>
            </a:r>
            <a:r>
              <a:rPr lang="en-IN" sz="1500" dirty="0" smtClean="0">
                <a:latin typeface="Times New Roman" pitchFamily="18" charset="0"/>
                <a:cs typeface="Times New Roman" pitchFamily="18" charset="0"/>
              </a:rPr>
              <a:t>: A Framework for Testing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Applications Across Heterogeneous Edge and Cloud </a:t>
            </a:r>
            <a:r>
              <a:rPr lang="en-IN" sz="1500" dirty="0" err="1" smtClean="0">
                <a:latin typeface="Times New Roman" pitchFamily="18" charset="0"/>
                <a:cs typeface="Times New Roman" pitchFamily="18" charset="0"/>
              </a:rPr>
              <a:t>Testbeds</a:t>
            </a:r>
            <a:r>
              <a:rPr lang="en-IN" sz="1500" dirty="0" smtClean="0">
                <a:latin typeface="Times New Roman" pitchFamily="18" charset="0"/>
                <a:cs typeface="Times New Roman" pitchFamily="18" charset="0"/>
              </a:rPr>
              <a:t>”. In: Proceedings of the 12th IEEE/ACM International Conference on Utility and Cloud Computing Companion. ACM, 2019, pp. 15–20.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10.1145/ 3368235.3368832.</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David </a:t>
            </a:r>
            <a:r>
              <a:rPr lang="en-IN" sz="1500" dirty="0" err="1" smtClean="0">
                <a:latin typeface="Times New Roman" pitchFamily="18" charset="0"/>
                <a:cs typeface="Times New Roman" pitchFamily="18" charset="0"/>
              </a:rPr>
              <a:t>Bermbach</a:t>
            </a:r>
            <a:r>
              <a:rPr lang="en-IN" sz="1500" dirty="0" smtClean="0">
                <a:latin typeface="Times New Roman" pitchFamily="18" charset="0"/>
                <a:cs typeface="Times New Roman" pitchFamily="18" charset="0"/>
              </a:rPr>
              <a:t>, Erik </a:t>
            </a:r>
            <a:r>
              <a:rPr lang="en-IN" sz="1500" dirty="0" err="1" smtClean="0">
                <a:latin typeface="Times New Roman" pitchFamily="18" charset="0"/>
                <a:cs typeface="Times New Roman" pitchFamily="18" charset="0"/>
              </a:rPr>
              <a:t>Wittern</a:t>
            </a:r>
            <a:r>
              <a:rPr lang="en-IN" sz="1500" dirty="0" smtClean="0">
                <a:latin typeface="Times New Roman" pitchFamily="18" charset="0"/>
                <a:cs typeface="Times New Roman" pitchFamily="18" charset="0"/>
              </a:rPr>
              <a:t>, and Stefan Tai. Cloud Service Benchmarking: Measuring Quality of Cloud Services from a Client Perspective. First Edition. Springer,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David </a:t>
            </a:r>
            <a:r>
              <a:rPr lang="en-IN" sz="1500" dirty="0" err="1" smtClean="0">
                <a:latin typeface="Times New Roman" pitchFamily="18" charset="0"/>
                <a:cs typeface="Times New Roman" pitchFamily="18" charset="0"/>
              </a:rPr>
              <a:t>Bermbach</a:t>
            </a:r>
            <a:r>
              <a:rPr lang="en-IN" sz="1500" dirty="0" smtClean="0">
                <a:latin typeface="Times New Roman" pitchFamily="18" charset="0"/>
                <a:cs typeface="Times New Roman" pitchFamily="18" charset="0"/>
              </a:rPr>
              <a:t>, Liang Zhao, and </a:t>
            </a:r>
            <a:r>
              <a:rPr lang="en-IN" sz="1500" dirty="0" err="1" smtClean="0">
                <a:latin typeface="Times New Roman" pitchFamily="18" charset="0"/>
                <a:cs typeface="Times New Roman" pitchFamily="18" charset="0"/>
              </a:rPr>
              <a:t>Sherif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Sakr</a:t>
            </a:r>
            <a:r>
              <a:rPr lang="en-IN" sz="1500" dirty="0" smtClean="0">
                <a:latin typeface="Times New Roman" pitchFamily="18" charset="0"/>
                <a:cs typeface="Times New Roman" pitchFamily="18" charset="0"/>
              </a:rPr>
              <a:t>. “Towards Comprehensive Measurement of Consistency Guarantees for Cloud-Hosted Data Storage Services”. In: Technology Conference on Performance Characterization and Benchmarking. Springer, 2014, pp. 32–47.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10.1007/978-3-319-04936-6_3.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David </a:t>
            </a:r>
            <a:r>
              <a:rPr lang="en-IN" sz="1500" dirty="0" err="1" smtClean="0">
                <a:latin typeface="Times New Roman" pitchFamily="18" charset="0"/>
                <a:cs typeface="Times New Roman" pitchFamily="18" charset="0"/>
              </a:rPr>
              <a:t>Bermbach</a:t>
            </a:r>
            <a:r>
              <a:rPr lang="en-IN" sz="1500" dirty="0" smtClean="0">
                <a:latin typeface="Times New Roman" pitchFamily="18" charset="0"/>
                <a:cs typeface="Times New Roman" pitchFamily="18" charset="0"/>
              </a:rPr>
              <a:t> et al. “A Research Perspective on Fog Computing”. In: 2nd Workshop on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Systems Provisioning &amp; Management for </a:t>
            </a:r>
            <a:r>
              <a:rPr lang="en-IN" sz="1500" dirty="0" err="1" smtClean="0">
                <a:latin typeface="Times New Roman" pitchFamily="18" charset="0"/>
                <a:cs typeface="Times New Roman" pitchFamily="18" charset="0"/>
              </a:rPr>
              <a:t>ContextAware</a:t>
            </a:r>
            <a:r>
              <a:rPr lang="en-IN" sz="1500" dirty="0" smtClean="0">
                <a:latin typeface="Times New Roman" pitchFamily="18" charset="0"/>
                <a:cs typeface="Times New Roman" pitchFamily="18" charset="0"/>
              </a:rPr>
              <a:t> Smart Cities. Springer, 2018, pp. 198–210.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10.1007/978-3-319-91764-1_16.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Flavio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Bonomi</a:t>
            </a:r>
            <a:r>
              <a:rPr lang="en-IN" sz="1500" dirty="0" smtClean="0">
                <a:latin typeface="Times New Roman" pitchFamily="18" charset="0"/>
                <a:cs typeface="Times New Roman" pitchFamily="18" charset="0"/>
              </a:rPr>
              <a:t> et al. “Fog Computing and its Role in the Internet of Things”. In: Proceedings of the First Edition of the MCC Workshop on Mobile Cloud Computing. ACM, 2012, pp. 13–16.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10.1145/ 2342509.2342513</a:t>
            </a:r>
            <a:r>
              <a:rPr lang="en-IN" sz="1500" dirty="0" smtClean="0">
                <a:latin typeface="Times New Roman" pitchFamily="18" charset="0"/>
                <a:cs typeface="Times New Roman" pitchFamily="18" charset="0"/>
              </a:rPr>
              <a:t>.</a:t>
            </a:r>
          </a:p>
          <a:p>
            <a:pPr algn="just">
              <a:lnSpc>
                <a:spcPct val="170000"/>
              </a:lnSpc>
            </a:pPr>
            <a:r>
              <a:rPr lang="en-IN" sz="1500" dirty="0" smtClean="0">
                <a:latin typeface="Times New Roman" pitchFamily="18" charset="0"/>
                <a:cs typeface="Times New Roman" pitchFamily="18" charset="0"/>
              </a:rPr>
              <a:t>[10] </a:t>
            </a:r>
            <a:r>
              <a:rPr lang="en-IN" sz="1500" dirty="0" err="1" smtClean="0">
                <a:latin typeface="Times New Roman" pitchFamily="18" charset="0"/>
                <a:cs typeface="Times New Roman" pitchFamily="18" charset="0"/>
              </a:rPr>
              <a:t>Giacomo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Brambilla</a:t>
            </a:r>
            <a:r>
              <a:rPr lang="en-IN" sz="1500" dirty="0" smtClean="0">
                <a:latin typeface="Times New Roman" pitchFamily="18" charset="0"/>
                <a:cs typeface="Times New Roman" pitchFamily="18" charset="0"/>
              </a:rPr>
              <a:t> et al. “A Simulation Platform for Large-Scale Internet of Things Scenarios in Urban Environments”. In: Proceedings of the </a:t>
            </a:r>
            <a:r>
              <a:rPr lang="en-IN" sz="1500" dirty="0" err="1" smtClean="0">
                <a:latin typeface="Times New Roman" pitchFamily="18" charset="0"/>
                <a:cs typeface="Times New Roman" pitchFamily="18" charset="0"/>
              </a:rPr>
              <a:t>The</a:t>
            </a:r>
            <a:r>
              <a:rPr lang="en-IN" sz="1500" dirty="0" smtClean="0">
                <a:latin typeface="Times New Roman" pitchFamily="18" charset="0"/>
                <a:cs typeface="Times New Roman" pitchFamily="18" charset="0"/>
              </a:rPr>
              <a:t> First International Conference on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in Urban Space. ICST, 2014, pp. 50–55.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10.4108/icst.urbiot.2014.257268.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1411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Mock Fog 2.0 Automated Execution of Fog Application Experiments in the Cloud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2021-07-26T07:11:53Z</dcterms:modified>
</cp:coreProperties>
</file>