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Dynamic Deployment and Scheduling Strategy for Dual-Service Pooling Based Hierarchical Cloud Service System in Intelligent Buildings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Due </a:t>
            </a:r>
            <a:r>
              <a:rPr lang="en-IN" sz="2000" dirty="0" smtClean="0">
                <a:latin typeface="Times New Roman" pitchFamily="18" charset="0"/>
                <a:cs typeface="Times New Roman" pitchFamily="18" charset="0"/>
              </a:rPr>
              <a:t>to the excessive concentration of computing resources in the traditional centralized cloud service system, there will be three prominent problems of management confusion, construction cost and network delay. Therefore, we propose to </a:t>
            </a:r>
            <a:r>
              <a:rPr lang="en-IN" sz="2000" dirty="0" err="1" smtClean="0">
                <a:latin typeface="Times New Roman" pitchFamily="18" charset="0"/>
                <a:cs typeface="Times New Roman" pitchFamily="18" charset="0"/>
              </a:rPr>
              <a:t>virtualize</a:t>
            </a:r>
            <a:r>
              <a:rPr lang="en-IN" sz="2000" dirty="0" smtClean="0">
                <a:latin typeface="Times New Roman" pitchFamily="18" charset="0"/>
                <a:cs typeface="Times New Roman" pitchFamily="18" charset="0"/>
              </a:rPr>
              <a:t> regional edge computing resources in intelligent buildings as edge service pooling, then presents a hierarchical cloud platform with dual-service pooling structure and a dynamic strategy for the proposed model. The analytic hierarchy process (AHP) based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evaluation mechanism and the dynamic normal distribution selection method are adopted for service deployment.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And </a:t>
            </a:r>
            <a:r>
              <a:rPr lang="en-IN" sz="2000" dirty="0" smtClean="0">
                <a:latin typeface="Times New Roman" pitchFamily="18" charset="0"/>
                <a:cs typeface="Times New Roman" pitchFamily="18" charset="0"/>
              </a:rPr>
              <a:t>the dynamic inertia particle swarm optimization (DI-PSO) algorithm is employed to realize task scheduling. Furthermore, the cloud platform and existing terminal server group are used to conduct platform structure comparison experiments, and the popular task scheduling algorithms are selected for simulation experiments. Experimental results of platform measurement show that the average service response time of different services can be improved by about 17.3% to 37.4%. The average occupancy ratio of computing resources can be reduced by about 5%. The simulation results show that the earliest completion time of single task list can be decreased by 11.3% to 20.9%, and the </a:t>
            </a:r>
            <a:r>
              <a:rPr lang="en-IN" sz="2000" dirty="0" err="1" smtClean="0">
                <a:latin typeface="Times New Roman" pitchFamily="18" charset="0"/>
                <a:cs typeface="Times New Roman" pitchFamily="18" charset="0"/>
              </a:rPr>
              <a:t>makespan</a:t>
            </a:r>
            <a:r>
              <a:rPr lang="en-IN" sz="2000" dirty="0" smtClean="0">
                <a:latin typeface="Times New Roman" pitchFamily="18" charset="0"/>
                <a:cs typeface="Times New Roman" pitchFamily="18" charset="0"/>
              </a:rPr>
              <a:t> of 100 task lists can be improved by 0.3 times.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of these algorithms are novel or are developed on the top of some existing methods incorporating more scheduling parameters to improve the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includes the execution time and delay caused by the cloud system. Minimizing completion time of tasks is considered by many of the existing scheduling algorithms.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helps to identify the scheduling attributes which are considered most and which all is less significant in different algorithms so that better algorithms can be developed by including least considered metrics or combining them with other metrics in existing algorithms to get a good overall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Fault tolerance and reliability are also considered in fewer amounts in existing methods.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381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introduce a classification of the scheduling problem in distributed systems by presenting a taxonomy that incorporates recent developments, especially those in cloud computing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first introduce the problem of scheduling in distributed systems, covering advances in scheduling in cluster and grid computing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scheduling problem is NP-Complete, although there exist polynomial time solutions for few </a:t>
            </a:r>
            <a:r>
              <a:rPr lang="en-IN" sz="2000" dirty="0" smtClean="0">
                <a:latin typeface="Times New Roman" pitchFamily="18" charset="0"/>
                <a:cs typeface="Times New Roman" pitchFamily="18" charset="0"/>
              </a:rPr>
              <a:t>scenarios.</a:t>
            </a:r>
          </a:p>
          <a:p>
            <a:pPr algn="just">
              <a:lnSpc>
                <a:spcPct val="150000"/>
              </a:lnSpc>
            </a:pPr>
            <a:r>
              <a:rPr lang="en-IN" sz="2000" dirty="0" smtClean="0">
                <a:latin typeface="Times New Roman" pitchFamily="18" charset="0"/>
                <a:cs typeface="Times New Roman" pitchFamily="18" charset="0"/>
              </a:rPr>
              <a:t>we present how the scheduling problem in cloud computing has been developed, and discuss scheduling peculiarities and major challenges in cloud </a:t>
            </a:r>
            <a:r>
              <a:rPr lang="en-IN" sz="2000" dirty="0" smtClean="0">
                <a:latin typeface="Times New Roman" pitchFamily="18" charset="0"/>
                <a:cs typeface="Times New Roman" pitchFamily="18" charset="0"/>
              </a:rPr>
              <a:t>computing.</a:t>
            </a:r>
          </a:p>
          <a:p>
            <a:pPr algn="just">
              <a:lnSpc>
                <a:spcPct val="150000"/>
              </a:lnSpc>
            </a:pPr>
            <a:r>
              <a:rPr lang="en-IN" sz="2000" dirty="0" smtClean="0">
                <a:latin typeface="Times New Roman" pitchFamily="18" charset="0"/>
                <a:cs typeface="Times New Roman" pitchFamily="18" charset="0"/>
              </a:rPr>
              <a:t>With </a:t>
            </a:r>
            <a:r>
              <a:rPr lang="en-IN" sz="2000" dirty="0" smtClean="0">
                <a:latin typeface="Times New Roman" pitchFamily="18" charset="0"/>
                <a:cs typeface="Times New Roman" pitchFamily="18" charset="0"/>
              </a:rPr>
              <a:t>billions of devices data streams realizing a set of operations, the scale of the scheduling problem can make current </a:t>
            </a:r>
            <a:r>
              <a:rPr lang="en-IN" sz="2000" dirty="0" err="1" smtClean="0">
                <a:latin typeface="Times New Roman" pitchFamily="18" charset="0"/>
                <a:cs typeface="Times New Roman" pitchFamily="18" charset="0"/>
              </a:rPr>
              <a:t>decisionmaking</a:t>
            </a:r>
            <a:r>
              <a:rPr lang="en-IN" sz="2000" dirty="0" smtClean="0">
                <a:latin typeface="Times New Roman" pitchFamily="18" charset="0"/>
                <a:cs typeface="Times New Roman" pitchFamily="18" charset="0"/>
              </a:rPr>
              <a:t> methods unfeasible.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algorithm is proposed based on the divisible load theory which aims to reduce the overall processing time of the tasks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they </a:t>
            </a:r>
            <a:r>
              <a:rPr lang="en-IN" sz="2000" dirty="0" smtClean="0">
                <a:latin typeface="Times New Roman" pitchFamily="18" charset="0"/>
                <a:cs typeface="Times New Roman" pitchFamily="18" charset="0"/>
              </a:rPr>
              <a:t>propose an algorithm which is a modification done on the improved max-min </a:t>
            </a:r>
            <a:r>
              <a:rPr lang="en-IN" sz="2000" dirty="0" smtClean="0">
                <a:latin typeface="Times New Roman" pitchFamily="18" charset="0"/>
                <a:cs typeface="Times New Roman" pitchFamily="18" charset="0"/>
              </a:rPr>
              <a:t>algorithm. </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based on the expected execution time in which it assigns a task with average execution time on the machine which gives minimum completion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they </a:t>
            </a:r>
            <a:r>
              <a:rPr lang="en-IN" sz="2000" dirty="0" smtClean="0">
                <a:latin typeface="Times New Roman" pitchFamily="18" charset="0"/>
                <a:cs typeface="Times New Roman" pitchFamily="18" charset="0"/>
              </a:rPr>
              <a:t>propose a green energy efficient method of scheduling using the DVFS technique.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Using </a:t>
            </a:r>
            <a:r>
              <a:rPr lang="en-IN" sz="2000" dirty="0" smtClean="0">
                <a:latin typeface="Times New Roman" pitchFamily="18" charset="0"/>
                <a:cs typeface="Times New Roman" pitchFamily="18" charset="0"/>
              </a:rPr>
              <a:t>Dynamic Voltage Frequency Scaling method it reduces the power consumption of infrastructure.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Multimedia and e-Science are examples of applications that handle large data sets nowadays, putting in evidence the importance of communications to improve performance and support quality of service offering in distributed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DAG scheduling algorithms for multiprocessors have been adapted for scheduling in distributed systems, incorporating intrinsic characteristics of such systems for an enhanced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Regarding the scheduling itself, the classification includes system architecture, decision making, planning scheme, strategies, and performance </a:t>
            </a:r>
            <a:r>
              <a:rPr lang="en-IN" sz="2000" dirty="0" smtClean="0">
                <a:latin typeface="Times New Roman" pitchFamily="18" charset="0"/>
                <a:cs typeface="Times New Roman" pitchFamily="18" charset="0"/>
              </a:rPr>
              <a:t>estimation.</a:t>
            </a:r>
          </a:p>
          <a:p>
            <a:pPr algn="just">
              <a:lnSpc>
                <a:spcPct val="150000"/>
              </a:lnSpc>
            </a:pPr>
            <a:r>
              <a:rPr lang="en-IN" sz="2000" dirty="0" smtClean="0">
                <a:latin typeface="Times New Roman" pitchFamily="18" charset="0"/>
                <a:cs typeface="Times New Roman" pitchFamily="18" charset="0"/>
              </a:rPr>
              <a:t>Research assuming that the scheduler has information about resources bandwidth, memory, and processors quantity and performance, as well as jobs computation and communication costs, is very </a:t>
            </a:r>
            <a:r>
              <a:rPr lang="en-IN" sz="2000" dirty="0" smtClean="0">
                <a:latin typeface="Times New Roman" pitchFamily="18" charset="0"/>
                <a:cs typeface="Times New Roman" pitchFamily="18" charset="0"/>
              </a:rPr>
              <a:t>common.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Dynamic critical-path scheduling: An effective technique for allocating task graphs to multiprocessors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Y.-K. Kwok, I. Ahmad,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proposed algorithm, which is called the Dynamic Critical-Path (DCP) scheduling algorithm, is different from the previously proposed algorithms in a number of ways.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Static scheduling algorithms for allocating directed task graphs to multiprocessors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Y.-K. Kwok, I. Ahmad,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Static scheduling of a program represented by a directed task graph on a multiprocessor system to minimize the program completion time is a well-known problem in parallel processing.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The anatomy of the Grid: Enabling scalable virtual organization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 Foster, C. Kesselman, S. Tuecke,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describe requirements that we believe any such mechanisms must satisfy, and we discuss the central role played by the intergrid protocols that enable interoperability among different Grid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utility business model and the future of computing services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A. Rappa,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examines the utility business model and its future role in the provision of computing services.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371600" y="1295399"/>
            <a:ext cx="6857999" cy="4648201"/>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85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858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The </a:t>
            </a:r>
            <a:r>
              <a:rPr lang="en-IN" sz="1600" dirty="0" smtClean="0">
                <a:latin typeface="Times New Roman" pitchFamily="18" charset="0"/>
                <a:cs typeface="Times New Roman" pitchFamily="18" charset="0"/>
              </a:rPr>
              <a:t>classification of scheduling solutions is challenging due to the large amount of literature as well as the number of variations of the problem. These very same reasons make the identification of relevant topics in the scheduling problem an important task to be regularly performed by both young and experienced researchers in the field. In this paper we review several aspects of the scheduling literature for distributed systems, and proposed a taxonomy that encompasses the scheduler organization in the system, the scheduler input and output data, the frequency the scheduler runs, the application model and target system, and the scheduling objectives. The taxonomy is extended to include branches that appeared with the more recent cloud computing paradigm, bringing new target system aspects, the utility perspectives in terms of target system and scheduling objectives, as well as different application model resulted from the cloud virtualized characteristic. To corroborate the taxonomy, we reviewed a total of 114 papers from the scheduling literature, identifying research according to the proposed taxonomy branches. </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M. L. </a:t>
            </a:r>
            <a:r>
              <a:rPr lang="en-IN" sz="1800" dirty="0" err="1" smtClean="0">
                <a:latin typeface="Times New Roman" pitchFamily="18" charset="0"/>
                <a:cs typeface="Times New Roman" pitchFamily="18" charset="0"/>
              </a:rPr>
              <a:t>Pinedo</a:t>
            </a:r>
            <a:r>
              <a:rPr lang="en-IN" sz="1800" dirty="0" smtClean="0">
                <a:latin typeface="Times New Roman" pitchFamily="18" charset="0"/>
                <a:cs typeface="Times New Roman" pitchFamily="18" charset="0"/>
              </a:rPr>
              <a:t>, Scheduling: Theory, Algorithms, and Systems, Springer Publishing Company, Incorporated, New York, 2008.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2] Y.-K. Kwok, I. Ahmad, Dynamic critical-path scheduling: An effective technique for allocating task graphs to multiprocessors., IEEE Transactions on Parallel and Distributed Systems 7 (5) (1996) 506–521.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Y.-K. Kwok, I. Ahmad, Static scheduling algorithms for allocating directed task graphs to multiprocessors, ACM Computing Surveys 31 (1999) 406–471.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I. Foster, C. </a:t>
            </a:r>
            <a:r>
              <a:rPr lang="en-IN" sz="1800" dirty="0" err="1" smtClean="0">
                <a:latin typeface="Times New Roman" pitchFamily="18" charset="0"/>
                <a:cs typeface="Times New Roman" pitchFamily="18" charset="0"/>
              </a:rPr>
              <a:t>Kesselman</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Tuecke</a:t>
            </a:r>
            <a:r>
              <a:rPr lang="en-IN" sz="1800" dirty="0" smtClean="0">
                <a:latin typeface="Times New Roman" pitchFamily="18" charset="0"/>
                <a:cs typeface="Times New Roman" pitchFamily="18" charset="0"/>
              </a:rPr>
              <a:t>, The anatomy of the Grid: Enabling scalable virtual organization, The International Journal of High Performance Computing Applications 15 (3) (2001) 200–222.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L. F. </a:t>
            </a:r>
            <a:r>
              <a:rPr lang="en-IN" sz="1800" dirty="0" err="1" smtClean="0">
                <a:latin typeface="Times New Roman" pitchFamily="18" charset="0"/>
                <a:cs typeface="Times New Roman" pitchFamily="18" charset="0"/>
              </a:rPr>
              <a:t>Bittencourt</a:t>
            </a:r>
            <a:r>
              <a:rPr lang="en-IN" sz="1800" dirty="0" smtClean="0">
                <a:latin typeface="Times New Roman" pitchFamily="18" charset="0"/>
                <a:cs typeface="Times New Roman" pitchFamily="18" charset="0"/>
              </a:rPr>
              <a:t>, E. R. M. Madeira, N. L. S. </a:t>
            </a:r>
            <a:r>
              <a:rPr lang="en-IN" sz="1800" dirty="0" err="1" smtClean="0">
                <a:latin typeface="Times New Roman" pitchFamily="18" charset="0"/>
                <a:cs typeface="Times New Roman" pitchFamily="18" charset="0"/>
              </a:rPr>
              <a:t>da</a:t>
            </a:r>
            <a:r>
              <a:rPr lang="en-IN" sz="1800" dirty="0" smtClean="0">
                <a:latin typeface="Times New Roman" pitchFamily="18" charset="0"/>
                <a:cs typeface="Times New Roman" pitchFamily="18" charset="0"/>
              </a:rPr>
              <a:t> Fonseca, Resource management and scheduling, in: Cloud Services, Networking, and Management, John Wiley &amp; Sons, Inc, 2015, pp. 243–267.</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P. </a:t>
            </a:r>
            <a:r>
              <a:rPr lang="en-IN" sz="1800" dirty="0" err="1" smtClean="0">
                <a:latin typeface="Times New Roman" pitchFamily="18" charset="0"/>
                <a:cs typeface="Times New Roman" pitchFamily="18" charset="0"/>
              </a:rPr>
              <a:t>Kurp</a:t>
            </a:r>
            <a:r>
              <a:rPr lang="en-IN" sz="1800" dirty="0" smtClean="0">
                <a:latin typeface="Times New Roman" pitchFamily="18" charset="0"/>
                <a:cs typeface="Times New Roman" pitchFamily="18" charset="0"/>
              </a:rPr>
              <a:t>, Green computing, Communications of ACM 51 (10) (2008) 11–13.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M. A. </a:t>
            </a:r>
            <a:r>
              <a:rPr lang="en-IN" sz="1800" dirty="0" err="1" smtClean="0">
                <a:latin typeface="Times New Roman" pitchFamily="18" charset="0"/>
                <a:cs typeface="Times New Roman" pitchFamily="18" charset="0"/>
              </a:rPr>
              <a:t>Rappa</a:t>
            </a:r>
            <a:r>
              <a:rPr lang="en-IN" sz="1800" dirty="0" smtClean="0">
                <a:latin typeface="Times New Roman" pitchFamily="18" charset="0"/>
                <a:cs typeface="Times New Roman" pitchFamily="18" charset="0"/>
              </a:rPr>
              <a:t>, The utility business model and the future of computing services, IBM Systems Journal 43 (1) (2004) 32–42.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H. </a:t>
            </a:r>
            <a:r>
              <a:rPr lang="en-IN" sz="1800" dirty="0" err="1" smtClean="0">
                <a:latin typeface="Times New Roman" pitchFamily="18" charset="0"/>
                <a:cs typeface="Times New Roman" pitchFamily="18" charset="0"/>
              </a:rPr>
              <a:t>Topcuoglu</a:t>
            </a:r>
            <a:r>
              <a:rPr lang="en-IN" sz="1800" dirty="0" smtClean="0">
                <a:latin typeface="Times New Roman" pitchFamily="18" charset="0"/>
                <a:cs typeface="Times New Roman" pitchFamily="18" charset="0"/>
              </a:rPr>
              <a:t>, S. Hariri, M.-Y. Wu, Performance-effective and low-complexity task scheduling for heterogeneous computing., IEEE Transactions on Parallel and Distributed Systems 13 (3) (2002) 260–274.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F. de Oliveira </a:t>
            </a:r>
            <a:r>
              <a:rPr lang="en-IN" sz="1800" dirty="0" err="1" smtClean="0">
                <a:latin typeface="Times New Roman" pitchFamily="18" charset="0"/>
                <a:cs typeface="Times New Roman" pitchFamily="18" charset="0"/>
              </a:rPr>
              <a:t>Lucchese</a:t>
            </a:r>
            <a:r>
              <a:rPr lang="en-IN" sz="1800" dirty="0" smtClean="0">
                <a:latin typeface="Times New Roman" pitchFamily="18" charset="0"/>
                <a:cs typeface="Times New Roman" pitchFamily="18" charset="0"/>
              </a:rPr>
              <a:t>, E. J. H. </a:t>
            </a:r>
            <a:r>
              <a:rPr lang="en-IN" sz="1800" dirty="0" err="1" smtClean="0">
                <a:latin typeface="Times New Roman" pitchFamily="18" charset="0"/>
                <a:cs typeface="Times New Roman" pitchFamily="18" charset="0"/>
              </a:rPr>
              <a:t>Yero</a:t>
            </a:r>
            <a:r>
              <a:rPr lang="en-IN" sz="1800" dirty="0" smtClean="0">
                <a:latin typeface="Times New Roman" pitchFamily="18" charset="0"/>
                <a:cs typeface="Times New Roman" pitchFamily="18" charset="0"/>
              </a:rPr>
              <a:t>, F. S. </a:t>
            </a:r>
            <a:r>
              <a:rPr lang="en-IN" sz="1800" dirty="0" err="1" smtClean="0">
                <a:latin typeface="Times New Roman" pitchFamily="18" charset="0"/>
                <a:cs typeface="Times New Roman" pitchFamily="18" charset="0"/>
              </a:rPr>
              <a:t>Sambatti</a:t>
            </a:r>
            <a:r>
              <a:rPr lang="en-IN" sz="1800" dirty="0" smtClean="0">
                <a:latin typeface="Times New Roman" pitchFamily="18" charset="0"/>
                <a:cs typeface="Times New Roman" pitchFamily="18" charset="0"/>
              </a:rPr>
              <a:t>, M. A. A. </a:t>
            </a:r>
            <a:r>
              <a:rPr lang="en-IN" sz="1800" dirty="0" err="1" smtClean="0">
                <a:latin typeface="Times New Roman" pitchFamily="18" charset="0"/>
                <a:cs typeface="Times New Roman" pitchFamily="18" charset="0"/>
              </a:rPr>
              <a:t>Henriques</a:t>
            </a:r>
            <a:r>
              <a:rPr lang="en-IN" sz="1800" dirty="0" smtClean="0">
                <a:latin typeface="Times New Roman" pitchFamily="18" charset="0"/>
                <a:cs typeface="Times New Roman" pitchFamily="18" charset="0"/>
              </a:rPr>
              <a:t>, An adaptive scheduler for grids, Journal of Grid Computing 4 (1) (2006) 1–17.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L. F. </a:t>
            </a:r>
            <a:r>
              <a:rPr lang="en-IN" sz="1800" dirty="0" err="1" smtClean="0">
                <a:latin typeface="Times New Roman" pitchFamily="18" charset="0"/>
                <a:cs typeface="Times New Roman" pitchFamily="18" charset="0"/>
              </a:rPr>
              <a:t>Bittencourt</a:t>
            </a:r>
            <a:r>
              <a:rPr lang="en-IN" sz="1800" dirty="0" smtClean="0">
                <a:latin typeface="Times New Roman" pitchFamily="18" charset="0"/>
                <a:cs typeface="Times New Roman" pitchFamily="18" charset="0"/>
              </a:rPr>
              <a:t>, E. R. M. Madeira, A performance-oriented adaptive scheduler for dependent tasks on grids, Concurrency and Computation: Practice and Experience 20 (9) (2008) 1029–1049.</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1482</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Dynamic Deployment and Scheduling Strategy for Dual-Service Pooling Based Hierarchical Cloud Service System in Intelligent Buildings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2021-07-26T14:21:46Z</dcterms:modified>
</cp:coreProperties>
</file>