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Knowledge-based Adaptive Discrete Water Wave Optimization for Solving Cloud Workflow Scheduling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95400" y="838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Workflow </a:t>
            </a:r>
            <a:r>
              <a:rPr lang="en-IN" sz="2000" dirty="0" smtClean="0">
                <a:latin typeface="Times New Roman" pitchFamily="18" charset="0"/>
                <a:cs typeface="Times New Roman" pitchFamily="18" charset="0"/>
              </a:rPr>
              <a:t>scheduling in cloud environments has become a significant topic in both commercial and industrial applications. However, it is still an extraordinarily challenge to generate effective and economical scheduling schemes under the deadline constraint especially for the large scale workflow applications. To address the issue, this paper investigates the cloud workflow scheduling problem with the aim of minimizing the whole cost of workflow execution whereas maintaining its execution time under a predetermined deadline. A novel knowledge-based adaptive discrete water wave optimization (KADWWO) algorithm is developed based on the problem-specific knowledge of cloud workflow scheduling.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proposed KADWWO, a discrete propagation operator is designed based on the idle time knowledge of hourly-based cost model to adaptively explore the huge search space. The adaptive refraction operator is employed to avoid stagnation and expand the available resource pool. Meanwhile, the dynamic grouping based breaking operator is designed to exploit the excellent block structure knowledge of task allocation scheme and corresponding resource to intensify the local region and accelerate convergence. Extensive simulation experiments on the well-known scientific workflow demonstrate that the KADWWO approach outperforms several recent state-of-the-art algorithms.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efforts have been dedicated so far towards classifying the state of the art on nature- and bio-inspired optimization in a taxonomy with well-defined criteria, allowing researchers to classify existing algorithms and newly proposed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addresses this problem by proposing two comprehensive, principle-based taxonomies that allow researchers to organize existing and future algorithmic developments into well-defined categories, considering two different criteria: the source of inspiration and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each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the best of our knowledge, there has been no previous attempt as ambitious as the one presented in this overview to organize the existing literature on nature- and bio-inspired optimization</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flow-shop scheduling problem (FSP) has been a focus of extensive study in the operations research literature over the past several </a:t>
            </a:r>
            <a:r>
              <a:rPr lang="en-IN" sz="2000" dirty="0" smtClean="0">
                <a:latin typeface="Times New Roman" pitchFamily="18" charset="0"/>
                <a:cs typeface="Times New Roman" pitchFamily="18" charset="0"/>
              </a:rPr>
              <a:t>decades.</a:t>
            </a:r>
          </a:p>
          <a:p>
            <a:pPr algn="just">
              <a:lnSpc>
                <a:spcPct val="150000"/>
              </a:lnSpc>
            </a:pPr>
            <a:r>
              <a:rPr lang="en-IN" sz="2000" dirty="0" smtClean="0">
                <a:latin typeface="Times New Roman" pitchFamily="18" charset="0"/>
                <a:cs typeface="Times New Roman" pitchFamily="18" charset="0"/>
              </a:rPr>
              <a:t>Exact solutions are obtained by the exact methods in the optimization process; however, the computational complexity and storage of the algorithms increases with increasing problem </a:t>
            </a:r>
            <a:r>
              <a:rPr lang="en-IN" sz="2000" dirty="0" smtClean="0">
                <a:latin typeface="Times New Roman" pitchFamily="18" charset="0"/>
                <a:cs typeface="Times New Roman" pitchFamily="18" charset="0"/>
              </a:rPr>
              <a:t>size.</a:t>
            </a:r>
          </a:p>
          <a:p>
            <a:pPr algn="just">
              <a:lnSpc>
                <a:spcPct val="150000"/>
              </a:lnSpc>
            </a:pPr>
            <a:r>
              <a:rPr lang="en-IN" sz="2000" dirty="0" smtClean="0">
                <a:latin typeface="Times New Roman" pitchFamily="18" charset="0"/>
                <a:cs typeface="Times New Roman" pitchFamily="18" charset="0"/>
              </a:rPr>
              <a:t>Constructive heuristics consume less time to obtain the best solutions, but the solution quality of the specific problems usually does not satisfy the requirements of the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setting reasonable upper and lower bounds for the parameters according to the scale of the problem is still a key issue.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AGA makes balance of Quality of Service attributes without violating soft and hard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major fraction of the publications comprising this plot proposed new bio-inspired algorithms at their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Considering the classifications obtained in our wide study, we have critically examined the reviewed literature classification in the different taxonomies proposed in this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classification, categories laying at the same level are disjoint sets, which involves that each proposed algorithm can be only a member of one of these categories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new algorithms are proposed, unfortunately many of them are only compared to very basic and classical </a:t>
            </a:r>
            <a:r>
              <a:rPr lang="en-IN" sz="2000" dirty="0" smtClean="0">
                <a:latin typeface="Times New Roman" pitchFamily="18" charset="0"/>
                <a:cs typeface="Times New Roman" pitchFamily="18" charset="0"/>
              </a:rPr>
              <a:t>algorithms.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SWWO benefits from the combination of the self-adaptability of WWO with the depth search of the block-shift operator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results show that the convergence performance and stability of SWWO are better than state-of-the-art algorithms for the NWFSP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superior performance of SWWO comes from the combination of the self-adaptability of WWO with the depth search of the block-shift </a:t>
            </a:r>
            <a:r>
              <a:rPr lang="en-IN" sz="2000" dirty="0" smtClean="0">
                <a:latin typeface="Times New Roman" pitchFamily="18" charset="0"/>
                <a:cs typeface="Times New Roman" pitchFamily="18" charset="0"/>
              </a:rPr>
              <a:t>operator.</a:t>
            </a:r>
          </a:p>
          <a:p>
            <a:pPr algn="just">
              <a:lnSpc>
                <a:spcPct val="150000"/>
              </a:lnSpc>
            </a:pPr>
            <a:r>
              <a:rPr lang="en-IN" sz="2000" dirty="0" smtClean="0">
                <a:latin typeface="Times New Roman" pitchFamily="18" charset="0"/>
                <a:cs typeface="Times New Roman" pitchFamily="18" charset="0"/>
              </a:rPr>
              <a:t>Although various methods have been proposed and applied to solve the NWFSP, practitioners and researchers are still pursuing efficient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direct motivation for SWWO is to continually explore efficient algorithms to solve the NWFSP in certain manufacturing environments.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Scheduling No-Wait Robotic Cells with Two and Three Machines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Agnetis, 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A no-wait robotic cell is an automated m-machine flow shop in which one robot is used to move the parts from a machine to the next, as well as between the machines and the input/output devices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Minimizing Total Tardiness in No-Wait Flowshops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Aldowaisan, Tariq, and Ali Allahverdi.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address the m-machine no-wait </a:t>
                      </a:r>
                      <a:r>
                        <a:rPr lang="en-US" sz="2000" dirty="0" err="1">
                          <a:solidFill>
                            <a:srgbClr val="333333"/>
                          </a:solidFill>
                          <a:latin typeface="Times New Roman" pitchFamily="18" charset="0"/>
                          <a:ea typeface="Calibri"/>
                          <a:cs typeface="Times New Roman" pitchFamily="18" charset="0"/>
                        </a:rPr>
                        <a:t>flowshop</a:t>
                      </a:r>
                      <a:r>
                        <a:rPr lang="en-US" sz="2000" dirty="0">
                          <a:solidFill>
                            <a:srgbClr val="333333"/>
                          </a:solidFill>
                          <a:latin typeface="Times New Roman" pitchFamily="18" charset="0"/>
                          <a:ea typeface="Calibri"/>
                          <a:cs typeface="Times New Roman" pitchFamily="18" charset="0"/>
                        </a:rPr>
                        <a:t> scheduling problem; where the objective is to minimize total tardiness.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No-Wait </a:t>
                      </a:r>
                      <a:r>
                        <a:rPr lang="en-US" sz="2000" dirty="0" err="1">
                          <a:latin typeface="Times New Roman"/>
                          <a:ea typeface="Calibri"/>
                          <a:cs typeface="Latha"/>
                        </a:rPr>
                        <a:t>Flowshop</a:t>
                      </a:r>
                      <a:r>
                        <a:rPr lang="en-US" sz="2000" dirty="0">
                          <a:latin typeface="Times New Roman"/>
                          <a:ea typeface="Calibri"/>
                          <a:cs typeface="Latha"/>
                        </a:rPr>
                        <a:t> Scheduling Problem with Two Criteria; Total Tardiness and </a:t>
                      </a:r>
                      <a:r>
                        <a:rPr lang="en-US" sz="2000" dirty="0" err="1">
                          <a:latin typeface="Times New Roman"/>
                          <a:ea typeface="Calibri"/>
                          <a:cs typeface="Latha"/>
                        </a:rPr>
                        <a:t>Makespan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Allahverdi, Ali, Harun Aydilek, and Asiye Aydilek.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develop dominance relations and propose an algorithm, called algorithm AA, which is a combination of simulated annealing and insertion algorithm.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Water Wave Optimization Algorithm for Solving Multiarea Economic Dispatch Problem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Bala murugan, R., M. Siva, and L. Lakshmi narasimman.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WWOA is one of the nature inspired algorithm which mimics the phenomena of water waves for global optimization is implemented for the solution of multi-area economic dispatch problem.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828800" y="1447800"/>
            <a:ext cx="64008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a novel SWWO algorithm, based on the framework of WWO, is applied to solve the NWFSP with the objective of minimizing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First, a neglected but efficient search mechanism named the block-shift mechanism is introduced into the propagation operation. Secondly, the crossover operation is applied to obtain the optimal solution in SWWO. Thirdly, the VNS operation is introduced into the breaking operation to increase the local search capability of the algorithm. Finally, the computational results and comparisons based on three benchmark sets suggest the effectiveness of SWWO for the NWFSP. Several issues deserve more in-depth study in the future. First, as an adaptive framework, SWWO constantly adjusts the size of the parameters to change the search space. However, setting reasonable upper and lower bounds for the parameters according to the scale of the problem is still a key issue. Secondly, the convergence and performance of SWWO should be analysed from a theoretical perspective. Moreover, the SWWO could be utilized in other fields.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219200" y="6096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Agnetis</a:t>
            </a:r>
            <a:r>
              <a:rPr lang="en-IN" sz="1800" dirty="0" smtClean="0">
                <a:latin typeface="Times New Roman" pitchFamily="18" charset="0"/>
                <a:cs typeface="Times New Roman" pitchFamily="18" charset="0"/>
              </a:rPr>
              <a:t>, A. 2000. “Scheduling No-Wait Robotic Cells with Two and Three Machines.” European Journal of Operational Research 123 (2): 303–314.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Aldowaisan</a:t>
            </a:r>
            <a:r>
              <a:rPr lang="en-IN" sz="1800" dirty="0" smtClean="0">
                <a:latin typeface="Times New Roman" pitchFamily="18" charset="0"/>
                <a:cs typeface="Times New Roman" pitchFamily="18" charset="0"/>
              </a:rPr>
              <a:t>, Tariq, and Ali </a:t>
            </a:r>
            <a:r>
              <a:rPr lang="en-IN" sz="1800" dirty="0" err="1" smtClean="0">
                <a:latin typeface="Times New Roman" pitchFamily="18" charset="0"/>
                <a:cs typeface="Times New Roman" pitchFamily="18" charset="0"/>
              </a:rPr>
              <a:t>Allahverdi</a:t>
            </a:r>
            <a:r>
              <a:rPr lang="en-IN" sz="1800" dirty="0" smtClean="0">
                <a:latin typeface="Times New Roman" pitchFamily="18" charset="0"/>
                <a:cs typeface="Times New Roman" pitchFamily="18" charset="0"/>
              </a:rPr>
              <a:t>. 2012. “Minimizing Total Tardiness in No-Wait </a:t>
            </a:r>
            <a:r>
              <a:rPr lang="en-IN" sz="1800" dirty="0" err="1" smtClean="0">
                <a:latin typeface="Times New Roman" pitchFamily="18" charset="0"/>
                <a:cs typeface="Times New Roman" pitchFamily="18" charset="0"/>
              </a:rPr>
              <a:t>Flowshops</a:t>
            </a:r>
            <a:r>
              <a:rPr lang="en-IN" sz="1800" dirty="0" smtClean="0">
                <a:latin typeface="Times New Roman" pitchFamily="18" charset="0"/>
                <a:cs typeface="Times New Roman" pitchFamily="18" charset="0"/>
              </a:rPr>
              <a:t>.” Foundations of Computing and Decision Sciences 37 (3): 149–162.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Allahverdi</a:t>
            </a:r>
            <a:r>
              <a:rPr lang="en-IN" sz="1800" dirty="0" smtClean="0">
                <a:latin typeface="Times New Roman" pitchFamily="18" charset="0"/>
                <a:cs typeface="Times New Roman" pitchFamily="18" charset="0"/>
              </a:rPr>
              <a:t>, Ali, </a:t>
            </a:r>
            <a:r>
              <a:rPr lang="en-IN" sz="1800" dirty="0" err="1" smtClean="0">
                <a:latin typeface="Times New Roman" pitchFamily="18" charset="0"/>
                <a:cs typeface="Times New Roman" pitchFamily="18" charset="0"/>
              </a:rPr>
              <a:t>Harun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Aydilek</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Asiye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Aydilek</a:t>
            </a:r>
            <a:r>
              <a:rPr lang="en-IN" sz="1800" dirty="0" smtClean="0">
                <a:latin typeface="Times New Roman" pitchFamily="18" charset="0"/>
                <a:cs typeface="Times New Roman" pitchFamily="18" charset="0"/>
              </a:rPr>
              <a:t>. 2018. “No-Wait </a:t>
            </a:r>
            <a:r>
              <a:rPr lang="en-IN" sz="1800" dirty="0" err="1" smtClean="0">
                <a:latin typeface="Times New Roman" pitchFamily="18" charset="0"/>
                <a:cs typeface="Times New Roman" pitchFamily="18" charset="0"/>
              </a:rPr>
              <a:t>Flowshop</a:t>
            </a:r>
            <a:r>
              <a:rPr lang="en-IN" sz="1800" dirty="0" smtClean="0">
                <a:latin typeface="Times New Roman" pitchFamily="18" charset="0"/>
                <a:cs typeface="Times New Roman" pitchFamily="18" charset="0"/>
              </a:rPr>
              <a:t> Scheduling Problem with Two Criteria; Total Tardiness and </a:t>
            </a:r>
            <a:r>
              <a:rPr lang="en-IN" sz="1800" dirty="0" err="1" smtClean="0">
                <a:latin typeface="Times New Roman" pitchFamily="18" charset="0"/>
                <a:cs typeface="Times New Roman" pitchFamily="18" charset="0"/>
              </a:rPr>
              <a:t>Makespan</a:t>
            </a:r>
            <a:r>
              <a:rPr lang="en-IN" sz="1800" dirty="0" smtClean="0">
                <a:latin typeface="Times New Roman" pitchFamily="18" charset="0"/>
                <a:cs typeface="Times New Roman" pitchFamily="18" charset="0"/>
              </a:rPr>
              <a:t>.” European Journal of Operational Research 269 (2): 590–601.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Balamurugan</a:t>
            </a:r>
            <a:r>
              <a:rPr lang="en-IN" sz="1800" dirty="0" smtClean="0">
                <a:latin typeface="Times New Roman" pitchFamily="18" charset="0"/>
                <a:cs typeface="Times New Roman" pitchFamily="18" charset="0"/>
              </a:rPr>
              <a:t>, R., M. Siva, and L. </a:t>
            </a:r>
            <a:r>
              <a:rPr lang="en-IN" sz="1800" dirty="0" err="1" smtClean="0">
                <a:latin typeface="Times New Roman" pitchFamily="18" charset="0"/>
                <a:cs typeface="Times New Roman" pitchFamily="18" charset="0"/>
              </a:rPr>
              <a:t>Lakshminarasimman</a:t>
            </a:r>
            <a:r>
              <a:rPr lang="en-IN" sz="1800" dirty="0" smtClean="0">
                <a:latin typeface="Times New Roman" pitchFamily="18" charset="0"/>
                <a:cs typeface="Times New Roman" pitchFamily="18" charset="0"/>
              </a:rPr>
              <a:t>. 2017. “Water Wave Optimization Algorithm for Solving </a:t>
            </a:r>
            <a:r>
              <a:rPr lang="en-IN" sz="1800" dirty="0" err="1" smtClean="0">
                <a:latin typeface="Times New Roman" pitchFamily="18" charset="0"/>
                <a:cs typeface="Times New Roman" pitchFamily="18" charset="0"/>
              </a:rPr>
              <a:t>Multiarea</a:t>
            </a:r>
            <a:r>
              <a:rPr lang="en-IN" sz="1800" dirty="0" smtClean="0">
                <a:latin typeface="Times New Roman" pitchFamily="18" charset="0"/>
                <a:cs typeface="Times New Roman" pitchFamily="18" charset="0"/>
              </a:rPr>
              <a:t> Economic Dispatch Problem.” International Journal of Computer Applications 167 (5): 19–27.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Carlier</a:t>
            </a:r>
            <a:r>
              <a:rPr lang="en-IN" sz="1800" dirty="0" smtClean="0">
                <a:latin typeface="Times New Roman" pitchFamily="18" charset="0"/>
                <a:cs typeface="Times New Roman" pitchFamily="18" charset="0"/>
              </a:rPr>
              <a:t>, Jacques. 1978. “</a:t>
            </a:r>
            <a:r>
              <a:rPr lang="en-IN" sz="1800" dirty="0" err="1" smtClean="0">
                <a:latin typeface="Times New Roman" pitchFamily="18" charset="0"/>
                <a:cs typeface="Times New Roman" pitchFamily="18" charset="0"/>
              </a:rPr>
              <a:t>Ordonnancements</a:t>
            </a:r>
            <a:r>
              <a:rPr lang="en-IN" sz="1800" dirty="0" smtClean="0">
                <a:latin typeface="Times New Roman" pitchFamily="18" charset="0"/>
                <a:cs typeface="Times New Roman" pitchFamily="18" charset="0"/>
              </a:rPr>
              <a:t> à </a:t>
            </a:r>
            <a:r>
              <a:rPr lang="en-IN" sz="1800" dirty="0" err="1" smtClean="0">
                <a:latin typeface="Times New Roman" pitchFamily="18" charset="0"/>
                <a:cs typeface="Times New Roman" pitchFamily="18" charset="0"/>
              </a:rPr>
              <a:t>contraintes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disjonctives</a:t>
            </a:r>
            <a:r>
              <a:rPr lang="en-IN" sz="1800" dirty="0" smtClean="0">
                <a:latin typeface="Times New Roman" pitchFamily="18" charset="0"/>
                <a:cs typeface="Times New Roman" pitchFamily="18" charset="0"/>
              </a:rPr>
              <a:t>.” RAIRO - Operations Research 12 (4): 333–350.</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França</a:t>
            </a:r>
            <a:r>
              <a:rPr lang="en-IN" sz="1600" dirty="0" smtClean="0">
                <a:latin typeface="Times New Roman" pitchFamily="18" charset="0"/>
                <a:cs typeface="Times New Roman" pitchFamily="18" charset="0"/>
              </a:rPr>
              <a:t>, P. M., G. Tin </a:t>
            </a:r>
            <a:r>
              <a:rPr lang="en-IN" sz="1600" dirty="0" err="1" smtClean="0">
                <a:latin typeface="Times New Roman" pitchFamily="18" charset="0"/>
                <a:cs typeface="Times New Roman" pitchFamily="18" charset="0"/>
              </a:rPr>
              <a:t>Jr</a:t>
            </a:r>
            <a:r>
              <a:rPr lang="en-IN" sz="1600" dirty="0" smtClean="0">
                <a:latin typeface="Times New Roman" pitchFamily="18" charset="0"/>
                <a:cs typeface="Times New Roman" pitchFamily="18" charset="0"/>
              </a:rPr>
              <a:t>, and L. S. </a:t>
            </a:r>
            <a:r>
              <a:rPr lang="en-IN" sz="1600" dirty="0" err="1" smtClean="0">
                <a:latin typeface="Times New Roman" pitchFamily="18" charset="0"/>
                <a:cs typeface="Times New Roman" pitchFamily="18" charset="0"/>
              </a:rPr>
              <a:t>Buriol</a:t>
            </a:r>
            <a:r>
              <a:rPr lang="en-IN" sz="1600" dirty="0" smtClean="0">
                <a:latin typeface="Times New Roman" pitchFamily="18" charset="0"/>
                <a:cs typeface="Times New Roman" pitchFamily="18" charset="0"/>
              </a:rPr>
              <a:t>. 2006. “Genetic Algorithms for the No-Wait </a:t>
            </a:r>
            <a:r>
              <a:rPr lang="en-IN" sz="1600" dirty="0" err="1" smtClean="0">
                <a:latin typeface="Times New Roman" pitchFamily="18" charset="0"/>
                <a:cs typeface="Times New Roman" pitchFamily="18" charset="0"/>
              </a:rPr>
              <a:t>Flowshop</a:t>
            </a:r>
            <a:r>
              <a:rPr lang="en-IN" sz="1600" dirty="0" smtClean="0">
                <a:latin typeface="Times New Roman" pitchFamily="18" charset="0"/>
                <a:cs typeface="Times New Roman" pitchFamily="18" charset="0"/>
              </a:rPr>
              <a:t> Sequencing Problem with Time Restrictions.” International Journal of Production Research 44 (5): 939–957</a:t>
            </a:r>
            <a:r>
              <a:rPr lang="en-IN" sz="1600" dirty="0" smtClean="0">
                <a:latin typeface="Times New Roman" pitchFamily="18" charset="0"/>
                <a:cs typeface="Times New Roman" pitchFamily="18" charset="0"/>
              </a:rPr>
              <a:t>.</a:t>
            </a:r>
          </a:p>
          <a:p>
            <a:pPr algn="just">
              <a:lnSpc>
                <a:spcPct val="170000"/>
              </a:lnSpc>
            </a:pP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Kai Zhou, </a:t>
            </a:r>
            <a:r>
              <a:rPr lang="en-IN" sz="1600" dirty="0" err="1" smtClean="0">
                <a:latin typeface="Times New Roman" pitchFamily="18" charset="0"/>
                <a:cs typeface="Times New Roman" pitchFamily="18" charset="0"/>
              </a:rPr>
              <a:t>Quan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Ke</a:t>
            </a:r>
            <a:r>
              <a:rPr lang="en-IN" sz="1600" dirty="0" smtClean="0">
                <a:latin typeface="Times New Roman" pitchFamily="18" charset="0"/>
                <a:cs typeface="Times New Roman" pitchFamily="18" charset="0"/>
              </a:rPr>
              <a:t> Pan, and Jun Qing Li. 2011. “Discrete Harmony Search Algorithm for the No-Wait Flow Shop Scheduling Problem with Total Flow Time Criterion.” The International Journal of Advanced Manufacturing Technology 56 (5–8): 683–692.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Hall</a:t>
            </a:r>
            <a:r>
              <a:rPr lang="en-IN" sz="1600" dirty="0" smtClean="0">
                <a:latin typeface="Times New Roman" pitchFamily="18" charset="0"/>
                <a:cs typeface="Times New Roman" pitchFamily="18" charset="0"/>
              </a:rPr>
              <a:t>, Nicholas G., and </a:t>
            </a:r>
            <a:r>
              <a:rPr lang="en-IN" sz="1600" dirty="0" err="1" smtClean="0">
                <a:latin typeface="Times New Roman" pitchFamily="18" charset="0"/>
                <a:cs typeface="Times New Roman" pitchFamily="18" charset="0"/>
              </a:rPr>
              <a:t>Chelliah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Sriskandarajah</a:t>
            </a:r>
            <a:r>
              <a:rPr lang="en-IN" sz="1600" dirty="0" smtClean="0">
                <a:latin typeface="Times New Roman" pitchFamily="18" charset="0"/>
                <a:cs typeface="Times New Roman" pitchFamily="18" charset="0"/>
              </a:rPr>
              <a:t>. 1996. “A Survey of Machine Scheduling Problems with Blocking and No-Wait in Process.” Operations Research 44 (3): 510–525.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Hansen</a:t>
            </a:r>
            <a:r>
              <a:rPr lang="en-IN" sz="1600" dirty="0" smtClean="0">
                <a:latin typeface="Times New Roman" pitchFamily="18" charset="0"/>
                <a:cs typeface="Times New Roman" pitchFamily="18" charset="0"/>
              </a:rPr>
              <a:t>, Pierre, and </a:t>
            </a:r>
            <a:r>
              <a:rPr lang="en-IN" sz="1600" dirty="0" err="1" smtClean="0">
                <a:latin typeface="Times New Roman" pitchFamily="18" charset="0"/>
                <a:cs typeface="Times New Roman" pitchFamily="18" charset="0"/>
              </a:rPr>
              <a:t>Nenad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Mladenovic</a:t>
            </a:r>
            <a:r>
              <a:rPr lang="en-IN" sz="1600" dirty="0" smtClean="0">
                <a:latin typeface="Times New Roman" pitchFamily="18" charset="0"/>
                <a:cs typeface="Times New Roman" pitchFamily="18" charset="0"/>
              </a:rPr>
              <a:t>. 2001. “Variable </a:t>
            </a:r>
            <a:r>
              <a:rPr lang="en-IN" sz="1600" dirty="0" err="1" smtClean="0">
                <a:latin typeface="Times New Roman" pitchFamily="18" charset="0"/>
                <a:cs typeface="Times New Roman" pitchFamily="18" charset="0"/>
              </a:rPr>
              <a:t>Neighborhood</a:t>
            </a:r>
            <a:r>
              <a:rPr lang="en-IN" sz="1600" dirty="0" smtClean="0">
                <a:latin typeface="Times New Roman" pitchFamily="18" charset="0"/>
                <a:cs typeface="Times New Roman" pitchFamily="18" charset="0"/>
              </a:rPr>
              <a:t> Search: Principles and Applications.” European Journal of Operational Research 130 (3): 449–467.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Huang</a:t>
            </a:r>
            <a:r>
              <a:rPr lang="en-IN" sz="1600" dirty="0" smtClean="0">
                <a:latin typeface="Times New Roman" pitchFamily="18" charset="0"/>
                <a:cs typeface="Times New Roman" pitchFamily="18" charset="0"/>
              </a:rPr>
              <a:t>, J. D., J. J. Liu, Q. X. Chen, and N. Mao. 2017. “Minimizing </a:t>
            </a:r>
            <a:r>
              <a:rPr lang="en-IN" sz="1600" dirty="0" err="1" smtClean="0">
                <a:latin typeface="Times New Roman" pitchFamily="18" charset="0"/>
                <a:cs typeface="Times New Roman" pitchFamily="18" charset="0"/>
              </a:rPr>
              <a:t>Makespan</a:t>
            </a:r>
            <a:r>
              <a:rPr lang="en-IN" sz="1600" dirty="0" smtClean="0">
                <a:latin typeface="Times New Roman" pitchFamily="18" charset="0"/>
                <a:cs typeface="Times New Roman" pitchFamily="18" charset="0"/>
              </a:rPr>
              <a:t> in a Two-Stage Flow Shop with Parallel Batch-Processing Machines and Re-entrant Jobs.” Engineering Optimization 49 (6): 1010–1023.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1421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Knowledge-based Adaptive Discrete Water Wave Optimization for Solving Cloud Workflow Scheduling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2021-07-26T12:22:37Z</dcterms:modified>
</cp:coreProperties>
</file>