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SLA-based Scheduling of Spark Jobs in Hybrid Cloud Computing Environments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599"/>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762000"/>
            <a:ext cx="7498080" cy="5257800"/>
          </a:xfrm>
        </p:spPr>
        <p:txBody>
          <a:bodyPr>
            <a:noAutofit/>
          </a:bodyPr>
          <a:lstStyle/>
          <a:p>
            <a:pPr algn="just">
              <a:buNone/>
            </a:pPr>
            <a:r>
              <a:rPr lang="en-IN" sz="2000" dirty="0" smtClean="0">
                <a:latin typeface="Times New Roman" pitchFamily="18" charset="0"/>
                <a:cs typeface="Times New Roman" pitchFamily="18" charset="0"/>
              </a:rPr>
              <a:t>    Big </a:t>
            </a:r>
            <a:r>
              <a:rPr lang="en-IN" sz="2000" dirty="0" smtClean="0">
                <a:latin typeface="Times New Roman" pitchFamily="18" charset="0"/>
                <a:cs typeface="Times New Roman" pitchFamily="18" charset="0"/>
              </a:rPr>
              <a:t>data frameworks such as Apache Spark are becoming prominent to perform large-scale data analytics jobs. However, local or on-premise computing resources are often not sufficient to run these jobs. Therefore, public cloud resources can be hired on a pay-per-use basis from the cloud service providers to deploy a Spark cluster entirely on the cloud. Nevertheless, using only cloud resources can be costly. Hence, now-a-days, both local and cloud resources are used together to deploy a hybrid cloud computing cluster. However, scheduling jobs in a cluster deployed on hybrid cloud is challenging in the presence of various Service-Level Agreement (SLA) demands such as cost minimization and job deadline guarantee. Most of the existing works either consider a public or a locally deployed cluster and mainly focus on improving job performance in the cluster. In this paper, we propose efficient scheduling algorithms that leverage different cost models in a hybrid cloud deployed cluster to optimize the Virtual Machine (VM) usage cost for both local and cloud resources and maximize the job deadline meet percentage. The results show that our proposed algorithms are highly scalable and reduce the cost of VM usage of a hybrid cluster for up to 20</a:t>
            </a:r>
            <a:r>
              <a:rPr lang="en-IN" sz="2000" dirty="0" smtClean="0">
                <a:latin typeface="Times New Roman" pitchFamily="18" charset="0"/>
                <a:cs typeface="Times New Roman" pitchFamily="18" charset="0"/>
              </a:rPr>
              <a:t>%.</a:t>
            </a:r>
          </a:p>
          <a:p>
            <a:pPr algn="just">
              <a:buNone/>
            </a:pP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analyzing big data using Spark in existing environments, it is difficult to provision resources according to the system’s changing environment and the influence of other users’ executions.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Using </a:t>
            </a:r>
            <a:r>
              <a:rPr lang="en-IN" sz="2000" dirty="0" smtClean="0">
                <a:latin typeface="Times New Roman" pitchFamily="18" charset="0"/>
                <a:cs typeface="Times New Roman" pitchFamily="18" charset="0"/>
              </a:rPr>
              <a:t>cloud technology however, it is possible to provision resources more effectively for the execution of jobs through dynamic resource provision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Spark </a:t>
            </a:r>
            <a:r>
              <a:rPr lang="en-IN" sz="2000" dirty="0" smtClean="0">
                <a:latin typeface="Times New Roman" pitchFamily="18" charset="0"/>
                <a:cs typeface="Times New Roman" pitchFamily="18" charset="0"/>
              </a:rPr>
              <a:t>framework </a:t>
            </a:r>
            <a:r>
              <a:rPr lang="en-IN" sz="2000" dirty="0" smtClean="0">
                <a:latin typeface="Times New Roman" pitchFamily="18" charset="0"/>
                <a:cs typeface="Times New Roman" pitchFamily="18" charset="0"/>
              </a:rPr>
              <a:t>have emerged following existing </a:t>
            </a:r>
            <a:r>
              <a:rPr lang="en-IN" sz="2000" dirty="0" err="1" smtClean="0">
                <a:latin typeface="Times New Roman" pitchFamily="18" charset="0"/>
                <a:cs typeface="Times New Roman" pitchFamily="18" charset="0"/>
              </a:rPr>
              <a:t>Hadoop</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framework, which was studied widely.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Spark </a:t>
            </a:r>
            <a:r>
              <a:rPr lang="en-IN" sz="2000" dirty="0" smtClean="0">
                <a:latin typeface="Times New Roman" pitchFamily="18" charset="0"/>
                <a:cs typeface="Times New Roman" pitchFamily="18" charset="0"/>
              </a:rPr>
              <a:t>supports distributed processing on several nodes which is similar to </a:t>
            </a:r>
            <a:r>
              <a:rPr lang="en-IN" sz="2000" dirty="0" err="1" smtClean="0">
                <a:latin typeface="Times New Roman" pitchFamily="18" charset="0"/>
                <a:cs typeface="Times New Roman" pitchFamily="18" charset="0"/>
              </a:rPr>
              <a:t>Hadoop</a:t>
            </a:r>
            <a:r>
              <a:rPr lang="en-IN" sz="2000" dirty="0" smtClean="0">
                <a:latin typeface="Times New Roman" pitchFamily="18" charset="0"/>
                <a:cs typeface="Times New Roman" pitchFamily="18" charset="0"/>
              </a:rPr>
              <a:t> and in-memory computing as major feature.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Unlike </a:t>
            </a:r>
            <a:r>
              <a:rPr lang="en-IN" sz="2000" dirty="0" err="1" smtClean="0">
                <a:latin typeface="Times New Roman" pitchFamily="18" charset="0"/>
                <a:cs typeface="Times New Roman" pitchFamily="18" charset="0"/>
              </a:rPr>
              <a:t>Hadoop</a:t>
            </a:r>
            <a:r>
              <a:rPr lang="en-IN" sz="2000" dirty="0" smtClean="0">
                <a:latin typeface="Times New Roman" pitchFamily="18" charset="0"/>
                <a:cs typeface="Times New Roman" pitchFamily="18" charset="0"/>
              </a:rPr>
              <a:t> executing disk I/O for data processing, Spark provides in-memory computing using a new concept of data structure RDD (Resilient Distributed Dataset).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formulate an optimization problem for </a:t>
            </a:r>
            <a:r>
              <a:rPr lang="en-IN" sz="2000" dirty="0" err="1" smtClean="0">
                <a:latin typeface="Times New Roman" pitchFamily="18" charset="0"/>
                <a:cs typeface="Times New Roman" pitchFamily="18" charset="0"/>
              </a:rPr>
              <a:t>SLAbased</a:t>
            </a:r>
            <a:r>
              <a:rPr lang="en-IN" sz="2000" dirty="0" smtClean="0">
                <a:latin typeface="Times New Roman" pitchFamily="18" charset="0"/>
                <a:cs typeface="Times New Roman" pitchFamily="18" charset="0"/>
              </a:rPr>
              <a:t> scheduling of Spark jobs in a hybrid cloud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first algorithm is a modified version of the First-Fit (FF) heuristic for solving bin packing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as our main target is </a:t>
            </a:r>
            <a:r>
              <a:rPr lang="en-IN" sz="2000" dirty="0" err="1" smtClean="0">
                <a:latin typeface="Times New Roman" pitchFamily="18" charset="0"/>
                <a:cs typeface="Times New Roman" pitchFamily="18" charset="0"/>
              </a:rPr>
              <a:t>costeffectiveness</a:t>
            </a:r>
            <a:r>
              <a:rPr lang="en-IN" sz="2000" dirty="0" smtClean="0">
                <a:latin typeface="Times New Roman" pitchFamily="18" charset="0"/>
                <a:cs typeface="Times New Roman" pitchFamily="18" charset="0"/>
              </a:rPr>
              <a:t>, this approach can not be applied to our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describe the hybrid cloud model and formulate the problem of dynamic job scheduling between local VMs and cloud </a:t>
            </a:r>
            <a:r>
              <a:rPr lang="en-IN" sz="2000" dirty="0" smtClean="0">
                <a:latin typeface="Times New Roman" pitchFamily="18" charset="0"/>
                <a:cs typeface="Times New Roman" pitchFamily="18" charset="0"/>
              </a:rPr>
              <a:t>VMs.</a:t>
            </a:r>
          </a:p>
          <a:p>
            <a:pPr algn="just">
              <a:lnSpc>
                <a:spcPct val="150000"/>
              </a:lnSpc>
            </a:pPr>
            <a:r>
              <a:rPr lang="en-IN" sz="2000" dirty="0" smtClean="0">
                <a:latin typeface="Times New Roman" pitchFamily="18" charset="0"/>
                <a:cs typeface="Times New Roman" pitchFamily="18" charset="0"/>
              </a:rPr>
              <a:t>In the bin packing problem, items of different volumes must be packed into a finite number of bins or containers each of a fixed given volume in a way that minimizes the number of bins used.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04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152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an auto-scaling method for utilizing resource of Spark clusters effectively in cloud computing environment.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auto-scaling method has a goal to meet user-specified deadline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consider inference aware scaling method in the proposed multi-layer node model to reduce performance damage owing to conflict from other services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propose a method of matching storage server and parallel data request, and a plan to improve the performance in interactive data access </a:t>
            </a:r>
            <a:r>
              <a:rPr lang="en-IN" sz="2000" dirty="0" smtClean="0">
                <a:latin typeface="Times New Roman" pitchFamily="18" charset="0"/>
                <a:cs typeface="Times New Roman" pitchFamily="18" charset="0"/>
              </a:rPr>
              <a:t>method.</a:t>
            </a:r>
          </a:p>
          <a:p>
            <a:pPr algn="just">
              <a:lnSpc>
                <a:spcPct val="150000"/>
              </a:lnSpc>
            </a:pPr>
            <a:r>
              <a:rPr lang="en-IN" sz="2000" dirty="0" smtClean="0">
                <a:latin typeface="Times New Roman" pitchFamily="18" charset="0"/>
                <a:cs typeface="Times New Roman" pitchFamily="18" charset="0"/>
              </a:rPr>
              <a:t>They propose cost efficient scheduling method to execute scientific applications satisfying its deadline in private and public cloud environment.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executors from a job are distributed in different nodes in a </a:t>
            </a:r>
            <a:r>
              <a:rPr lang="en-IN" sz="2000" dirty="0" err="1" smtClean="0">
                <a:latin typeface="Times New Roman" pitchFamily="18" charset="0"/>
                <a:cs typeface="Times New Roman" pitchFamily="18" charset="0"/>
              </a:rPr>
              <a:t>roundrobin</a:t>
            </a:r>
            <a:r>
              <a:rPr lang="en-IN" sz="2000" dirty="0" smtClean="0">
                <a:latin typeface="Times New Roman" pitchFamily="18" charset="0"/>
                <a:cs typeface="Times New Roman" pitchFamily="18" charset="0"/>
              </a:rPr>
              <a:t> fashion for balancing the cluster load and improve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numerous works on inter-cluster </a:t>
            </a:r>
            <a:r>
              <a:rPr lang="en-IN" sz="2000" dirty="0" smtClean="0">
                <a:latin typeface="Times New Roman" pitchFamily="18" charset="0"/>
                <a:cs typeface="Times New Roman" pitchFamily="18" charset="0"/>
              </a:rPr>
              <a:t>scheduler, </a:t>
            </a:r>
            <a:r>
              <a:rPr lang="en-IN" sz="2000" dirty="0" smtClean="0">
                <a:latin typeface="Times New Roman" pitchFamily="18" charset="0"/>
                <a:cs typeface="Times New Roman" pitchFamily="18" charset="0"/>
              </a:rPr>
              <a:t>which focused to address these challenges from a performance standpoint.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most of these works either consider a single cluster setup or tries to improve job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a few works that tried to improve different aspects of scheduling for Spark-based jobs. </a:t>
            </a:r>
            <a:r>
              <a:rPr lang="en-IN" sz="2000" dirty="0" smtClean="0">
                <a:latin typeface="Times New Roman" pitchFamily="18" charset="0"/>
                <a:cs typeface="Times New Roman" pitchFamily="18" charset="0"/>
              </a:rPr>
              <a:t>Sparrow </a:t>
            </a:r>
            <a:r>
              <a:rPr lang="en-IN" sz="2000" dirty="0" smtClean="0">
                <a:latin typeface="Times New Roman" pitchFamily="18" charset="0"/>
                <a:cs typeface="Times New Roman" pitchFamily="18" charset="0"/>
              </a:rPr>
              <a:t>tried to improve the performance of the default Spark scheduling by using a decentralized, randomized </a:t>
            </a:r>
            <a:r>
              <a:rPr lang="en-IN" sz="2000" dirty="0" smtClean="0">
                <a:latin typeface="Times New Roman" pitchFamily="18" charset="0"/>
                <a:cs typeface="Times New Roman" pitchFamily="18" charset="0"/>
              </a:rPr>
              <a:t>sampling based </a:t>
            </a:r>
            <a:r>
              <a:rPr lang="en-IN" sz="2000" dirty="0" smtClean="0">
                <a:latin typeface="Times New Roman" pitchFamily="18" charset="0"/>
                <a:cs typeface="Times New Roman" pitchFamily="18" charset="0"/>
              </a:rPr>
              <a:t>scheduler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have developed a prototype system to evaluate the performance of the proposed job scheduling algorithms in a real hybrid cloud </a:t>
            </a:r>
            <a:r>
              <a:rPr lang="en-IN" sz="2000" dirty="0" smtClean="0">
                <a:latin typeface="Times New Roman" pitchFamily="18" charset="0"/>
                <a:cs typeface="Times New Roman" pitchFamily="18" charset="0"/>
              </a:rPr>
              <a:t>setup.</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135255"/>
          <a:ext cx="7867650" cy="6722745"/>
        </p:xfrm>
        <a:graphic>
          <a:graphicData uri="http://schemas.openxmlformats.org/drawingml/2006/table">
            <a:tbl>
              <a:tblPr firstRow="1" bandRow="1">
                <a:tableStyleId>{5C22544A-7EE6-4342-B048-85BDC9FD1C3A}</a:tableStyleId>
              </a:tblPr>
              <a:tblGrid>
                <a:gridCol w="1371600"/>
                <a:gridCol w="335280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439160">
                <a:tc>
                  <a:txBody>
                    <a:bodyPr/>
                    <a:lstStyle/>
                    <a:p>
                      <a:pPr algn="just">
                        <a:lnSpc>
                          <a:spcPct val="150000"/>
                        </a:lnSpc>
                        <a:spcAft>
                          <a:spcPts val="500"/>
                        </a:spcAft>
                        <a:tabLst>
                          <a:tab pos="457200" algn="l"/>
                        </a:tabLst>
                      </a:pPr>
                      <a:r>
                        <a:rPr lang="en-US" sz="2000" dirty="0">
                          <a:latin typeface="Times New Roman"/>
                          <a:ea typeface="Calibri"/>
                          <a:cs typeface="Latha"/>
                        </a:rPr>
                        <a:t>Apache </a:t>
                      </a:r>
                      <a:r>
                        <a:rPr lang="en-US" sz="2000" dirty="0" err="1">
                          <a:latin typeface="Times New Roman"/>
                          <a:ea typeface="Calibri"/>
                          <a:cs typeface="Latha"/>
                        </a:rPr>
                        <a:t>hadoop</a:t>
                      </a:r>
                      <a:r>
                        <a:rPr lang="en-US" sz="2000" dirty="0">
                          <a:latin typeface="Times New Roman"/>
                          <a:ea typeface="Calibri"/>
                          <a:cs typeface="Latha"/>
                        </a:rPr>
                        <a:t> yarn: Yet another resource negotiator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V. K. </a:t>
                      </a:r>
                      <a:r>
                        <a:rPr lang="en-US" sz="2000" dirty="0" err="1">
                          <a:latin typeface="Times New Roman"/>
                          <a:ea typeface="Calibri"/>
                          <a:cs typeface="Latha"/>
                        </a:rPr>
                        <a:t>Vavilapalli</a:t>
                      </a:r>
                      <a:r>
                        <a:rPr lang="en-US" sz="2000" dirty="0">
                          <a:latin typeface="Times New Roman"/>
                          <a:ea typeface="Calibri"/>
                          <a:cs typeface="Latha"/>
                        </a:rPr>
                        <a:t>, A. C. Murthy, C. Douglas, S. </a:t>
                      </a:r>
                      <a:r>
                        <a:rPr lang="en-US" sz="2000" dirty="0" err="1">
                          <a:latin typeface="Times New Roman"/>
                          <a:ea typeface="Calibri"/>
                          <a:cs typeface="Latha"/>
                        </a:rPr>
                        <a:t>Agarwal</a:t>
                      </a:r>
                      <a:r>
                        <a:rPr lang="en-US" sz="2000" dirty="0">
                          <a:latin typeface="Times New Roman"/>
                          <a:ea typeface="Calibri"/>
                          <a:cs typeface="Latha"/>
                        </a:rPr>
                        <a:t>, M. </a:t>
                      </a:r>
                      <a:r>
                        <a:rPr lang="en-US" sz="2000" dirty="0" err="1">
                          <a:latin typeface="Times New Roman"/>
                          <a:ea typeface="Calibri"/>
                          <a:cs typeface="Latha"/>
                        </a:rPr>
                        <a:t>Konar</a:t>
                      </a:r>
                      <a:r>
                        <a:rPr lang="en-US" sz="2000" dirty="0">
                          <a:latin typeface="Times New Roman"/>
                          <a:ea typeface="Calibri"/>
                          <a:cs typeface="Latha"/>
                        </a:rPr>
                        <a:t>, R. Evans, T. Graves, J. Lowe, H. Shah, S. Seth et al.,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new architecture we introduced decouples the programming model from the resource management infrastructure, and delegates many scheduling functions (e.g., task fault-tolerance) to per-application components.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Apache spark: A unified engine for big data processing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Zaharia, R. S. Xin, P. Wendell, T. Das, M. Armbrust, A. Dave, X. Meng, J. Rosen, S. Venkataraman, M. J. Franklin, A. Ghodsi, J. Gonzalez, S. Shenker, and I. Stoica,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growth of data volumes in industry and research poses tremendous opportunities, as well as tremendous computational challenges.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826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sz="2000" dirty="0" smtClean="0">
                          <a:latin typeface="Times New Roman" pitchFamily="18" charset="0"/>
                          <a:cs typeface="Times New Roman" pitchFamily="18" charset="0"/>
                        </a:rPr>
                        <a:t>TITTLE</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The </a:t>
                      </a:r>
                      <a:r>
                        <a:rPr lang="en-US" sz="2000" dirty="0" err="1">
                          <a:latin typeface="Times New Roman" pitchFamily="18" charset="0"/>
                          <a:ea typeface="Calibri"/>
                          <a:cs typeface="Times New Roman" pitchFamily="18" charset="0"/>
                        </a:rPr>
                        <a:t>hadoop</a:t>
                      </a:r>
                      <a:r>
                        <a:rPr lang="en-US" sz="2000" dirty="0">
                          <a:latin typeface="Times New Roman" pitchFamily="18" charset="0"/>
                          <a:ea typeface="Calibri"/>
                          <a:cs typeface="Times New Roman" pitchFamily="18" charset="0"/>
                        </a:rPr>
                        <a:t> distributed file system</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K. Shvachko, H. Kuang, S. Radia, and R. Chansler,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The Hadoop Distributed File System (HDFS) is designed to store very large data sets reliably, and to stream those data sets at high bandwidth to user applications.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Cassandra: a decentralized structured storage system</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Lakshman and P. Malik,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 way Cassandra man- ages the persistent state in the face of these failures drives the reliability and scalability of the software systems rely- </a:t>
                      </a:r>
                      <a:r>
                        <a:rPr lang="en-US" sz="2000" dirty="0" err="1">
                          <a:solidFill>
                            <a:srgbClr val="333333"/>
                          </a:solidFill>
                          <a:latin typeface="Times New Roman" pitchFamily="18" charset="0"/>
                          <a:ea typeface="Calibri"/>
                          <a:cs typeface="Times New Roman" pitchFamily="18" charset="0"/>
                        </a:rPr>
                        <a:t>ing</a:t>
                      </a:r>
                      <a:r>
                        <a:rPr lang="en-US" sz="2000" dirty="0">
                          <a:solidFill>
                            <a:srgbClr val="333333"/>
                          </a:solidFill>
                          <a:latin typeface="Times New Roman" pitchFamily="18" charset="0"/>
                          <a:ea typeface="Calibri"/>
                          <a:cs typeface="Times New Roman" pitchFamily="18" charset="0"/>
                        </a:rPr>
                        <a:t> on this service.</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447800"/>
            <a:ext cx="6934199" cy="49529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620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143000" y="609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have formulated the SLA-based Spark job scheduling problem in a hybrid cloud as an optimization problem. We have proposed two greedy heuristics-based algorithms to solve the scheduling problem. Besides, we have implemented the proposed algorithms on top of Apache </a:t>
            </a:r>
            <a:r>
              <a:rPr lang="en-IN" sz="1800" dirty="0" err="1" smtClean="0">
                <a:latin typeface="Times New Roman" pitchFamily="18" charset="0"/>
                <a:cs typeface="Times New Roman" pitchFamily="18" charset="0"/>
              </a:rPr>
              <a:t>Mesos</a:t>
            </a:r>
            <a:r>
              <a:rPr lang="en-IN" sz="1800" dirty="0" smtClean="0">
                <a:latin typeface="Times New Roman" pitchFamily="18" charset="0"/>
                <a:cs typeface="Times New Roman" pitchFamily="18" charset="0"/>
              </a:rPr>
              <a:t> to show the applicability in real environments. We have compared the proposed approaches in both simulated and real experiments to show the superiority of them over the baseline approaches. The results show that our proposed algorithms can significantly reduce VM usage costs in a hybrid cloud. Although there are performance overheads due to data transmission delays caused by hybrid placements, it is negligible as compared to the cost-saving benefits. Moreover, the proposed approaches are highly scalable and have low scheduling overhead, which is similar to the native Spark schedulers.</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38200"/>
          </a:xfrm>
        </p:spPr>
        <p:txBody>
          <a:bodyPr>
            <a:normAutofit/>
          </a:bodyPr>
          <a:lstStyle/>
          <a:p>
            <a:r>
              <a:rPr lang="en-US" dirty="0" smtClean="0"/>
              <a:t>REFERENCE</a:t>
            </a:r>
            <a:endParaRPr lang="en-US" dirty="0"/>
          </a:p>
        </p:txBody>
      </p:sp>
      <p:sp>
        <p:nvSpPr>
          <p:cNvPr id="3" name="Content Placeholder 2"/>
          <p:cNvSpPr>
            <a:spLocks noGrp="1"/>
          </p:cNvSpPr>
          <p:nvPr>
            <p:ph idx="1"/>
          </p:nvPr>
        </p:nvSpPr>
        <p:spPr>
          <a:xfrm>
            <a:off x="1066800" y="6858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V. K. </a:t>
            </a:r>
            <a:r>
              <a:rPr lang="en-IN" sz="1500" dirty="0" err="1" smtClean="0">
                <a:latin typeface="Times New Roman" pitchFamily="18" charset="0"/>
                <a:cs typeface="Times New Roman" pitchFamily="18" charset="0"/>
              </a:rPr>
              <a:t>Vavilapalli</a:t>
            </a:r>
            <a:r>
              <a:rPr lang="en-IN" sz="1500" dirty="0" smtClean="0">
                <a:latin typeface="Times New Roman" pitchFamily="18" charset="0"/>
                <a:cs typeface="Times New Roman" pitchFamily="18" charset="0"/>
              </a:rPr>
              <a:t>, A. C. Murthy, C. Douglas, S. </a:t>
            </a:r>
            <a:r>
              <a:rPr lang="en-IN" sz="1500" dirty="0" err="1" smtClean="0">
                <a:latin typeface="Times New Roman" pitchFamily="18" charset="0"/>
                <a:cs typeface="Times New Roman" pitchFamily="18" charset="0"/>
              </a:rPr>
              <a:t>Agarwal</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Konar</a:t>
            </a:r>
            <a:r>
              <a:rPr lang="en-IN" sz="1500" dirty="0" smtClean="0">
                <a:latin typeface="Times New Roman" pitchFamily="18" charset="0"/>
                <a:cs typeface="Times New Roman" pitchFamily="18" charset="0"/>
              </a:rPr>
              <a:t>, R. Evans, T. Graves, J. Lowe, H. Shah, S. Seth et al., “Apache </a:t>
            </a:r>
            <a:r>
              <a:rPr lang="en-IN" sz="1500" dirty="0" err="1" smtClean="0">
                <a:latin typeface="Times New Roman" pitchFamily="18" charset="0"/>
                <a:cs typeface="Times New Roman" pitchFamily="18" charset="0"/>
              </a:rPr>
              <a:t>hadoop</a:t>
            </a:r>
            <a:r>
              <a:rPr lang="en-IN" sz="1500" dirty="0" smtClean="0">
                <a:latin typeface="Times New Roman" pitchFamily="18" charset="0"/>
                <a:cs typeface="Times New Roman" pitchFamily="18" charset="0"/>
              </a:rPr>
              <a:t> yarn: Yet another resource negotiator,” in Proceedings of the 4th ACM Annual Symposium on Cloud Computing, 2013.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M. </a:t>
            </a:r>
            <a:r>
              <a:rPr lang="en-IN" sz="1500" dirty="0" err="1" smtClean="0">
                <a:latin typeface="Times New Roman" pitchFamily="18" charset="0"/>
                <a:cs typeface="Times New Roman" pitchFamily="18" charset="0"/>
              </a:rPr>
              <a:t>Zaharia</a:t>
            </a:r>
            <a:r>
              <a:rPr lang="en-IN" sz="1500" dirty="0" smtClean="0">
                <a:latin typeface="Times New Roman" pitchFamily="18" charset="0"/>
                <a:cs typeface="Times New Roman" pitchFamily="18" charset="0"/>
              </a:rPr>
              <a:t>, R. S. </a:t>
            </a:r>
            <a:r>
              <a:rPr lang="en-IN" sz="1500" dirty="0" err="1" smtClean="0">
                <a:latin typeface="Times New Roman" pitchFamily="18" charset="0"/>
                <a:cs typeface="Times New Roman" pitchFamily="18" charset="0"/>
              </a:rPr>
              <a:t>Xin</a:t>
            </a:r>
            <a:r>
              <a:rPr lang="en-IN" sz="1500" dirty="0" smtClean="0">
                <a:latin typeface="Times New Roman" pitchFamily="18" charset="0"/>
                <a:cs typeface="Times New Roman" pitchFamily="18" charset="0"/>
              </a:rPr>
              <a:t>, P. Wendell, T. Das, M. </a:t>
            </a:r>
            <a:r>
              <a:rPr lang="en-IN" sz="1500" dirty="0" err="1" smtClean="0">
                <a:latin typeface="Times New Roman" pitchFamily="18" charset="0"/>
                <a:cs typeface="Times New Roman" pitchFamily="18" charset="0"/>
              </a:rPr>
              <a:t>Armbrust</a:t>
            </a:r>
            <a:r>
              <a:rPr lang="en-IN" sz="1500" dirty="0" smtClean="0">
                <a:latin typeface="Times New Roman" pitchFamily="18" charset="0"/>
                <a:cs typeface="Times New Roman" pitchFamily="18" charset="0"/>
              </a:rPr>
              <a:t>, A. Dave, X. </a:t>
            </a:r>
            <a:r>
              <a:rPr lang="en-IN" sz="1500" dirty="0" err="1" smtClean="0">
                <a:latin typeface="Times New Roman" pitchFamily="18" charset="0"/>
                <a:cs typeface="Times New Roman" pitchFamily="18" charset="0"/>
              </a:rPr>
              <a:t>Meng</a:t>
            </a:r>
            <a:r>
              <a:rPr lang="en-IN" sz="1500" dirty="0" smtClean="0">
                <a:latin typeface="Times New Roman" pitchFamily="18" charset="0"/>
                <a:cs typeface="Times New Roman" pitchFamily="18" charset="0"/>
              </a:rPr>
              <a:t>, J. Rosen, S. </a:t>
            </a:r>
            <a:r>
              <a:rPr lang="en-IN" sz="1500" dirty="0" err="1" smtClean="0">
                <a:latin typeface="Times New Roman" pitchFamily="18" charset="0"/>
                <a:cs typeface="Times New Roman" pitchFamily="18" charset="0"/>
              </a:rPr>
              <a:t>Venkataraman</a:t>
            </a:r>
            <a:r>
              <a:rPr lang="en-IN" sz="1500" dirty="0" smtClean="0">
                <a:latin typeface="Times New Roman" pitchFamily="18" charset="0"/>
                <a:cs typeface="Times New Roman" pitchFamily="18" charset="0"/>
              </a:rPr>
              <a:t>, M. J. Franklin, A. </a:t>
            </a:r>
            <a:r>
              <a:rPr lang="en-IN" sz="1500" dirty="0" err="1" smtClean="0">
                <a:latin typeface="Times New Roman" pitchFamily="18" charset="0"/>
                <a:cs typeface="Times New Roman" pitchFamily="18" charset="0"/>
              </a:rPr>
              <a:t>Ghodsi</a:t>
            </a:r>
            <a:r>
              <a:rPr lang="en-IN" sz="1500" dirty="0" smtClean="0">
                <a:latin typeface="Times New Roman" pitchFamily="18" charset="0"/>
                <a:cs typeface="Times New Roman" pitchFamily="18" charset="0"/>
              </a:rPr>
              <a:t>, J. Gonzalez, S. </a:t>
            </a:r>
            <a:r>
              <a:rPr lang="en-IN" sz="1500" dirty="0" err="1" smtClean="0">
                <a:latin typeface="Times New Roman" pitchFamily="18" charset="0"/>
                <a:cs typeface="Times New Roman" pitchFamily="18" charset="0"/>
              </a:rPr>
              <a:t>Shenker</a:t>
            </a:r>
            <a:r>
              <a:rPr lang="en-IN" sz="1500" dirty="0" smtClean="0">
                <a:latin typeface="Times New Roman" pitchFamily="18" charset="0"/>
                <a:cs typeface="Times New Roman" pitchFamily="18" charset="0"/>
              </a:rPr>
              <a:t>, and I. </a:t>
            </a:r>
            <a:r>
              <a:rPr lang="en-IN" sz="1500" dirty="0" err="1" smtClean="0">
                <a:latin typeface="Times New Roman" pitchFamily="18" charset="0"/>
                <a:cs typeface="Times New Roman" pitchFamily="18" charset="0"/>
              </a:rPr>
              <a:t>Stoica</a:t>
            </a:r>
            <a:r>
              <a:rPr lang="en-IN" sz="1500" dirty="0" smtClean="0">
                <a:latin typeface="Times New Roman" pitchFamily="18" charset="0"/>
                <a:cs typeface="Times New Roman" pitchFamily="18" charset="0"/>
              </a:rPr>
              <a:t>, “Apache spark: A unified engine for big data processing,” Communications of the ACM, 2016.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A. </a:t>
            </a:r>
            <a:r>
              <a:rPr lang="en-IN" sz="1500" dirty="0" err="1" smtClean="0">
                <a:latin typeface="Times New Roman" pitchFamily="18" charset="0"/>
                <a:cs typeface="Times New Roman" pitchFamily="18" charset="0"/>
              </a:rPr>
              <a:t>Toshniwal</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Taneja</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Shukla</a:t>
            </a:r>
            <a:r>
              <a:rPr lang="en-IN" sz="1500" dirty="0" smtClean="0">
                <a:latin typeface="Times New Roman" pitchFamily="18" charset="0"/>
                <a:cs typeface="Times New Roman" pitchFamily="18" charset="0"/>
              </a:rPr>
              <a:t>, K. </a:t>
            </a:r>
            <a:r>
              <a:rPr lang="en-IN" sz="1500" dirty="0" err="1" smtClean="0">
                <a:latin typeface="Times New Roman" pitchFamily="18" charset="0"/>
                <a:cs typeface="Times New Roman" pitchFamily="18" charset="0"/>
              </a:rPr>
              <a:t>Ramasamy</a:t>
            </a:r>
            <a:r>
              <a:rPr lang="en-IN" sz="1500" dirty="0" smtClean="0">
                <a:latin typeface="Times New Roman" pitchFamily="18" charset="0"/>
                <a:cs typeface="Times New Roman" pitchFamily="18" charset="0"/>
              </a:rPr>
              <a:t>, J. M. Patel, S. </a:t>
            </a:r>
            <a:r>
              <a:rPr lang="en-IN" sz="1500" dirty="0" err="1" smtClean="0">
                <a:latin typeface="Times New Roman" pitchFamily="18" charset="0"/>
                <a:cs typeface="Times New Roman" pitchFamily="18" charset="0"/>
              </a:rPr>
              <a:t>Kulkarni</a:t>
            </a:r>
            <a:r>
              <a:rPr lang="en-IN" sz="1500" dirty="0" smtClean="0">
                <a:latin typeface="Times New Roman" pitchFamily="18" charset="0"/>
                <a:cs typeface="Times New Roman" pitchFamily="18" charset="0"/>
              </a:rPr>
              <a:t>, J. Jackson, K. </a:t>
            </a:r>
            <a:r>
              <a:rPr lang="en-IN" sz="1500" dirty="0" err="1" smtClean="0">
                <a:latin typeface="Times New Roman" pitchFamily="18" charset="0"/>
                <a:cs typeface="Times New Roman" pitchFamily="18" charset="0"/>
              </a:rPr>
              <a:t>Gade</a:t>
            </a:r>
            <a:r>
              <a:rPr lang="en-IN" sz="1500" dirty="0" smtClean="0">
                <a:latin typeface="Times New Roman" pitchFamily="18" charset="0"/>
                <a:cs typeface="Times New Roman" pitchFamily="18" charset="0"/>
              </a:rPr>
              <a:t>, M. Fu, J. </a:t>
            </a:r>
            <a:r>
              <a:rPr lang="en-IN" sz="1500" dirty="0" err="1" smtClean="0">
                <a:latin typeface="Times New Roman" pitchFamily="18" charset="0"/>
                <a:cs typeface="Times New Roman" pitchFamily="18" charset="0"/>
              </a:rPr>
              <a:t>Donham</a:t>
            </a:r>
            <a:r>
              <a:rPr lang="en-IN" sz="1500" dirty="0" smtClean="0">
                <a:latin typeface="Times New Roman" pitchFamily="18" charset="0"/>
                <a:cs typeface="Times New Roman" pitchFamily="18" charset="0"/>
              </a:rPr>
              <a:t> et al., “Storm at twitter,” in Proceedings of the 2014 ACM SIGMOD international conference on Management of data. ACM, 2014, pp. 147–156.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K. </a:t>
            </a:r>
            <a:r>
              <a:rPr lang="en-IN" sz="1500" dirty="0" err="1" smtClean="0">
                <a:latin typeface="Times New Roman" pitchFamily="18" charset="0"/>
                <a:cs typeface="Times New Roman" pitchFamily="18" charset="0"/>
              </a:rPr>
              <a:t>Shvachko</a:t>
            </a:r>
            <a:r>
              <a:rPr lang="en-IN" sz="1500" dirty="0" smtClean="0">
                <a:latin typeface="Times New Roman" pitchFamily="18" charset="0"/>
                <a:cs typeface="Times New Roman" pitchFamily="18" charset="0"/>
              </a:rPr>
              <a:t>, H. </a:t>
            </a:r>
            <a:r>
              <a:rPr lang="en-IN" sz="1500" dirty="0" err="1" smtClean="0">
                <a:latin typeface="Times New Roman" pitchFamily="18" charset="0"/>
                <a:cs typeface="Times New Roman" pitchFamily="18" charset="0"/>
              </a:rPr>
              <a:t>Kuang</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Radia</a:t>
            </a:r>
            <a:r>
              <a:rPr lang="en-IN" sz="1500" dirty="0" smtClean="0">
                <a:latin typeface="Times New Roman" pitchFamily="18" charset="0"/>
                <a:cs typeface="Times New Roman" pitchFamily="18" charset="0"/>
              </a:rPr>
              <a:t>, and R. </a:t>
            </a:r>
            <a:r>
              <a:rPr lang="en-IN" sz="1500" dirty="0" err="1" smtClean="0">
                <a:latin typeface="Times New Roman" pitchFamily="18" charset="0"/>
                <a:cs typeface="Times New Roman" pitchFamily="18" charset="0"/>
              </a:rPr>
              <a:t>Chansler</a:t>
            </a:r>
            <a:r>
              <a:rPr lang="en-IN" sz="1500" dirty="0" smtClean="0">
                <a:latin typeface="Times New Roman" pitchFamily="18" charset="0"/>
                <a:cs typeface="Times New Roman" pitchFamily="18" charset="0"/>
              </a:rPr>
              <a:t>, “The </a:t>
            </a:r>
            <a:r>
              <a:rPr lang="en-IN" sz="1500" dirty="0" err="1" smtClean="0">
                <a:latin typeface="Times New Roman" pitchFamily="18" charset="0"/>
                <a:cs typeface="Times New Roman" pitchFamily="18" charset="0"/>
              </a:rPr>
              <a:t>hadoop</a:t>
            </a:r>
            <a:r>
              <a:rPr lang="en-IN" sz="1500" dirty="0" smtClean="0">
                <a:latin typeface="Times New Roman" pitchFamily="18" charset="0"/>
                <a:cs typeface="Times New Roman" pitchFamily="18" charset="0"/>
              </a:rPr>
              <a:t> distributed file system,” in Proceedings of the 26th IEEE Symposium on Mass Storage Systems and Technologies (MSST), 2010.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L. George, </a:t>
            </a:r>
            <a:r>
              <a:rPr lang="en-IN" sz="1500" dirty="0" err="1" smtClean="0">
                <a:latin typeface="Times New Roman" pitchFamily="18" charset="0"/>
                <a:cs typeface="Times New Roman" pitchFamily="18" charset="0"/>
              </a:rPr>
              <a:t>HBase</a:t>
            </a:r>
            <a:r>
              <a:rPr lang="en-IN" sz="1500" dirty="0" smtClean="0">
                <a:latin typeface="Times New Roman" pitchFamily="18" charset="0"/>
                <a:cs typeface="Times New Roman" pitchFamily="18" charset="0"/>
              </a:rPr>
              <a:t>: the definitive guide: random access to your </a:t>
            </a:r>
            <a:r>
              <a:rPr lang="en-IN" sz="1500" dirty="0" err="1" smtClean="0">
                <a:latin typeface="Times New Roman" pitchFamily="18" charset="0"/>
                <a:cs typeface="Times New Roman" pitchFamily="18" charset="0"/>
              </a:rPr>
              <a:t>planetsize</a:t>
            </a:r>
            <a:r>
              <a:rPr lang="en-IN" sz="1500" dirty="0" smtClean="0">
                <a:latin typeface="Times New Roman" pitchFamily="18" charset="0"/>
                <a:cs typeface="Times New Roman" pitchFamily="18" charset="0"/>
              </a:rPr>
              <a:t> data. ” O’Reilly Media, Inc.”, 2011.</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A. </a:t>
            </a:r>
            <a:r>
              <a:rPr lang="en-IN" sz="1400" dirty="0" err="1" smtClean="0">
                <a:latin typeface="Times New Roman" pitchFamily="18" charset="0"/>
                <a:cs typeface="Times New Roman" pitchFamily="18" charset="0"/>
              </a:rPr>
              <a:t>Lakshman</a:t>
            </a:r>
            <a:r>
              <a:rPr lang="en-IN" sz="1400" dirty="0" smtClean="0">
                <a:latin typeface="Times New Roman" pitchFamily="18" charset="0"/>
                <a:cs typeface="Times New Roman" pitchFamily="18" charset="0"/>
              </a:rPr>
              <a:t> and P. </a:t>
            </a:r>
            <a:r>
              <a:rPr lang="en-IN" sz="1400" dirty="0" err="1" smtClean="0">
                <a:latin typeface="Times New Roman" pitchFamily="18" charset="0"/>
                <a:cs typeface="Times New Roman" pitchFamily="18" charset="0"/>
              </a:rPr>
              <a:t>Malik</a:t>
            </a:r>
            <a:r>
              <a:rPr lang="en-IN" sz="1400" dirty="0" smtClean="0">
                <a:latin typeface="Times New Roman" pitchFamily="18" charset="0"/>
                <a:cs typeface="Times New Roman" pitchFamily="18" charset="0"/>
              </a:rPr>
              <a:t>, “Cassandra: a decentralized structured storage system,” ACM SIGOPS Operating Systems Review, vol. 44, no. 2, pp. 35–40, Apr. 2010.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7] M. </a:t>
            </a:r>
            <a:r>
              <a:rPr lang="en-IN" sz="1400" dirty="0" err="1" smtClean="0">
                <a:latin typeface="Times New Roman" pitchFamily="18" charset="0"/>
                <a:cs typeface="Times New Roman" pitchFamily="18" charset="0"/>
              </a:rPr>
              <a:t>Zaharia</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Chowdhury</a:t>
            </a:r>
            <a:r>
              <a:rPr lang="en-IN" sz="1400" dirty="0" smtClean="0">
                <a:latin typeface="Times New Roman" pitchFamily="18" charset="0"/>
                <a:cs typeface="Times New Roman" pitchFamily="18" charset="0"/>
              </a:rPr>
              <a:t>, T. Das, A. Dave, J. Ma, M. McCauley, M. J. Franklin, S. </a:t>
            </a:r>
            <a:r>
              <a:rPr lang="en-IN" sz="1400" dirty="0" err="1" smtClean="0">
                <a:latin typeface="Times New Roman" pitchFamily="18" charset="0"/>
                <a:cs typeface="Times New Roman" pitchFamily="18" charset="0"/>
              </a:rPr>
              <a:t>Shenker</a:t>
            </a:r>
            <a:r>
              <a:rPr lang="en-IN" sz="1400" dirty="0" smtClean="0">
                <a:latin typeface="Times New Roman" pitchFamily="18" charset="0"/>
                <a:cs typeface="Times New Roman" pitchFamily="18" charset="0"/>
              </a:rPr>
              <a:t>, and I. </a:t>
            </a:r>
            <a:r>
              <a:rPr lang="en-IN" sz="1400" dirty="0" err="1" smtClean="0">
                <a:latin typeface="Times New Roman" pitchFamily="18" charset="0"/>
                <a:cs typeface="Times New Roman" pitchFamily="18" charset="0"/>
              </a:rPr>
              <a:t>Stoica</a:t>
            </a:r>
            <a:r>
              <a:rPr lang="en-IN" sz="1400" dirty="0" smtClean="0">
                <a:latin typeface="Times New Roman" pitchFamily="18" charset="0"/>
                <a:cs typeface="Times New Roman" pitchFamily="18" charset="0"/>
              </a:rPr>
              <a:t>, “Resilient distributed datasets: A fault-tolerant abstraction for in-memory cluster computing,” in Proceedings of the 9th USENIX Conference on Networked Systems Design and Implementation (NSDI), 2012.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8] P. </a:t>
            </a:r>
            <a:r>
              <a:rPr lang="en-IN" sz="1400" dirty="0" err="1" smtClean="0">
                <a:latin typeface="Times New Roman" pitchFamily="18" charset="0"/>
                <a:cs typeface="Times New Roman" pitchFamily="18" charset="0"/>
              </a:rPr>
              <a:t>Garefalakis</a:t>
            </a:r>
            <a:r>
              <a:rPr lang="en-IN" sz="1400" dirty="0" smtClean="0">
                <a:latin typeface="Times New Roman" pitchFamily="18" charset="0"/>
                <a:cs typeface="Times New Roman" pitchFamily="18" charset="0"/>
              </a:rPr>
              <a:t>, K. </a:t>
            </a:r>
            <a:r>
              <a:rPr lang="en-IN" sz="1400" dirty="0" err="1" smtClean="0">
                <a:latin typeface="Times New Roman" pitchFamily="18" charset="0"/>
                <a:cs typeface="Times New Roman" pitchFamily="18" charset="0"/>
              </a:rPr>
              <a:t>Karanasos</a:t>
            </a:r>
            <a:r>
              <a:rPr lang="en-IN" sz="1400" dirty="0" smtClean="0">
                <a:latin typeface="Times New Roman" pitchFamily="18" charset="0"/>
                <a:cs typeface="Times New Roman" pitchFamily="18" charset="0"/>
              </a:rPr>
              <a:t>, P. </a:t>
            </a:r>
            <a:r>
              <a:rPr lang="en-IN" sz="1400" dirty="0" err="1" smtClean="0">
                <a:latin typeface="Times New Roman" pitchFamily="18" charset="0"/>
                <a:cs typeface="Times New Roman" pitchFamily="18" charset="0"/>
              </a:rPr>
              <a:t>Pietzuch</a:t>
            </a:r>
            <a:r>
              <a:rPr lang="en-IN" sz="1400" dirty="0" smtClean="0">
                <a:latin typeface="Times New Roman" pitchFamily="18" charset="0"/>
                <a:cs typeface="Times New Roman" pitchFamily="18" charset="0"/>
              </a:rPr>
              <a:t>, A. Suresh, and S. </a:t>
            </a:r>
            <a:r>
              <a:rPr lang="en-IN" sz="1400" dirty="0" err="1" smtClean="0">
                <a:latin typeface="Times New Roman" pitchFamily="18" charset="0"/>
                <a:cs typeface="Times New Roman" pitchFamily="18" charset="0"/>
              </a:rPr>
              <a:t>Rao</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Medea</a:t>
            </a:r>
            <a:r>
              <a:rPr lang="en-IN" sz="1400" dirty="0" smtClean="0">
                <a:latin typeface="Times New Roman" pitchFamily="18" charset="0"/>
                <a:cs typeface="Times New Roman" pitchFamily="18" charset="0"/>
              </a:rPr>
              <a:t>: Scheduling of long running applications in shared production clusters,” in Proceedings of the Thirteenth </a:t>
            </a:r>
            <a:r>
              <a:rPr lang="en-IN" sz="1400" dirty="0" err="1" smtClean="0">
                <a:latin typeface="Times New Roman" pitchFamily="18" charset="0"/>
                <a:cs typeface="Times New Roman" pitchFamily="18" charset="0"/>
              </a:rPr>
              <a:t>EuroSys</a:t>
            </a:r>
            <a:r>
              <a:rPr lang="en-IN" sz="1400" dirty="0" smtClean="0">
                <a:latin typeface="Times New Roman" pitchFamily="18" charset="0"/>
                <a:cs typeface="Times New Roman" pitchFamily="18" charset="0"/>
              </a:rPr>
              <a:t> Conference, ser. </a:t>
            </a:r>
            <a:r>
              <a:rPr lang="en-IN" sz="1400" dirty="0" err="1" smtClean="0">
                <a:latin typeface="Times New Roman" pitchFamily="18" charset="0"/>
                <a:cs typeface="Times New Roman" pitchFamily="18" charset="0"/>
              </a:rPr>
              <a:t>EuroSys</a:t>
            </a:r>
            <a:r>
              <a:rPr lang="en-IN" sz="1400" dirty="0" smtClean="0">
                <a:latin typeface="Times New Roman" pitchFamily="18" charset="0"/>
                <a:cs typeface="Times New Roman" pitchFamily="18" charset="0"/>
              </a:rPr>
              <a:t> ’18. New York, NY, USA: Association for Computing Machinery, 2018.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9] C. </a:t>
            </a:r>
            <a:r>
              <a:rPr lang="en-IN" sz="1400" dirty="0" err="1" smtClean="0">
                <a:latin typeface="Times New Roman" pitchFamily="18" charset="0"/>
                <a:cs typeface="Times New Roman" pitchFamily="18" charset="0"/>
              </a:rPr>
              <a:t>Curino</a:t>
            </a:r>
            <a:r>
              <a:rPr lang="en-IN" sz="1400" dirty="0" smtClean="0">
                <a:latin typeface="Times New Roman" pitchFamily="18" charset="0"/>
                <a:cs typeface="Times New Roman" pitchFamily="18" charset="0"/>
              </a:rPr>
              <a:t>, S. Krishnan, K. </a:t>
            </a:r>
            <a:r>
              <a:rPr lang="en-IN" sz="1400" dirty="0" err="1" smtClean="0">
                <a:latin typeface="Times New Roman" pitchFamily="18" charset="0"/>
                <a:cs typeface="Times New Roman" pitchFamily="18" charset="0"/>
              </a:rPr>
              <a:t>Karanasos</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Rao</a:t>
            </a:r>
            <a:r>
              <a:rPr lang="en-IN" sz="1400" dirty="0" smtClean="0">
                <a:latin typeface="Times New Roman" pitchFamily="18" charset="0"/>
                <a:cs typeface="Times New Roman" pitchFamily="18" charset="0"/>
              </a:rPr>
              <a:t>, G. M. </a:t>
            </a:r>
            <a:r>
              <a:rPr lang="en-IN" sz="1400" dirty="0" err="1" smtClean="0">
                <a:latin typeface="Times New Roman" pitchFamily="18" charset="0"/>
                <a:cs typeface="Times New Roman" pitchFamily="18" charset="0"/>
              </a:rPr>
              <a:t>Fumarola</a:t>
            </a:r>
            <a:r>
              <a:rPr lang="en-IN" sz="1400" dirty="0" smtClean="0">
                <a:latin typeface="Times New Roman" pitchFamily="18" charset="0"/>
                <a:cs typeface="Times New Roman" pitchFamily="18" charset="0"/>
              </a:rPr>
              <a:t>, B. Huang, K. </a:t>
            </a:r>
            <a:r>
              <a:rPr lang="en-IN" sz="1400" dirty="0" err="1" smtClean="0">
                <a:latin typeface="Times New Roman" pitchFamily="18" charset="0"/>
                <a:cs typeface="Times New Roman" pitchFamily="18" charset="0"/>
              </a:rPr>
              <a:t>Chaliparambil</a:t>
            </a:r>
            <a:r>
              <a:rPr lang="en-IN" sz="1400" dirty="0" smtClean="0">
                <a:latin typeface="Times New Roman" pitchFamily="18" charset="0"/>
                <a:cs typeface="Times New Roman" pitchFamily="18" charset="0"/>
              </a:rPr>
              <a:t>, A. Suresh, Y. Chen, S. </a:t>
            </a:r>
            <a:r>
              <a:rPr lang="en-IN" sz="1400" dirty="0" err="1" smtClean="0">
                <a:latin typeface="Times New Roman" pitchFamily="18" charset="0"/>
                <a:cs typeface="Times New Roman" pitchFamily="18" charset="0"/>
              </a:rPr>
              <a:t>Heddaya</a:t>
            </a:r>
            <a:r>
              <a:rPr lang="en-IN" sz="1400" dirty="0" smtClean="0">
                <a:latin typeface="Times New Roman" pitchFamily="18" charset="0"/>
                <a:cs typeface="Times New Roman" pitchFamily="18" charset="0"/>
              </a:rPr>
              <a:t>, R. </a:t>
            </a:r>
            <a:r>
              <a:rPr lang="en-IN" sz="1400" dirty="0" err="1" smtClean="0">
                <a:latin typeface="Times New Roman" pitchFamily="18" charset="0"/>
                <a:cs typeface="Times New Roman" pitchFamily="18" charset="0"/>
              </a:rPr>
              <a:t>Burd</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Sakalanaga</a:t>
            </a:r>
            <a:r>
              <a:rPr lang="en-IN" sz="1400" dirty="0" smtClean="0">
                <a:latin typeface="Times New Roman" pitchFamily="18" charset="0"/>
                <a:cs typeface="Times New Roman" pitchFamily="18" charset="0"/>
              </a:rPr>
              <a:t>, C. Douglas, B. Ramsey, and R. </a:t>
            </a:r>
            <a:r>
              <a:rPr lang="en-IN" sz="1400" dirty="0" err="1" smtClean="0">
                <a:latin typeface="Times New Roman" pitchFamily="18" charset="0"/>
                <a:cs typeface="Times New Roman" pitchFamily="18" charset="0"/>
              </a:rPr>
              <a:t>Ramakrishnan</a:t>
            </a:r>
            <a:r>
              <a:rPr lang="en-IN" sz="1400" dirty="0" smtClean="0">
                <a:latin typeface="Times New Roman" pitchFamily="18" charset="0"/>
                <a:cs typeface="Times New Roman" pitchFamily="18" charset="0"/>
              </a:rPr>
              <a:t>, “Hydra: a federated resource manager for data-</a:t>
            </a:r>
            <a:r>
              <a:rPr lang="en-IN" sz="1400" dirty="0" err="1" smtClean="0">
                <a:latin typeface="Times New Roman" pitchFamily="18" charset="0"/>
                <a:cs typeface="Times New Roman" pitchFamily="18" charset="0"/>
              </a:rPr>
              <a:t>center</a:t>
            </a:r>
            <a:r>
              <a:rPr lang="en-IN" sz="1400" dirty="0" smtClean="0">
                <a:latin typeface="Times New Roman" pitchFamily="18" charset="0"/>
                <a:cs typeface="Times New Roman" pitchFamily="18" charset="0"/>
              </a:rPr>
              <a:t> scale analytics,” in 16th USENIX Symposium on Networked Systems Design and Implementation (NSDI 19). Boston, MA: USENIX Association, Feb. 2019, pp. 177–192.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10] B. </a:t>
            </a:r>
            <a:r>
              <a:rPr lang="en-IN" sz="1400" dirty="0" err="1" smtClean="0">
                <a:latin typeface="Times New Roman" pitchFamily="18" charset="0"/>
                <a:cs typeface="Times New Roman" pitchFamily="18" charset="0"/>
              </a:rPr>
              <a:t>Hindman</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Konwinski</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Zaharia</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Ghodsi</a:t>
            </a:r>
            <a:r>
              <a:rPr lang="en-IN" sz="1400" dirty="0" smtClean="0">
                <a:latin typeface="Times New Roman" pitchFamily="18" charset="0"/>
                <a:cs typeface="Times New Roman" pitchFamily="18" charset="0"/>
              </a:rPr>
              <a:t>, A. D. Joseph, R. H. Katz, S. </a:t>
            </a:r>
            <a:r>
              <a:rPr lang="en-IN" sz="1400" dirty="0" err="1" smtClean="0">
                <a:latin typeface="Times New Roman" pitchFamily="18" charset="0"/>
                <a:cs typeface="Times New Roman" pitchFamily="18" charset="0"/>
              </a:rPr>
              <a:t>Shenker</a:t>
            </a:r>
            <a:r>
              <a:rPr lang="en-IN" sz="1400" dirty="0" smtClean="0">
                <a:latin typeface="Times New Roman" pitchFamily="18" charset="0"/>
                <a:cs typeface="Times New Roman" pitchFamily="18" charset="0"/>
              </a:rPr>
              <a:t>, and I. </a:t>
            </a:r>
            <a:r>
              <a:rPr lang="en-IN" sz="1400" dirty="0" err="1" smtClean="0">
                <a:latin typeface="Times New Roman" pitchFamily="18" charset="0"/>
                <a:cs typeface="Times New Roman" pitchFamily="18" charset="0"/>
              </a:rPr>
              <a:t>Stoica</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Mesos</a:t>
            </a:r>
            <a:r>
              <a:rPr lang="en-IN" sz="1400" dirty="0" smtClean="0">
                <a:latin typeface="Times New Roman" pitchFamily="18" charset="0"/>
                <a:cs typeface="Times New Roman" pitchFamily="18" charset="0"/>
              </a:rPr>
              <a:t>: A platform for fine-grained resource sharing in the data </a:t>
            </a:r>
            <a:r>
              <a:rPr lang="en-IN" sz="1400" dirty="0" err="1" smtClean="0">
                <a:latin typeface="Times New Roman" pitchFamily="18" charset="0"/>
                <a:cs typeface="Times New Roman" pitchFamily="18" charset="0"/>
              </a:rPr>
              <a:t>center</a:t>
            </a:r>
            <a:r>
              <a:rPr lang="en-IN" sz="1400" dirty="0" smtClean="0">
                <a:latin typeface="Times New Roman" pitchFamily="18" charset="0"/>
                <a:cs typeface="Times New Roman" pitchFamily="18" charset="0"/>
              </a:rPr>
              <a:t>.” in Proceedings of the 8th USENIX Conference on Networked Systems Design and Implementation (NSDI), 2011.</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1291</TotalTime>
  <Words>1799</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SLA-based Scheduling of Spark Jobs in Hybrid Cloud Computing Environments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2021-07-24T10:51:54Z</dcterms:modified>
</cp:coreProperties>
</file>