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Task Allocation and Coding Design for Secure Edge Computing with Heterogeneous Edge Devices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edge computing has attracted significant attention because it can effectively support many delay-sensitive applications. Despite such a salient feature, edge computing also faces many challenges, especially for efficiency and security, because edge devices are usually heterogeneous and may be untrustworthy. To address these challenges, we propose a unified framework to provide efficiency and confidentiality by coded distributed computing. Within the proposed framework, we use matrix multiplication, a fundamental building block of many distributed machine learning algorithms, as the representative computation task.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minimize resource consumption while achieving information-theoretic security, we investigate two highly-coupled problems, (1) task allocation that assigns data blocks in a computing task to edge devices, and (2) linear code design that generates data blocks by encoding the original data with random information. Specifically, we first theoretically analyze the necessary conditions for the optimal solution. Based on the theoretical analysis, we develop an efficient task allocation algorithm. Using the task allocation, we then design secure coded computing schemes, for two cases, (1) with redundant computation and (2) without redundant computation. Moreover, we also theoretically analyze the optimization of the proposed scheme. Finally, we conduct extensive simulation experiments to demonstrate the effectiveness of the proposed schemes.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cloud infrastructures, the data are sent to cloud servers for further processing and then returned to the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provide an analysis of solutions to these challenges from the existing literature.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Collect research studies regarding the architectural overview for cloud, fog, and edge computing and research on existing resource management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is a certain amount of time that is needed to accomplish the communication between the cloud and the existing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which will be automatically added to the </a:t>
            </a:r>
            <a:r>
              <a:rPr lang="en-IN" sz="2000" dirty="0" smtClean="0">
                <a:latin typeface="Times New Roman" pitchFamily="18" charset="0"/>
                <a:cs typeface="Times New Roman" pitchFamily="18" charset="0"/>
              </a:rPr>
              <a:t>processing time.</a:t>
            </a:r>
          </a:p>
          <a:p>
            <a:pPr algn="just">
              <a:lnSpc>
                <a:spcPct val="150000"/>
              </a:lnSpc>
            </a:pPr>
            <a:r>
              <a:rPr lang="en-IN" sz="2000" dirty="0" smtClean="0">
                <a:latin typeface="Times New Roman" pitchFamily="18" charset="0"/>
                <a:cs typeface="Times New Roman" pitchFamily="18" charset="0"/>
              </a:rPr>
              <a:t>Their results represent a mapping between the proposed taxonomy and existing literature on the cloud, fog, and edge computing paradigm.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study task allocation and coding design, two highly-coupled problems in secure coded edge computing, in a unified framework.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in this paper, we formulate an optimization problem to minimize the total resource usage in Secure Coded Edge Computing (SCEC) with ITS guarantee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prove the lower bound of the MCSCEC problem, which enables us to further design the optimal task allocation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show the optimal strategy for the MCSCEC problem, which can be divided into two stages, task allocation and coding design respectively.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accommodate some of these features, the computational paradigm fog computing was </a:t>
            </a:r>
            <a:r>
              <a:rPr lang="en-IN" sz="2000" dirty="0" smtClean="0">
                <a:latin typeface="Times New Roman" pitchFamily="18" charset="0"/>
                <a:cs typeface="Times New Roman" pitchFamily="18" charset="0"/>
              </a:rPr>
              <a:t>proposed</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study could be further extended by providing a proper detailed list of proposed solutions from the reviewed literature, and respectively their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manage a large set of tasks that are working together and are dependent on a certain set of resources, task scheduling algorithms have been proposed to define a schedule to service tasks to avoid conditions such as </a:t>
            </a:r>
            <a:r>
              <a:rPr lang="en-IN" sz="2000" dirty="0" smtClean="0">
                <a:latin typeface="Times New Roman" pitchFamily="18" charset="0"/>
                <a:cs typeface="Times New Roman" pitchFamily="18" charset="0"/>
              </a:rPr>
              <a:t>deadlocks.</a:t>
            </a:r>
          </a:p>
          <a:p>
            <a:pPr algn="just">
              <a:lnSpc>
                <a:spcPct val="150000"/>
              </a:lnSpc>
            </a:pPr>
            <a:r>
              <a:rPr lang="en-IN" sz="2000" dirty="0" smtClean="0">
                <a:latin typeface="Times New Roman" pitchFamily="18" charset="0"/>
                <a:cs typeface="Times New Roman" pitchFamily="18" charset="0"/>
              </a:rPr>
              <a:t>The proposed methodology was tested with </a:t>
            </a:r>
            <a:r>
              <a:rPr lang="en-IN" sz="2000" dirty="0" err="1" smtClean="0">
                <a:latin typeface="Times New Roman" pitchFamily="18" charset="0"/>
                <a:cs typeface="Times New Roman" pitchFamily="18" charset="0"/>
              </a:rPr>
              <a:t>iFogSim</a:t>
            </a:r>
            <a:r>
              <a:rPr lang="en-IN" sz="2000" dirty="0" smtClean="0">
                <a:latin typeface="Times New Roman" pitchFamily="18" charset="0"/>
                <a:cs typeface="Times New Roman" pitchFamily="18" charset="0"/>
              </a:rPr>
              <a:t> and analyzed with different existing dynamic algorithms.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conduct simulation to evaluate the performance of the proposed solution for the MCSCEC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we compare the performance of the proposed solution for the MCSCEC problem with the lower bound shown in Theorem 1 and the following baseline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shows that the performance of MCSCEC is very close to the LB, and the relative difference between the total cost of MCSCEC and LB is less than 0.5% when all the </a:t>
            </a:r>
            <a:r>
              <a:rPr lang="en-IN" sz="2000" dirty="0" err="1" smtClean="0">
                <a:latin typeface="Times New Roman" pitchFamily="18" charset="0"/>
                <a:cs typeface="Times New Roman" pitchFamily="18" charset="0"/>
              </a:rPr>
              <a:t>paramters</a:t>
            </a:r>
            <a:r>
              <a:rPr lang="en-IN" sz="2000" dirty="0" smtClean="0">
                <a:latin typeface="Times New Roman" pitchFamily="18" charset="0"/>
                <a:cs typeface="Times New Roman" pitchFamily="18" charset="0"/>
              </a:rPr>
              <a:t> are sufficiently large.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then design an efficient secure coded computing scheme to achieve information theoretical security with minimal cost and low decoding complexity.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important to carefully design code such that the user can successfully decode the final result while achieving security requirements.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1905000"/>
                <a:gridCol w="1600200"/>
                <a:gridCol w="4362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on Mobile Edge Computing: The Communication Perspective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Mao, C. You, J. Zhang, K. Huang, and K. B. Letaief,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 comprehensive survey of the state-of-the-art MEC research with a focus on joint radio-and-computational resource management.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Coded distributed computing: Fundamental limits and practical challenges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Li, Q. Yu, M. A. Maddah-Ali, and A. S. Avestimehr,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demonstrate a coded computing framework, named Coded Distributed Computing (CDC), which optimally trades extra computation resources for communication bandwidth in a </a:t>
                      </a:r>
                      <a:r>
                        <a:rPr lang="en-US" sz="2000" dirty="0" err="1">
                          <a:solidFill>
                            <a:srgbClr val="333333"/>
                          </a:solidFill>
                          <a:latin typeface="Times New Roman"/>
                          <a:ea typeface="Calibri"/>
                          <a:cs typeface="Latha"/>
                        </a:rPr>
                        <a:t>MapReduce</a:t>
                      </a:r>
                      <a:r>
                        <a:rPr lang="en-US" sz="2000" dirty="0">
                          <a:solidFill>
                            <a:srgbClr val="333333"/>
                          </a:solidFill>
                          <a:latin typeface="Times New Roman"/>
                          <a:ea typeface="Calibri"/>
                          <a:cs typeface="Latha"/>
                        </a:rPr>
                        <a:t>-type distributed computing environment.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286000"/>
                <a:gridCol w="21336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Speeding Up Distributed Machine Learning Using Codes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Lee, M. Lam, R. Pedarsani, D. Papailiopoulos, and K. Ramchandran,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provide theoretical insights on how coded solutions can achieve significant gains compared with </a:t>
                      </a:r>
                      <a:r>
                        <a:rPr lang="en-US" sz="2000" dirty="0" err="1">
                          <a:solidFill>
                            <a:srgbClr val="333333"/>
                          </a:solidFill>
                          <a:latin typeface="Times New Roman"/>
                          <a:ea typeface="Calibri"/>
                          <a:cs typeface="Latha"/>
                        </a:rPr>
                        <a:t>uncoded</a:t>
                      </a:r>
                      <a:r>
                        <a:rPr lang="en-US" sz="2000" dirty="0">
                          <a:solidFill>
                            <a:srgbClr val="333333"/>
                          </a:solidFill>
                          <a:latin typeface="Times New Roman"/>
                          <a:ea typeface="Calibri"/>
                          <a:cs typeface="Latha"/>
                        </a:rPr>
                        <a:t> ones.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Fundamental Tradeoff Between Computation and Communication in Distributed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Li, M. A. Maddah-Ali, Q. Yu, and A. S. Avestimehr,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information-theoretic lower bound on the communication load is also provided, which matches the communication load achieved by the CDC scheme.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524000" y="1295400"/>
            <a:ext cx="6858000" cy="5181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address the design of secure coded distributed computing in edge computing, with the objective to minimize the total resource usage. For this fundamental issue, we theoretically analyze the necessary conditions and the lower bound of the problem. Based on the theoretical analysis, we develop optimal algorithms for task allocation which is to select a set of edge devices for computing and assign a certain number of coded row vectors of the matrix to each of them. We then design an efficient secure coded computing scheme to achieve information theoretical security with minimal cost and low decoding complexity. Finally, we conduct extensive simulation experiments, which demonstrate the effectiveness of the proposed schemes. We will consider implement the proposed MCSCEC scheme in real edge computing systems and study a more general case that more than one edge devices can attack cooperatively.</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Communications Surveys &amp; Tutorials, vol. 19, no. 4, pp. 2322–2358,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Li, Q. Yu, M. A. </a:t>
            </a:r>
            <a:r>
              <a:rPr lang="en-IN" sz="1600" dirty="0" err="1" smtClean="0">
                <a:latin typeface="Times New Roman" pitchFamily="18" charset="0"/>
                <a:cs typeface="Times New Roman" pitchFamily="18" charset="0"/>
              </a:rPr>
              <a:t>Maddah</a:t>
            </a:r>
            <a:r>
              <a:rPr lang="en-IN" sz="1600" dirty="0" smtClean="0">
                <a:latin typeface="Times New Roman" pitchFamily="18" charset="0"/>
                <a:cs typeface="Times New Roman" pitchFamily="18" charset="0"/>
              </a:rPr>
              <a:t>-Ali, and A. S. </a:t>
            </a:r>
            <a:r>
              <a:rPr lang="en-IN" sz="1600" dirty="0" err="1" smtClean="0">
                <a:latin typeface="Times New Roman" pitchFamily="18" charset="0"/>
                <a:cs typeface="Times New Roman" pitchFamily="18" charset="0"/>
              </a:rPr>
              <a:t>Avestimehr</a:t>
            </a:r>
            <a:r>
              <a:rPr lang="en-IN" sz="1600" dirty="0" smtClean="0">
                <a:latin typeface="Times New Roman" pitchFamily="18" charset="0"/>
                <a:cs typeface="Times New Roman" pitchFamily="18" charset="0"/>
              </a:rPr>
              <a:t>, “Coded distributed computing: Fundamental limits and practical challenges,” in Proc. of the 50th </a:t>
            </a:r>
            <a:r>
              <a:rPr lang="en-IN" sz="1600" dirty="0" err="1" smtClean="0">
                <a:latin typeface="Times New Roman" pitchFamily="18" charset="0"/>
                <a:cs typeface="Times New Roman" pitchFamily="18" charset="0"/>
              </a:rPr>
              <a:t>Asilomar</a:t>
            </a:r>
            <a:r>
              <a:rPr lang="en-IN" sz="1600" dirty="0" smtClean="0">
                <a:latin typeface="Times New Roman" pitchFamily="18" charset="0"/>
                <a:cs typeface="Times New Roman" pitchFamily="18" charset="0"/>
              </a:rPr>
              <a:t> Conference on Signals, Systems and Computers. IEEE, </a:t>
            </a:r>
            <a:r>
              <a:rPr lang="en-IN" sz="1600" dirty="0" err="1" smtClean="0">
                <a:latin typeface="Times New Roman" pitchFamily="18" charset="0"/>
                <a:cs typeface="Times New Roman" pitchFamily="18" charset="0"/>
              </a:rPr>
              <a:t>nov</a:t>
            </a:r>
            <a:r>
              <a:rPr lang="en-IN" sz="1600" dirty="0" smtClean="0">
                <a:latin typeface="Times New Roman" pitchFamily="18" charset="0"/>
                <a:cs typeface="Times New Roman" pitchFamily="18" charset="0"/>
              </a:rPr>
              <a:t> 2016, pp. 509–513.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Lee, M. Lam, R. </a:t>
            </a:r>
            <a:r>
              <a:rPr lang="en-IN" sz="1600" dirty="0" err="1" smtClean="0">
                <a:latin typeface="Times New Roman" pitchFamily="18" charset="0"/>
                <a:cs typeface="Times New Roman" pitchFamily="18" charset="0"/>
              </a:rPr>
              <a:t>Pedarsani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Papailiopoulos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Ramchandran</a:t>
            </a:r>
            <a:r>
              <a:rPr lang="en-IN" sz="1600" dirty="0" smtClean="0">
                <a:latin typeface="Times New Roman" pitchFamily="18" charset="0"/>
                <a:cs typeface="Times New Roman" pitchFamily="18" charset="0"/>
              </a:rPr>
              <a:t>, “Speeding Up Distributed Machine Learning Using Codes,” IEEE Transactions on Information Theory, vol. 64, no. 3, pp. 1514–1529, mar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Li, M. A. </a:t>
            </a:r>
            <a:r>
              <a:rPr lang="en-IN" sz="1600" dirty="0" err="1" smtClean="0">
                <a:latin typeface="Times New Roman" pitchFamily="18" charset="0"/>
                <a:cs typeface="Times New Roman" pitchFamily="18" charset="0"/>
              </a:rPr>
              <a:t>Maddah</a:t>
            </a:r>
            <a:r>
              <a:rPr lang="en-IN" sz="1600" dirty="0" smtClean="0">
                <a:latin typeface="Times New Roman" pitchFamily="18" charset="0"/>
                <a:cs typeface="Times New Roman" pitchFamily="18" charset="0"/>
              </a:rPr>
              <a:t>-Ali, Q. Yu, and A. S. </a:t>
            </a:r>
            <a:r>
              <a:rPr lang="en-IN" sz="1600" dirty="0" err="1" smtClean="0">
                <a:latin typeface="Times New Roman" pitchFamily="18" charset="0"/>
                <a:cs typeface="Times New Roman" pitchFamily="18" charset="0"/>
              </a:rPr>
              <a:t>Avestimehr</a:t>
            </a:r>
            <a:r>
              <a:rPr lang="en-IN" sz="1600" dirty="0" smtClean="0">
                <a:latin typeface="Times New Roman" pitchFamily="18" charset="0"/>
                <a:cs typeface="Times New Roman" pitchFamily="18" charset="0"/>
              </a:rPr>
              <a:t>, “A Fundamental </a:t>
            </a:r>
            <a:r>
              <a:rPr lang="en-IN" sz="1600" dirty="0" err="1" smtClean="0">
                <a:latin typeface="Times New Roman" pitchFamily="18" charset="0"/>
                <a:cs typeface="Times New Roman" pitchFamily="18" charset="0"/>
              </a:rPr>
              <a:t>Tradeoff</a:t>
            </a:r>
            <a:r>
              <a:rPr lang="en-IN" sz="1600" dirty="0" smtClean="0">
                <a:latin typeface="Times New Roman" pitchFamily="18" charset="0"/>
                <a:cs typeface="Times New Roman" pitchFamily="18" charset="0"/>
              </a:rPr>
              <a:t> Between Computation and Communication in Distributed Computing,” IEEE Transactions on Information Theory, vol. 64, no. 1, pp. 109–128, </a:t>
            </a:r>
            <a:r>
              <a:rPr lang="en-IN" sz="1600" dirty="0" err="1" smtClean="0">
                <a:latin typeface="Times New Roman" pitchFamily="18" charset="0"/>
                <a:cs typeface="Times New Roman" pitchFamily="18" charset="0"/>
              </a:rPr>
              <a:t>jan</a:t>
            </a:r>
            <a:r>
              <a:rPr lang="en-IN" sz="1600" dirty="0" smtClean="0">
                <a:latin typeface="Times New Roman" pitchFamily="18" charset="0"/>
                <a:cs typeface="Times New Roman" pitchFamily="18" charset="0"/>
              </a:rPr>
              <a:t>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Q. Yu, S. Li, M. A. </a:t>
            </a:r>
            <a:r>
              <a:rPr lang="en-IN" sz="1600" dirty="0" err="1" smtClean="0">
                <a:latin typeface="Times New Roman" pitchFamily="18" charset="0"/>
                <a:cs typeface="Times New Roman" pitchFamily="18" charset="0"/>
              </a:rPr>
              <a:t>Maddah</a:t>
            </a:r>
            <a:r>
              <a:rPr lang="en-IN" sz="1600" dirty="0" smtClean="0">
                <a:latin typeface="Times New Roman" pitchFamily="18" charset="0"/>
                <a:cs typeface="Times New Roman" pitchFamily="18" charset="0"/>
              </a:rPr>
              <a:t>-Ali, and A. S. </a:t>
            </a:r>
            <a:r>
              <a:rPr lang="en-IN" sz="1600" dirty="0" err="1" smtClean="0">
                <a:latin typeface="Times New Roman" pitchFamily="18" charset="0"/>
                <a:cs typeface="Times New Roman" pitchFamily="18" charset="0"/>
              </a:rPr>
              <a:t>Avestimehr</a:t>
            </a:r>
            <a:r>
              <a:rPr lang="en-IN" sz="1600" dirty="0" smtClean="0">
                <a:latin typeface="Times New Roman" pitchFamily="18" charset="0"/>
                <a:cs typeface="Times New Roman" pitchFamily="18" charset="0"/>
              </a:rPr>
              <a:t>, “How to optimally allocate resources for coded distributed computing?” in Proc. of IEEE International Conference on Communications (ICC). IEEE, may 2017, pp. 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S. Li, M. A. </a:t>
            </a:r>
            <a:r>
              <a:rPr lang="en-IN" sz="1700" dirty="0" err="1" smtClean="0">
                <a:latin typeface="Times New Roman" pitchFamily="18" charset="0"/>
                <a:cs typeface="Times New Roman" pitchFamily="18" charset="0"/>
              </a:rPr>
              <a:t>Maddah</a:t>
            </a:r>
            <a:r>
              <a:rPr lang="en-IN" sz="1700" dirty="0" smtClean="0">
                <a:latin typeface="Times New Roman" pitchFamily="18" charset="0"/>
                <a:cs typeface="Times New Roman" pitchFamily="18" charset="0"/>
              </a:rPr>
              <a:t>-Ali, and A. S. </a:t>
            </a:r>
            <a:r>
              <a:rPr lang="en-IN" sz="1700" dirty="0" err="1" smtClean="0">
                <a:latin typeface="Times New Roman" pitchFamily="18" charset="0"/>
                <a:cs typeface="Times New Roman" pitchFamily="18" charset="0"/>
              </a:rPr>
              <a:t>Avestimehr</a:t>
            </a:r>
            <a:r>
              <a:rPr lang="en-IN" sz="1700" dirty="0" smtClean="0">
                <a:latin typeface="Times New Roman" pitchFamily="18" charset="0"/>
                <a:cs typeface="Times New Roman" pitchFamily="18" charset="0"/>
              </a:rPr>
              <a:t>, “Coding for Distributed Fog Computing,” IEEE Communications Magazine, vol. 55, no. 4, pp. 34–40, </a:t>
            </a:r>
            <a:r>
              <a:rPr lang="en-IN" sz="1700" dirty="0" err="1" smtClean="0">
                <a:latin typeface="Times New Roman" pitchFamily="18" charset="0"/>
                <a:cs typeface="Times New Roman" pitchFamily="18" charset="0"/>
              </a:rPr>
              <a:t>apr</a:t>
            </a:r>
            <a:r>
              <a:rPr lang="en-IN" sz="1700" dirty="0" smtClean="0">
                <a:latin typeface="Times New Roman" pitchFamily="18" charset="0"/>
                <a:cs typeface="Times New Roman" pitchFamily="18" charset="0"/>
              </a:rPr>
              <a:t>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 “Communication-aware computing for edge processing,” in Proc. of IEEE International Symposium on Information Theory (ISIT), </a:t>
            </a:r>
            <a:r>
              <a:rPr lang="en-IN" sz="1700" dirty="0" err="1" smtClean="0">
                <a:latin typeface="Times New Roman" pitchFamily="18" charset="0"/>
                <a:cs typeface="Times New Roman" pitchFamily="18" charset="0"/>
              </a:rPr>
              <a:t>jun</a:t>
            </a:r>
            <a:r>
              <a:rPr lang="en-IN" sz="1700" dirty="0" smtClean="0">
                <a:latin typeface="Times New Roman" pitchFamily="18" charset="0"/>
                <a:cs typeface="Times New Roman" pitchFamily="18" charset="0"/>
              </a:rPr>
              <a:t> 2017, pp. 2885–2889.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R. </a:t>
            </a:r>
            <a:r>
              <a:rPr lang="en-IN" sz="1700" dirty="0" err="1" smtClean="0">
                <a:latin typeface="Times New Roman" pitchFamily="18" charset="0"/>
                <a:cs typeface="Times New Roman" pitchFamily="18" charset="0"/>
              </a:rPr>
              <a:t>Bitar</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Parag</a:t>
            </a:r>
            <a:r>
              <a:rPr lang="en-IN" sz="1700" dirty="0" smtClean="0">
                <a:latin typeface="Times New Roman" pitchFamily="18" charset="0"/>
                <a:cs typeface="Times New Roman" pitchFamily="18" charset="0"/>
              </a:rPr>
              <a:t>, and S. E. </a:t>
            </a:r>
            <a:r>
              <a:rPr lang="en-IN" sz="1700" dirty="0" err="1" smtClean="0">
                <a:latin typeface="Times New Roman" pitchFamily="18" charset="0"/>
                <a:cs typeface="Times New Roman" pitchFamily="18" charset="0"/>
              </a:rPr>
              <a:t>Rouayheb</a:t>
            </a:r>
            <a:r>
              <a:rPr lang="en-IN" sz="1700" dirty="0" smtClean="0">
                <a:latin typeface="Times New Roman" pitchFamily="18" charset="0"/>
                <a:cs typeface="Times New Roman" pitchFamily="18" charset="0"/>
              </a:rPr>
              <a:t>, “Minimizing latency for secure distributed computing,” in Proc. of IEEE International Symposium on Information Theory (ISIT). IEEE, </a:t>
            </a:r>
            <a:r>
              <a:rPr lang="en-IN" sz="1700" dirty="0" err="1" smtClean="0">
                <a:latin typeface="Times New Roman" pitchFamily="18" charset="0"/>
                <a:cs typeface="Times New Roman" pitchFamily="18" charset="0"/>
              </a:rPr>
              <a:t>jun</a:t>
            </a:r>
            <a:r>
              <a:rPr lang="en-IN" sz="1700" dirty="0" smtClean="0">
                <a:latin typeface="Times New Roman" pitchFamily="18" charset="0"/>
                <a:cs typeface="Times New Roman" pitchFamily="18" charset="0"/>
              </a:rPr>
              <a:t> 2017, pp. 2900–2904.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 “Minimizing Latency for Secure Coded Computing Using Secret Sharing via Staircase Codes,”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Tech. Rep., </a:t>
            </a:r>
            <a:r>
              <a:rPr lang="en-IN" sz="1700" dirty="0" err="1" smtClean="0">
                <a:latin typeface="Times New Roman" pitchFamily="18" charset="0"/>
                <a:cs typeface="Times New Roman" pitchFamily="18" charset="0"/>
              </a:rPr>
              <a:t>feb</a:t>
            </a:r>
            <a:r>
              <a:rPr lang="en-IN" sz="1700" dirty="0" smtClean="0">
                <a:latin typeface="Times New Roman" pitchFamily="18" charset="0"/>
                <a:cs typeface="Times New Roman" pitchFamily="18" charset="0"/>
              </a:rPr>
              <a:t> 2018. [Online]. Available: https://arxiv.org/abs/1802.02640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H. Yang and J. Lee, “Secure Distributed Computing With Straggling Servers Using Polynomial Codes,” IEEE Transactions on Information Forensics and Security, vol. 14, no. 1, pp. 141–150, </a:t>
            </a:r>
            <a:r>
              <a:rPr lang="en-IN" sz="1700" dirty="0" err="1" smtClean="0">
                <a:latin typeface="Times New Roman" pitchFamily="18" charset="0"/>
                <a:cs typeface="Times New Roman" pitchFamily="18" charset="0"/>
              </a:rPr>
              <a:t>jan</a:t>
            </a:r>
            <a:r>
              <a:rPr lang="en-IN" sz="1700" dirty="0" smtClean="0">
                <a:latin typeface="Times New Roman" pitchFamily="18" charset="0"/>
                <a:cs typeface="Times New Roman" pitchFamily="18" charset="0"/>
              </a:rPr>
              <a:t> 2019.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1602</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Optimal Task Allocation and Coding Design for Secure Edge Computing with Heterogeneous Edge Devices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2021-07-24T15:41:12Z</dcterms:modified>
</cp:coreProperties>
</file>