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Enabling Simultaneous Content Regulation and Privacy Protection for Cloud Storage Image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population of cloud computing greatly facilitates the sharing of explosively generated image today. While benefiting from the convenient of cloud, the privacy protection mechanism that commonly applied in cloud service makes the spreading of illegal and harmful data very hard to be detected or controlled. Such a realistic threat should be seriously treated, yet is largely overlooked in the literature. To address this issue, we propose the first cloud service framework that can simultaneously provide privacy protection and content regulation for the cloud storage image. In specific, we design a secure multi-party computation (MPC) protocol to protect the data privacy via random projection.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By </a:t>
            </a:r>
            <a:r>
              <a:rPr lang="en-IN" sz="2000" dirty="0" smtClean="0">
                <a:latin typeface="Times New Roman" pitchFamily="18" charset="0"/>
                <a:cs typeface="Times New Roman" pitchFamily="18" charset="0"/>
              </a:rPr>
              <a:t>leveraging the distance preserving properties residing in random projection, we propose a privacy-preserving principal component analysis (PCA)-based recognition approach over the random projection domain to achieve content matching while respecting the data privacy. To facilitate the efficiency, we implement our system under the compressive sensing (CS) framework. Due to the compression effect of CS, the proposed cloud service can achieve remarkable reduction on the computation and communication complexity of the content matching process. Theoretical analysis and experimental results both show that our system can achieve privacy assurance and acceptable recognition performance, while with high efficiency.</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discusses about the challenges, advantages and shortcomings of existing solutions in data security and privacy in public cloud computing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 </a:t>
            </a:r>
            <a:r>
              <a:rPr lang="en-IN" sz="2000" dirty="0" smtClean="0">
                <a:latin typeface="Times New Roman" pitchFamily="18" charset="0"/>
                <a:cs typeface="Times New Roman" pitchFamily="18" charset="0"/>
              </a:rPr>
              <a:t>security and privacy issues in cloud exist during the data life cycle from generation, transfer, use, share, storage, archival until destruction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corruption of single piece of data would lead to the corruption of the entire file, additional backups are needed.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confidentiality and availability </a:t>
            </a:r>
            <a:r>
              <a:rPr lang="en-IN" sz="2000" dirty="0" smtClean="0">
                <a:latin typeface="Times New Roman" pitchFamily="18" charset="0"/>
                <a:cs typeface="Times New Roman" pitchFamily="18" charset="0"/>
              </a:rPr>
              <a:t>exists.</a:t>
            </a:r>
          </a:p>
          <a:p>
            <a:pPr algn="just">
              <a:lnSpc>
                <a:spcPct val="150000"/>
              </a:lnSpc>
            </a:pPr>
            <a:r>
              <a:rPr lang="en-IN" sz="2000" dirty="0" smtClean="0">
                <a:latin typeface="Times New Roman" pitchFamily="18" charset="0"/>
                <a:cs typeface="Times New Roman" pitchFamily="18" charset="0"/>
              </a:rPr>
              <a:t>This paper focuses on the data storage and computation security and privacy. Different methods are compared, problems and advantages with the existing methods are discussed.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Complex encryption algorithms are not friendly resources-limited users, so it is a practical problem to ensure that they can operate on their own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solve this problem, the concept of revocable storage is proposed, which support both key revocation and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update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Policy-compacting fundamentally solves the problem of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redundancy caused by the large scale of policy, which is of great significance to improve the performance of Abe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solve this problem, the combination of ABE and IBE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can not only obtain fine-grained access control, but also reduce the computation and communication cost during decrypting </a:t>
            </a:r>
            <a:r>
              <a:rPr lang="en-IN" sz="2000" dirty="0" err="1" smtClean="0">
                <a:latin typeface="Times New Roman" pitchFamily="18" charset="0"/>
                <a:cs typeface="Times New Roman" pitchFamily="18" charset="0"/>
              </a:rPr>
              <a:t>prase</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data security and privacy enabled multi-cloud architecture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splitting algorithm proposed is not efficient, instead dynamic programming could be used.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Trusted Cloud Computing Platform (TCCP) based on trusted computing is proposed to protect confidentiality and integrity.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hierarchical multi-cloud architecture with a common </a:t>
            </a:r>
            <a:r>
              <a:rPr lang="en-IN" sz="2000" dirty="0" err="1" smtClean="0">
                <a:latin typeface="Times New Roman" pitchFamily="18" charset="0"/>
                <a:cs typeface="Times New Roman" pitchFamily="18" charset="0"/>
              </a:rPr>
              <a:t>preprocessing</a:t>
            </a:r>
            <a:r>
              <a:rPr lang="en-IN" sz="2000" dirty="0" smtClean="0">
                <a:latin typeface="Times New Roman" pitchFamily="18" charset="0"/>
                <a:cs typeface="Times New Roman" pitchFamily="18" charset="0"/>
              </a:rPr>
              <a:t> API and local database to deal with </a:t>
            </a:r>
            <a:r>
              <a:rPr lang="en-IN" sz="2000" dirty="0" err="1" smtClean="0">
                <a:latin typeface="Times New Roman" pitchFamily="18" charset="0"/>
                <a:cs typeface="Times New Roman" pitchFamily="18" charset="0"/>
              </a:rPr>
              <a:t>anonymization</a:t>
            </a:r>
            <a:r>
              <a:rPr lang="en-IN" sz="2000" dirty="0" smtClean="0">
                <a:latin typeface="Times New Roman" pitchFamily="18" charset="0"/>
                <a:cs typeface="Times New Roman" pitchFamily="18" charset="0"/>
              </a:rPr>
              <a:t>, authentication, processing data with different operations and secret level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architecture could provide various security methods according to the data type and usage to reduce the complexity by calling a common API.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high performance, scalable and reliable </a:t>
            </a:r>
            <a:r>
              <a:rPr lang="en-IN" sz="2000" dirty="0" err="1" smtClean="0">
                <a:latin typeface="Times New Roman" pitchFamily="18" charset="0"/>
                <a:cs typeface="Times New Roman" pitchFamily="18" charset="0"/>
              </a:rPr>
              <a:t>datacenters</a:t>
            </a:r>
            <a:r>
              <a:rPr lang="en-IN" sz="2000" dirty="0" smtClean="0">
                <a:latin typeface="Times New Roman" pitchFamily="18" charset="0"/>
                <a:cs typeface="Times New Roman" pitchFamily="18" charset="0"/>
              </a:rPr>
              <a:t> of the cloud, many of the smart city applications and services will be hosted in the Cloud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Cloud is not only the destination of workload, but also provides efficient operation practice, which makes enterprises have higher agility and flexibility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advantages of cloud storage include unlimited data storage space, convenient, safe and efficient file accessibility and offsite backup, and low cost of use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ABE allows the data owner to use the user’s attributes as a medium to specify the legitimate users, and obtains high-efficiency fine-grained access control functionality.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Simultaneous hardcore bits and cryptography against memory attacks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Akavia, S. Goldwasser, and V. Vaikuntanathan,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A particularly devastating side-channel attack against cryptosystems, termed the “memory attack”, was proposed recently.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Provable data possession at untrusted stores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Ateniese, R. Burns, R. Curtmola, J. Herring, L. Kissner, Z. Peterson, and D. Song,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challenge/response protocol transmits a small, constant amount of data, which minimizes network communication.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Attribute-Based Encryption Supporting Direct/Indirect Revocation Modes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Attrapadung and H. Imai,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Attribute-based encryption (ABE) enables an access control mechanism over encrypted data by specifying access policies among private keys and ciphertexts.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Public Key Encryption with Keyword Search Revisited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Baek, R. Safavi-Naini , and W. Susilo,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point out the inefficiency of the original PEKS scheme due to the use of the secure channel.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76400" y="1295400"/>
            <a:ext cx="6553200" cy="4876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228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give a detail survey on data security and privacy preservation in cloud storage system. First of all, from the outstanding performance of cloud in the digital economy, enterprise digital transformation, Internet of things and other fields, we confirm that cloud computing and cloud storage will still be the mainstream. We first analyze eight elements of data security in cloud storage system: data confidentiality, data integrity, data availability, fine-grained access control, secure data sharing in dynamic group, </a:t>
            </a:r>
            <a:r>
              <a:rPr lang="en-IN" sz="1800" dirty="0" err="1" smtClean="0">
                <a:latin typeface="Times New Roman" pitchFamily="18" charset="0"/>
                <a:cs typeface="Times New Roman" pitchFamily="18" charset="0"/>
              </a:rPr>
              <a:t>leakageresistant</a:t>
            </a:r>
            <a:r>
              <a:rPr lang="en-IN" sz="1800" dirty="0" smtClean="0">
                <a:latin typeface="Times New Roman" pitchFamily="18" charset="0"/>
                <a:cs typeface="Times New Roman" pitchFamily="18" charset="0"/>
              </a:rPr>
              <a:t>, complete data deletion and privacy protection. Next, we introduce the encryption principles of IBE, ABE, </a:t>
            </a:r>
            <a:r>
              <a:rPr lang="en-IN" sz="1800" dirty="0" err="1" smtClean="0">
                <a:latin typeface="Times New Roman" pitchFamily="18" charset="0"/>
                <a:cs typeface="Times New Roman" pitchFamily="18" charset="0"/>
              </a:rPr>
              <a:t>homomorphic</a:t>
            </a:r>
            <a:r>
              <a:rPr lang="en-IN" sz="1800" dirty="0" smtClean="0">
                <a:latin typeface="Times New Roman" pitchFamily="18" charset="0"/>
                <a:cs typeface="Times New Roman" pitchFamily="18" charset="0"/>
              </a:rPr>
              <a:t> encryption, searchable encryption and the research direction of new encryption models. Data encryption technologies and protection methods are summarized. These correspond to the mentioned security requirements. Finally, we put forward some several open research topics of data security for cloud </a:t>
            </a:r>
            <a:r>
              <a:rPr lang="en-IN" sz="1800" dirty="0" smtClean="0">
                <a:latin typeface="Times New Roman" pitchFamily="18" charset="0"/>
                <a:cs typeface="Times New Roman" pitchFamily="18" charset="0"/>
              </a:rPr>
              <a:t>storage.</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Akavia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Goldwasser</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Vaikuntanathan</a:t>
            </a:r>
            <a:r>
              <a:rPr lang="en-IN" sz="1600" dirty="0" smtClean="0">
                <a:latin typeface="Times New Roman" pitchFamily="18" charset="0"/>
                <a:cs typeface="Times New Roman" pitchFamily="18" charset="0"/>
              </a:rPr>
              <a:t>, “Simultaneous hardcore bits and cryptography against memory attacks,” in Proc. TCC, San Francisco, CA, USA, 2009, pp. 474–495.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G. </a:t>
            </a:r>
            <a:r>
              <a:rPr lang="en-IN" sz="1600" dirty="0" err="1" smtClean="0">
                <a:latin typeface="Times New Roman" pitchFamily="18" charset="0"/>
                <a:cs typeface="Times New Roman" pitchFamily="18" charset="0"/>
              </a:rPr>
              <a:t>Ateniese</a:t>
            </a:r>
            <a:r>
              <a:rPr lang="en-IN" sz="1600" dirty="0" smtClean="0">
                <a:latin typeface="Times New Roman" pitchFamily="18" charset="0"/>
                <a:cs typeface="Times New Roman" pitchFamily="18" charset="0"/>
              </a:rPr>
              <a:t>, R. Burns, R. </a:t>
            </a:r>
            <a:r>
              <a:rPr lang="en-IN" sz="1600" dirty="0" err="1" smtClean="0">
                <a:latin typeface="Times New Roman" pitchFamily="18" charset="0"/>
                <a:cs typeface="Times New Roman" pitchFamily="18" charset="0"/>
              </a:rPr>
              <a:t>Curtmola</a:t>
            </a:r>
            <a:r>
              <a:rPr lang="en-IN" sz="1600" dirty="0" smtClean="0">
                <a:latin typeface="Times New Roman" pitchFamily="18" charset="0"/>
                <a:cs typeface="Times New Roman" pitchFamily="18" charset="0"/>
              </a:rPr>
              <a:t>, J. Herring, L. </a:t>
            </a:r>
            <a:r>
              <a:rPr lang="en-IN" sz="1600" dirty="0" err="1" smtClean="0">
                <a:latin typeface="Times New Roman" pitchFamily="18" charset="0"/>
                <a:cs typeface="Times New Roman" pitchFamily="18" charset="0"/>
              </a:rPr>
              <a:t>Kissner</a:t>
            </a:r>
            <a:r>
              <a:rPr lang="en-IN" sz="1600" dirty="0" smtClean="0">
                <a:latin typeface="Times New Roman" pitchFamily="18" charset="0"/>
                <a:cs typeface="Times New Roman" pitchFamily="18" charset="0"/>
              </a:rPr>
              <a:t>, Z. Peterson, and D. Song, “Provable data possession at </a:t>
            </a:r>
            <a:r>
              <a:rPr lang="en-IN" sz="1600" dirty="0" err="1" smtClean="0">
                <a:latin typeface="Times New Roman" pitchFamily="18" charset="0"/>
                <a:cs typeface="Times New Roman" pitchFamily="18" charset="0"/>
              </a:rPr>
              <a:t>untrusted</a:t>
            </a:r>
            <a:r>
              <a:rPr lang="en-IN" sz="1600" dirty="0" smtClean="0">
                <a:latin typeface="Times New Roman" pitchFamily="18" charset="0"/>
                <a:cs typeface="Times New Roman" pitchFamily="18" charset="0"/>
              </a:rPr>
              <a:t> stores,” in Proc. ACMCSS, New York, NY, USA, 2007, pp. 598–609.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N. </a:t>
            </a:r>
            <a:r>
              <a:rPr lang="en-IN" sz="1600" dirty="0" err="1" smtClean="0">
                <a:latin typeface="Times New Roman" pitchFamily="18" charset="0"/>
                <a:cs typeface="Times New Roman" pitchFamily="18" charset="0"/>
              </a:rPr>
              <a:t>Attrapadung</a:t>
            </a:r>
            <a:r>
              <a:rPr lang="en-IN" sz="1600" dirty="0" smtClean="0">
                <a:latin typeface="Times New Roman" pitchFamily="18" charset="0"/>
                <a:cs typeface="Times New Roman" pitchFamily="18" charset="0"/>
              </a:rPr>
              <a:t> and H. Imai, “Attribute-Based Encryption Supporting Direct/Indirect Revocation Modes,” in Proc. IMACC, Cirencester, UK, Dec. 15-17, 2009. pp. 278–330.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a:t>
            </a:r>
            <a:r>
              <a:rPr lang="en-IN" sz="1600" dirty="0" err="1" smtClean="0">
                <a:latin typeface="Times New Roman" pitchFamily="18" charset="0"/>
                <a:cs typeface="Times New Roman" pitchFamily="18" charset="0"/>
              </a:rPr>
              <a:t>Baek</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Safavi-Naini</a:t>
            </a:r>
            <a:r>
              <a:rPr lang="en-IN" sz="1600" dirty="0" smtClean="0">
                <a:latin typeface="Times New Roman" pitchFamily="18" charset="0"/>
                <a:cs typeface="Times New Roman" pitchFamily="18" charset="0"/>
              </a:rPr>
              <a:t> , and W. </a:t>
            </a:r>
            <a:r>
              <a:rPr lang="en-IN" sz="1600" dirty="0" err="1" smtClean="0">
                <a:latin typeface="Times New Roman" pitchFamily="18" charset="0"/>
                <a:cs typeface="Times New Roman" pitchFamily="18" charset="0"/>
              </a:rPr>
              <a:t>Susilo</a:t>
            </a:r>
            <a:r>
              <a:rPr lang="en-IN" sz="1600" dirty="0" smtClean="0">
                <a:latin typeface="Times New Roman" pitchFamily="18" charset="0"/>
                <a:cs typeface="Times New Roman" pitchFamily="18" charset="0"/>
              </a:rPr>
              <a:t>, “Public Key Encryption with Keyword Search Revisited,” in Proc. ICCSA, Perugia, Italy, 2008, pp. 1249–1259.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Bellare</a:t>
            </a:r>
            <a:r>
              <a:rPr lang="en-IN" sz="1600" dirty="0" smtClean="0">
                <a:latin typeface="Times New Roman" pitchFamily="18" charset="0"/>
                <a:cs typeface="Times New Roman" pitchFamily="18" charset="0"/>
              </a:rPr>
              <a:t> , A. </a:t>
            </a:r>
            <a:r>
              <a:rPr lang="en-IN" sz="1600" dirty="0" err="1" smtClean="0">
                <a:latin typeface="Times New Roman" pitchFamily="18" charset="0"/>
                <a:cs typeface="Times New Roman" pitchFamily="18" charset="0"/>
              </a:rPr>
              <a:t>Boldyreva</a:t>
            </a:r>
            <a:r>
              <a:rPr lang="en-IN" sz="1600" dirty="0" smtClean="0">
                <a:latin typeface="Times New Roman" pitchFamily="18" charset="0"/>
                <a:cs typeface="Times New Roman" pitchFamily="18" charset="0"/>
              </a:rPr>
              <a:t> , and A. O’Neill, “Deterministic and Efficiently Searchable Encryption,” in Proc. CRYPTO, Santa Barbara, CA, USA, 2007, pp. 535–552.</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F. </a:t>
            </a:r>
            <a:r>
              <a:rPr lang="en-IN" sz="1600" dirty="0" err="1" smtClean="0">
                <a:latin typeface="Times New Roman" pitchFamily="18" charset="0"/>
                <a:cs typeface="Times New Roman" pitchFamily="18" charset="0"/>
              </a:rPr>
              <a:t>Berti</a:t>
            </a:r>
            <a:r>
              <a:rPr lang="en-IN" sz="1600" dirty="0" smtClean="0">
                <a:latin typeface="Times New Roman" pitchFamily="18" charset="0"/>
                <a:cs typeface="Times New Roman" pitchFamily="18" charset="0"/>
              </a:rPr>
              <a:t>, O. Pereira, T. Peters, and F. X. </a:t>
            </a:r>
            <a:r>
              <a:rPr lang="en-IN" sz="1600" dirty="0" err="1" smtClean="0">
                <a:latin typeface="Times New Roman" pitchFamily="18" charset="0"/>
                <a:cs typeface="Times New Roman" pitchFamily="18" charset="0"/>
              </a:rPr>
              <a:t>Standaert</a:t>
            </a:r>
            <a:r>
              <a:rPr lang="en-IN" sz="1600" dirty="0" smtClean="0">
                <a:latin typeface="Times New Roman" pitchFamily="18" charset="0"/>
                <a:cs typeface="Times New Roman" pitchFamily="18" charset="0"/>
              </a:rPr>
              <a:t>, “On leakage-resilient authenticated encryption with decryption leakages,” IACR Trans. Symmetric </a:t>
            </a:r>
            <a:r>
              <a:rPr lang="en-IN" sz="1600" dirty="0" err="1" smtClean="0">
                <a:latin typeface="Times New Roman" pitchFamily="18" charset="0"/>
                <a:cs typeface="Times New Roman" pitchFamily="18" charset="0"/>
              </a:rPr>
              <a:t>Cryptol</a:t>
            </a:r>
            <a:r>
              <a:rPr lang="en-IN" sz="1600" dirty="0" smtClean="0">
                <a:latin typeface="Times New Roman" pitchFamily="18" charset="0"/>
                <a:cs typeface="Times New Roman" pitchFamily="18" charset="0"/>
              </a:rPr>
              <a:t>., vol. 2017, pp. 271–293.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Bethencourt</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Sahai</a:t>
            </a:r>
            <a:r>
              <a:rPr lang="en-IN" sz="1600" dirty="0" smtClean="0">
                <a:latin typeface="Times New Roman" pitchFamily="18" charset="0"/>
                <a:cs typeface="Times New Roman" pitchFamily="18" charset="0"/>
              </a:rPr>
              <a:t> and B. Waters,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-Policy </a:t>
            </a:r>
            <a:r>
              <a:rPr lang="en-IN" sz="1600" dirty="0" err="1" smtClean="0">
                <a:latin typeface="Times New Roman" pitchFamily="18" charset="0"/>
                <a:cs typeface="Times New Roman" pitchFamily="18" charset="0"/>
              </a:rPr>
              <a:t>AttributeBased</a:t>
            </a:r>
            <a:r>
              <a:rPr lang="en-IN" sz="1600" dirty="0" smtClean="0">
                <a:latin typeface="Times New Roman" pitchFamily="18" charset="0"/>
                <a:cs typeface="Times New Roman" pitchFamily="18" charset="0"/>
              </a:rPr>
              <a:t> Encryption,” in Proc. IEEE Symposium on Security and Privacy, Berkeley, CA, USA, 2007, pp. 321–334.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T. Bhatia and A. </a:t>
            </a:r>
            <a:r>
              <a:rPr lang="en-IN" sz="1600" dirty="0" err="1" smtClean="0">
                <a:latin typeface="Times New Roman" pitchFamily="18" charset="0"/>
                <a:cs typeface="Times New Roman" pitchFamily="18" charset="0"/>
              </a:rPr>
              <a:t>Verma</a:t>
            </a:r>
            <a:r>
              <a:rPr lang="en-IN" sz="1600" dirty="0" smtClean="0">
                <a:latin typeface="Times New Roman" pitchFamily="18" charset="0"/>
                <a:cs typeface="Times New Roman" pitchFamily="18" charset="0"/>
              </a:rPr>
              <a:t>, “Data security in mobile cloud computing paradigm: A survey, taxonomy and open research issues,” J. </a:t>
            </a:r>
            <a:r>
              <a:rPr lang="en-IN" sz="1600" dirty="0" err="1" smtClean="0">
                <a:latin typeface="Times New Roman" pitchFamily="18" charset="0"/>
                <a:cs typeface="Times New Roman" pitchFamily="18" charset="0"/>
              </a:rPr>
              <a:t>Supercomput</a:t>
            </a:r>
            <a:r>
              <a:rPr lang="en-IN" sz="1600" dirty="0" smtClean="0">
                <a:latin typeface="Times New Roman" pitchFamily="18" charset="0"/>
                <a:cs typeface="Times New Roman" pitchFamily="18" charset="0"/>
              </a:rPr>
              <a:t>., vol. 73, no. 6, pp. 2558–2631, Jun.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Boldyreva</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Goyal</a:t>
            </a:r>
            <a:r>
              <a:rPr lang="en-IN" sz="1600" dirty="0" smtClean="0">
                <a:latin typeface="Times New Roman" pitchFamily="18" charset="0"/>
                <a:cs typeface="Times New Roman" pitchFamily="18" charset="0"/>
              </a:rPr>
              <a:t> and V. Kumar, “Identity-Based Encryption with Efficient Revocation,” in Proc. ACM CCS, Alexandria, VA, USA, 2008, pp. 417–426.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D. </a:t>
            </a:r>
            <a:r>
              <a:rPr lang="en-IN" sz="1600" dirty="0" err="1" smtClean="0">
                <a:latin typeface="Times New Roman" pitchFamily="18" charset="0"/>
                <a:cs typeface="Times New Roman" pitchFamily="18" charset="0"/>
              </a:rPr>
              <a:t>Boneh</a:t>
            </a:r>
            <a:r>
              <a:rPr lang="en-IN" sz="1600" dirty="0" smtClean="0">
                <a:latin typeface="Times New Roman" pitchFamily="18" charset="0"/>
                <a:cs typeface="Times New Roman" pitchFamily="18" charset="0"/>
              </a:rPr>
              <a:t> and X. </a:t>
            </a:r>
            <a:r>
              <a:rPr lang="en-IN" sz="1600" dirty="0" err="1" smtClean="0">
                <a:latin typeface="Times New Roman" pitchFamily="18" charset="0"/>
                <a:cs typeface="Times New Roman" pitchFamily="18" charset="0"/>
              </a:rPr>
              <a:t>Boyen</a:t>
            </a:r>
            <a:r>
              <a:rPr lang="en-IN" sz="1600" dirty="0" smtClean="0">
                <a:latin typeface="Times New Roman" pitchFamily="18" charset="0"/>
                <a:cs typeface="Times New Roman" pitchFamily="18" charset="0"/>
              </a:rPr>
              <a:t>, “Efficient selective-ID secure identity based encryption without random oracles,” in Proc. Advances in Cryptology </a:t>
            </a:r>
            <a:r>
              <a:rPr lang="en-IN" sz="1600" dirty="0" err="1" smtClean="0">
                <a:latin typeface="Times New Roman" pitchFamily="18" charset="0"/>
                <a:cs typeface="Times New Roman" pitchFamily="18" charset="0"/>
              </a:rPr>
              <a:t>âA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Eurocrypt</a:t>
            </a:r>
            <a:r>
              <a:rPr lang="en-IN" sz="1600" dirty="0" smtClean="0">
                <a:latin typeface="Times New Roman" pitchFamily="18" charset="0"/>
                <a:cs typeface="Times New Roman" pitchFamily="18" charset="0"/>
              </a:rPr>
              <a:t>, Interlaken, Switzerland, 2004, vol. 3027, pp. 223–238.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1463</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Enabling Simultaneous Content Regulation and Privacy Protection for Cloud Storage Image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2021-07-24T13:52:45Z</dcterms:modified>
</cp:coreProperties>
</file>