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Taxonomy and Survey of Edge Cloud Computing for Intelligent Transportation Systems and Connected Vehicles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Recent </a:t>
            </a:r>
            <a:r>
              <a:rPr lang="en-IN" sz="2000" dirty="0" smtClean="0">
                <a:latin typeface="Times New Roman" pitchFamily="18" charset="0"/>
                <a:cs typeface="Times New Roman" pitchFamily="18" charset="0"/>
              </a:rPr>
              <a:t>advances in smart connected vehicles and Intelligent Transportation Systems (ITS) are based upon the capture and processing of large amounts of sensor data. Modern vehicles contain many internal sensors to monitor a wide range of mechanical and electrical systems and the move to semi-autonomous vehicles adds outward looking sensors such as cameras, </a:t>
            </a:r>
            <a:r>
              <a:rPr lang="en-IN" sz="2000" dirty="0" err="1" smtClean="0">
                <a:latin typeface="Times New Roman" pitchFamily="18" charset="0"/>
                <a:cs typeface="Times New Roman" pitchFamily="18" charset="0"/>
              </a:rPr>
              <a:t>lidar</a:t>
            </a:r>
            <a:r>
              <a:rPr lang="en-IN" sz="2000" dirty="0" smtClean="0">
                <a:latin typeface="Times New Roman" pitchFamily="18" charset="0"/>
                <a:cs typeface="Times New Roman" pitchFamily="18" charset="0"/>
              </a:rPr>
              <a:t>, and radar. ITS is starting to connect existing sensors such as road cameras, traffic density sensors, traffic speed sensors, emergency vehicle, and public transport transponders. This disparate range of data is then processed to produce a fused situation awareness of the road network and used to provide real-time management, with much of the decision making automated.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Road networks have quiet periods followed by peak traffic periods and cloud computing can provide a good solution for dealing with peaks by providing offloading of processing and scaling-up as required, but in some situations latency to traditional cloud data centres is too high or bandwidth is too constrained. Cloud computing at the edge of the network, close to the vehicle and ITS sensor, can provide a solution for latency and bandwidth constraints but the high mobility of vehicles and heterogeneity of infrastructure still needs to be addressed. This paper surveys the literature for cloud computing use with ITS and connected vehicles and provides taxonomies for that plus their use cases. We finish by identifying where further research is needed in order to enable vehicles and ITS to use edge cloud computing in a fully managed and automated way. We surveyed 496 papers covering a seven-year </a:t>
            </a:r>
            <a:r>
              <a:rPr lang="en-IN" sz="2000" dirty="0" err="1" smtClean="0">
                <a:latin typeface="Times New Roman" pitchFamily="18" charset="0"/>
                <a:cs typeface="Times New Roman" pitchFamily="18" charset="0"/>
              </a:rPr>
              <a:t>timespan</a:t>
            </a:r>
            <a:r>
              <a:rPr lang="en-IN" sz="2000" dirty="0" smtClean="0">
                <a:latin typeface="Times New Roman" pitchFamily="18" charset="0"/>
                <a:cs typeface="Times New Roman" pitchFamily="18" charset="0"/>
              </a:rPr>
              <a:t> with the first paper appearing in 2013 and ending at the conclusion of 2019.</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work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gives a comprehensive overview of existing research developments in MEC along with advantages, architectures and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research models in VEC, which are related to computation offloading, content caching, data management, flexible network management as well as security and privacy are summarized, respectively.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Because of the self-interested characteristic, existing entities in the network are unwilling to contribute their available resources freely to others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vehicular networks, especially urban vehicular environments, there exist many obstacles, e.g., trees, buildings, which may hinder the success of data </a:t>
            </a:r>
            <a:r>
              <a:rPr lang="en-IN" sz="2000" dirty="0" smtClean="0">
                <a:latin typeface="Times New Roman" pitchFamily="18" charset="0"/>
                <a:cs typeface="Times New Roman" pitchFamily="18" charset="0"/>
              </a:rPr>
              <a:t>transmission.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8382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presents the current state of research in ITS and highlights security and privacy issues in current deployments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examine ITS from a </a:t>
            </a:r>
            <a:r>
              <a:rPr lang="en-IN" sz="2000" dirty="0" err="1" smtClean="0">
                <a:latin typeface="Times New Roman" pitchFamily="18" charset="0"/>
                <a:cs typeface="Times New Roman" pitchFamily="18" charset="0"/>
              </a:rPr>
              <a:t>systemwide</a:t>
            </a:r>
            <a:r>
              <a:rPr lang="en-IN" sz="2000" dirty="0" smtClean="0">
                <a:latin typeface="Times New Roman" pitchFamily="18" charset="0"/>
                <a:cs typeface="Times New Roman" pitchFamily="18" charset="0"/>
              </a:rPr>
              <a:t> perspective and discuss long-term security and privacy issues that may arise as the field of ITS continues to grow.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provide a framework for classification of various security and privacy issues that exist currently in ITS, as well as those that may arise during the research and development of new ITS technologies.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Understanding </a:t>
            </a:r>
            <a:r>
              <a:rPr lang="en-IN" sz="2000" dirty="0" smtClean="0">
                <a:latin typeface="Times New Roman" pitchFamily="18" charset="0"/>
                <a:cs typeface="Times New Roman" pitchFamily="18" charset="0"/>
              </a:rPr>
              <a:t>such complex dynamics and controlling emergent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of ITS from a security standpoint is of paramount importance, since in such systems, local failures may give rise to cascades of failures, escalating the problem to the entire </a:t>
            </a:r>
            <a:r>
              <a:rPr lang="en-IN" sz="2000" dirty="0" smtClean="0">
                <a:latin typeface="Times New Roman" pitchFamily="18" charset="0"/>
                <a:cs typeface="Times New Roman" pitchFamily="18" charset="0"/>
              </a:rPr>
              <a:t>system.</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work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targets the exploitation of ample computation resources on vehicles as well as the improvement of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by the proposed learning-based task replication scheme.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proposed solution not only allows vehicles to select their preferable edge servers based on their requirements but also accounts for the mobility of vehicles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proposed scheme, two metrics of Load Utilization Ratio (LUR) and Query to Connectivity Ratio (QCR) are designed to maintain the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multicast data dissemination protocol is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to reduce the energy consumption with the constraints of bandwidth and deadline.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4572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Intelligent Transportation Systems (ITS) aim at integrating sensing, control, analysis, and communication technologies into travel infrastructure and transportation to improve mobility, comfort, safety, and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ITS has the potential to create a more efficient, safer, and enjoyable experience for </a:t>
            </a:r>
            <a:r>
              <a:rPr lang="en-IN" sz="2000" dirty="0" err="1" smtClean="0">
                <a:latin typeface="Times New Roman" pitchFamily="18" charset="0"/>
                <a:cs typeface="Times New Roman" pitchFamily="18" charset="0"/>
              </a:rPr>
              <a:t>travelers</a:t>
            </a:r>
            <a:r>
              <a:rPr lang="en-IN" sz="2000" dirty="0" smtClean="0">
                <a:latin typeface="Times New Roman" pitchFamily="18" charset="0"/>
                <a:cs typeface="Times New Roman" pitchFamily="18" charset="0"/>
              </a:rPr>
              <a:t> all over the world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these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are simple and serve their intended purpose in a very economical and efficient way, these devices struggle to implement basic security and privacy standards due to resource </a:t>
            </a:r>
            <a:r>
              <a:rPr lang="en-IN" sz="2000" dirty="0" smtClean="0">
                <a:latin typeface="Times New Roman" pitchFamily="18" charset="0"/>
                <a:cs typeface="Times New Roman" pitchFamily="18" charset="0"/>
              </a:rPr>
              <a:t>constraints.</a:t>
            </a:r>
          </a:p>
          <a:p>
            <a:pPr algn="just">
              <a:lnSpc>
                <a:spcPct val="150000"/>
              </a:lnSpc>
            </a:pPr>
            <a:r>
              <a:rPr lang="en-IN" sz="2000" dirty="0" smtClean="0">
                <a:latin typeface="Times New Roman" pitchFamily="18" charset="0"/>
                <a:cs typeface="Times New Roman" pitchFamily="18" charset="0"/>
              </a:rPr>
              <a:t>Managing these dynamic preferences in an efficient and transparent manner is critical to providing adaptive, resilient, and effective ITS solutions.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Transportation Systems With Connected and Non-Connected Vehicles: Optimal Traffic Control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de Luca, R. D. Pace, A. D. Febbraro, and N. Sacco,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paper aims to develop a consistent framework for traffic management allowing for the joint optimisation of connected vehicle paths and departure times and of signal control.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Road Network Connectivity Aware Routing Protocol for Vehicular Ad Hoc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Qin and C. Yu,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protocol uses the </a:t>
                      </a:r>
                      <a:r>
                        <a:rPr lang="en-US" sz="2000" dirty="0" err="1">
                          <a:solidFill>
                            <a:srgbClr val="333333"/>
                          </a:solidFill>
                          <a:latin typeface="Times New Roman"/>
                          <a:ea typeface="Calibri"/>
                          <a:cs typeface="Latha"/>
                        </a:rPr>
                        <a:t>unicast</a:t>
                      </a:r>
                      <a:r>
                        <a:rPr lang="en-US" sz="2000" dirty="0">
                          <a:solidFill>
                            <a:srgbClr val="333333"/>
                          </a:solidFill>
                          <a:latin typeface="Times New Roman"/>
                          <a:ea typeface="Calibri"/>
                          <a:cs typeface="Latha"/>
                        </a:rPr>
                        <a:t> packets to gather the traffic flow information then selects the next forwarding section according to the macroscopic greedy selection strategy.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Introduction to Intelligent Transportation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Alam, J. Ferreira, and J. Fonseca,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Transportation systems are very important in modern life; therefore, massive research efforts has been devoted to this field of study in the recent past.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Safety Assessment and Design of Dependable Cybercars: For today and the future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Munir,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article aims to provide a concise discussion on safety assessment and design of dependable </a:t>
                      </a:r>
                      <a:r>
                        <a:rPr lang="en-US" sz="2000" dirty="0" err="1">
                          <a:latin typeface="Times New Roman"/>
                          <a:ea typeface="Calibri"/>
                          <a:cs typeface="Latha"/>
                        </a:rPr>
                        <a:t>cybercars</a:t>
                      </a:r>
                      <a:r>
                        <a:rPr lang="en-US" sz="2000" dirty="0">
                          <a:latin typeface="Times New Roman"/>
                          <a:ea typeface="Calibri"/>
                          <a:cs typeface="Latha"/>
                        </a:rPr>
                        <a:t> considering the current state-of-the-art and future perspectives.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828800" y="1219200"/>
            <a:ext cx="62484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Although </a:t>
            </a:r>
            <a:r>
              <a:rPr lang="en-IN" sz="1800" dirty="0" smtClean="0">
                <a:latin typeface="Times New Roman" pitchFamily="18" charset="0"/>
                <a:cs typeface="Times New Roman" pitchFamily="18" charset="0"/>
              </a:rPr>
              <a:t>burgeoning revolution of Intelligent Transportation Systems (ITS) presents a myriad of benefits, such as increased comfort and safety, increased energy efficiency, reduced pollution, reduced noise, and reduced traffic congestion, it also poses serious security and privacy issues if not accounted for in the design of ITS. It is imperative that security and privacy be considered in the design of individual ITS agents as well as overall ITS in order to maintain a safe and secure ITS. This paper has provided a comprehensive classification of security and privacy vulnerabilities in ITS. Furthermore, we have identified challenges in addressing security and privacy issues in ITS. The mitigation techniques presented in this paper can help in alleviating security and privacy vulnerabilities of ITS. Finally, we have identified future research directions to help researchers and engineers design safer, secure, and privacy-preserving ITS.</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IBM, “Smarter Cities,” 2017. [Online]. Available: https://www. ibm.com/</a:t>
            </a:r>
            <a:r>
              <a:rPr lang="en-IN" sz="1600" dirty="0" err="1" smtClean="0">
                <a:latin typeface="Times New Roman" pitchFamily="18" charset="0"/>
                <a:cs typeface="Times New Roman" pitchFamily="18" charset="0"/>
              </a:rPr>
              <a:t>smarterplanet</a:t>
            </a:r>
            <a:r>
              <a:rPr lang="en-IN" sz="1600" dirty="0" smtClean="0">
                <a:latin typeface="Times New Roman" pitchFamily="18" charset="0"/>
                <a:cs typeface="Times New Roman" pitchFamily="18" charset="0"/>
              </a:rPr>
              <a:t>/us/en/smarter cities/overview/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B. Telecom, “BT </a:t>
            </a:r>
            <a:r>
              <a:rPr lang="en-IN" sz="1600" dirty="0" err="1" smtClean="0">
                <a:latin typeface="Times New Roman" pitchFamily="18" charset="0"/>
                <a:cs typeface="Times New Roman" pitchFamily="18" charset="0"/>
              </a:rPr>
              <a:t>CityVerve</a:t>
            </a:r>
            <a:r>
              <a:rPr lang="en-IN" sz="1600" dirty="0" smtClean="0">
                <a:latin typeface="Times New Roman" pitchFamily="18" charset="0"/>
                <a:cs typeface="Times New Roman" pitchFamily="18" charset="0"/>
              </a:rPr>
              <a:t> Portal,” 2017. [Online]. Available: https://portal.bt-hypercat.com</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de Luca, R. D. Pace, A. D. </a:t>
            </a:r>
            <a:r>
              <a:rPr lang="en-IN" sz="1600" dirty="0" err="1" smtClean="0">
                <a:latin typeface="Times New Roman" pitchFamily="18" charset="0"/>
                <a:cs typeface="Times New Roman" pitchFamily="18" charset="0"/>
              </a:rPr>
              <a:t>Febbraro</a:t>
            </a:r>
            <a:r>
              <a:rPr lang="en-IN" sz="1600" dirty="0" smtClean="0">
                <a:latin typeface="Times New Roman" pitchFamily="18" charset="0"/>
                <a:cs typeface="Times New Roman" pitchFamily="18" charset="0"/>
              </a:rPr>
              <a:t>, and N. Sacco, “Transportation Systems With Connected and Non-Connected Vehicles: Optimal Traffic Control,” in 2017 5th IEEE International Conference on Models and Technologies for Intelligent Transportation Systems (MT-ITS). Naples, Italy: IEEE, June 2017, pp. 13–18.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H. Qin and C. Yu, “A Road Network Connectivity Aware Routing Protocol for Vehicular Ad Hoc Networks,” in 2017 IEEE International Conference on Vehicular Electronics and Safety (ICVES). Vienna, Austria: IEEE, June 2017, pp. 57–62.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a:t>
            </a:r>
            <a:r>
              <a:rPr lang="en-IN" sz="1600" dirty="0" err="1" smtClean="0">
                <a:latin typeface="Times New Roman" pitchFamily="18" charset="0"/>
                <a:cs typeface="Times New Roman" pitchFamily="18" charset="0"/>
              </a:rPr>
              <a:t>Alam</a:t>
            </a:r>
            <a:r>
              <a:rPr lang="en-IN" sz="1600" dirty="0" smtClean="0">
                <a:latin typeface="Times New Roman" pitchFamily="18" charset="0"/>
                <a:cs typeface="Times New Roman" pitchFamily="18" charset="0"/>
              </a:rPr>
              <a:t>, J. Ferreira, and J. Fonseca, “Introduction to Intelligent Transportation Systems,” in Intelligent Transportation Systems. Springer, 2016, pp. 1–17.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A. </a:t>
            </a:r>
            <a:r>
              <a:rPr lang="en-IN" sz="1700" dirty="0" err="1" smtClean="0">
                <a:latin typeface="Times New Roman" pitchFamily="18" charset="0"/>
                <a:cs typeface="Times New Roman" pitchFamily="18" charset="0"/>
              </a:rPr>
              <a:t>Munir</a:t>
            </a:r>
            <a:r>
              <a:rPr lang="en-IN" sz="1700" dirty="0" smtClean="0">
                <a:latin typeface="Times New Roman" pitchFamily="18" charset="0"/>
                <a:cs typeface="Times New Roman" pitchFamily="18" charset="0"/>
              </a:rPr>
              <a:t>, “Safety Assessment and Design of Dependable </a:t>
            </a:r>
            <a:r>
              <a:rPr lang="en-IN" sz="1700" dirty="0" err="1" smtClean="0">
                <a:latin typeface="Times New Roman" pitchFamily="18" charset="0"/>
                <a:cs typeface="Times New Roman" pitchFamily="18" charset="0"/>
              </a:rPr>
              <a:t>Cybercars</a:t>
            </a:r>
            <a:r>
              <a:rPr lang="en-IN" sz="1700" dirty="0" smtClean="0">
                <a:latin typeface="Times New Roman" pitchFamily="18" charset="0"/>
                <a:cs typeface="Times New Roman" pitchFamily="18" charset="0"/>
              </a:rPr>
              <a:t>: For today and the future,” IEEE Consumer Electronics Magazine, vol. 6, no. 2, pp. 69–77, April 2017.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K. B. </a:t>
            </a:r>
            <a:r>
              <a:rPr lang="en-IN" sz="1700" dirty="0" err="1" smtClean="0">
                <a:latin typeface="Times New Roman" pitchFamily="18" charset="0"/>
                <a:cs typeface="Times New Roman" pitchFamily="18" charset="0"/>
              </a:rPr>
              <a:t>Kelarestaghi</a:t>
            </a:r>
            <a:r>
              <a:rPr lang="en-IN" sz="1700" dirty="0" smtClean="0">
                <a:latin typeface="Times New Roman" pitchFamily="18" charset="0"/>
                <a:cs typeface="Times New Roman" pitchFamily="18" charset="0"/>
              </a:rPr>
              <a:t>, K. </a:t>
            </a:r>
            <a:r>
              <a:rPr lang="en-IN" sz="1700" dirty="0" err="1" smtClean="0">
                <a:latin typeface="Times New Roman" pitchFamily="18" charset="0"/>
                <a:cs typeface="Times New Roman" pitchFamily="18" charset="0"/>
              </a:rPr>
              <a:t>Heaslip</a:t>
            </a:r>
            <a:r>
              <a:rPr lang="en-IN" sz="1700" dirty="0" smtClean="0">
                <a:latin typeface="Times New Roman" pitchFamily="18" charset="0"/>
                <a:cs typeface="Times New Roman" pitchFamily="18" charset="0"/>
              </a:rPr>
              <a:t>, and R. </a:t>
            </a:r>
            <a:r>
              <a:rPr lang="en-IN" sz="1700" dirty="0" err="1" smtClean="0">
                <a:latin typeface="Times New Roman" pitchFamily="18" charset="0"/>
                <a:cs typeface="Times New Roman" pitchFamily="18" charset="0"/>
              </a:rPr>
              <a:t>Gerdes</a:t>
            </a:r>
            <a:r>
              <a:rPr lang="en-IN" sz="1700" dirty="0" smtClean="0">
                <a:latin typeface="Times New Roman" pitchFamily="18" charset="0"/>
                <a:cs typeface="Times New Roman" pitchFamily="18" charset="0"/>
              </a:rPr>
              <a:t>, “Vehicle Security: Risk Assessment in Transportation,” </a:t>
            </a:r>
            <a:r>
              <a:rPr lang="en-IN" sz="1700" dirty="0" err="1" smtClean="0">
                <a:latin typeface="Times New Roman" pitchFamily="18" charset="0"/>
                <a:cs typeface="Times New Roman" pitchFamily="18" charset="0"/>
              </a:rPr>
              <a:t>arXiv</a:t>
            </a:r>
            <a:r>
              <a:rPr lang="en-IN" sz="1700" dirty="0" smtClean="0">
                <a:latin typeface="Times New Roman" pitchFamily="18" charset="0"/>
                <a:cs typeface="Times New Roman" pitchFamily="18" charset="0"/>
              </a:rPr>
              <a:t> preprint arXiv:1804.07381, 2018.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L. </a:t>
            </a:r>
            <a:r>
              <a:rPr lang="en-IN" sz="1700" dirty="0" err="1" smtClean="0">
                <a:latin typeface="Times New Roman" pitchFamily="18" charset="0"/>
                <a:cs typeface="Times New Roman" pitchFamily="18" charset="0"/>
              </a:rPr>
              <a:t>Figueiredo</a:t>
            </a:r>
            <a:r>
              <a:rPr lang="en-IN" sz="1700" dirty="0" smtClean="0">
                <a:latin typeface="Times New Roman" pitchFamily="18" charset="0"/>
                <a:cs typeface="Times New Roman" pitchFamily="18" charset="0"/>
              </a:rPr>
              <a:t>, I. Jesus, J. A. T. Machado, J. R. Ferreira, and J. L. M. de </a:t>
            </a:r>
            <a:r>
              <a:rPr lang="en-IN" sz="1700" dirty="0" err="1" smtClean="0">
                <a:latin typeface="Times New Roman" pitchFamily="18" charset="0"/>
                <a:cs typeface="Times New Roman" pitchFamily="18" charset="0"/>
              </a:rPr>
              <a:t>Carvalho</a:t>
            </a:r>
            <a:r>
              <a:rPr lang="en-IN" sz="1700" dirty="0" smtClean="0">
                <a:latin typeface="Times New Roman" pitchFamily="18" charset="0"/>
                <a:cs typeface="Times New Roman" pitchFamily="18" charset="0"/>
              </a:rPr>
              <a:t>, “Towards the development of intelligent transportation systems,” in ITSC 2001 IEEE Intelligent Transportation Systems., Aug 2001, pp. 1206–1211.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J. B. Kenney, “Dedicated Short-Range Communications (DSRC) Standards in the United States,” Proceedings of the IEEE, vol. 99, no. 7, pp. 1162–1182, July 2011.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SAE, “Dedicated Short Range Communications (DSRC) Message Set Dictionary,” 2016. [Online]. Available: https://www.sae.org/ standards/content/j2735 201603/</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1553</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Taxonomy and Survey of Edge Cloud Computing for Intelligent Transportation Systems and Connected Vehicles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2021-07-24T12:54:44Z</dcterms:modified>
</cp:coreProperties>
</file>