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3D Analytical Modelling and Iterative Solution for High Performance Computing Clusters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Mobile </a:t>
            </a:r>
            <a:r>
              <a:rPr lang="en-IN" sz="2000" dirty="0" smtClean="0">
                <a:latin typeface="Times New Roman" pitchFamily="18" charset="0"/>
                <a:cs typeface="Times New Roman" pitchFamily="18" charset="0"/>
              </a:rPr>
              <a:t>Cloud Computing enables the migration of services to the edge of Internet. Therefore, high performance computing clusters are widely deployed to improve computational capabilities of such environments. However, they are prone to failures and need analytical models to predict their behaviour in order to deliver desired quality-of-service and quality-of-experience to mobile users. This paper proposes a 3D analytical model and a problem-solving approach for sustainability evaluation of high-performance computing clusters. The proposed solution uses an iterative approach to obtain performance measurements to overcome the state space explosion problem.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availability modelling and evaluation of master and computing nodes are performed using a multi-repairman approach. The optimum number of repairmen is also obtained to get realistic results and reduce the overall cost. The proposed model is validated using discrete event simulation. The analytical approach is much faster and in good agreement with the simulations. The analysis focuses on mean queue length, throughput and mean response time outputs. The maximum differences between analytical and simulation results in the considered scenarios of up to a billion states are less than 1.149%, 3.82%, and 3.76%, respectively. These differences are well within the 5% of confidence interval of the simulation and the proposed model.</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modelling and exact solution approaches such as the spectral expansion method is not able to handle such large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situation of the state space explosion problem is encountered in a spectral expansion method where Beowulf clusters are modelled and solved for various performance measures.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HPC systems fundamentally provide access to large pools of data and computational resources through a variety of interfaces similar to the existing grid, HPC resource management and programming systems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HPC service providers must strive to ensure good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by offering highly available services with dynamically scalable resources as stated </a:t>
            </a:r>
            <a:r>
              <a:rPr lang="en-IN" sz="2000" dirty="0" smtClean="0">
                <a:latin typeface="Times New Roman" pitchFamily="18" charset="0"/>
                <a:cs typeface="Times New Roman" pitchFamily="18" charset="0"/>
              </a:rPr>
              <a:t>in.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state space explosion is a major problem for such modelling because it limits the size of such systems that can be evaluated.</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iterative solution approach has been shown to overcome the state space explosion problem for steady-state queuing systems while giving good approximate results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it is of great importance to develop an analytical method and a solution approach to overcome these problems for such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model uses an iterative solution approach and a large number of nodes with failure of master and computing nodes can be handled without causing the state space explosion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large-scale clusters could not be considered due to the state space explosion problem</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analytical model and the approximate solution approach provide flexibility to evaluate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measurements for such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performability</a:t>
            </a:r>
            <a:r>
              <a:rPr lang="en-IN" sz="2000" dirty="0" smtClean="0">
                <a:latin typeface="Times New Roman" pitchFamily="18" charset="0"/>
                <a:cs typeface="Times New Roman" pitchFamily="18" charset="0"/>
              </a:rPr>
              <a:t> results obtained from the analytical model are compared to the discrete event simulation (DES) results in order to show the accuracy and effectiveness of the proposed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proposed models and solution approaches used are more applicable to small and/or medium size systems rather than large-scale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CPU times of the proposed solution approach and DES are also compared in order to show the efficacy of the proposed model and an approximate solution approach.</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High performance computing (HPC) has therefore emerged as an appealing MCC service, especially with the proliferation of big data in a mobile </a:t>
            </a:r>
            <a:r>
              <a:rPr lang="en-IN" sz="2000" dirty="0" smtClean="0">
                <a:latin typeface="Times New Roman" pitchFamily="18" charset="0"/>
                <a:cs typeface="Times New Roman" pitchFamily="18" charset="0"/>
              </a:rPr>
              <a:t>environment </a:t>
            </a:r>
            <a:r>
              <a:rPr lang="en-IN" sz="2000" dirty="0" smtClean="0">
                <a:latin typeface="Times New Roman" pitchFamily="18" charset="0"/>
                <a:cs typeface="Times New Roman" pitchFamily="18" charset="0"/>
              </a:rPr>
              <a:t>because it can be used to provide reduced latency in an MCC environment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thus results in high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many practical systems, failures are expected and they can significantly affect the system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when the number of nodes is significantly large, focusing purely on performance without taking into account the possibility of node failures would lead to a significant over-estimation in how an actual system would perform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Analytical performance and availability models have been developed for large-scale HPCCs in a MCC environment.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Cloud computing in e-Science: research challenges and opportunities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X. Yang, et al.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 This survey paper describes recent research advances in applying informatics techniques to facilitate scientific research particularly from the Cloud computing perspective</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Survey of Mobile Cloud Computing Applications: Perspectives and Challenges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Y. Wang, I.R. Chen, and D.C. Wang,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In this paper we survey existing mobile cloud computing applications, as well as speculate future generation mobile cloud computing applications.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65545"/>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Multilevel data processing using parallel algorithms for analyzing big data in high-performance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Ahmad, A. Paul, S. Din, M. M. Rathore, G. S. Choi, and G. Jeon,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system architecture both read and writes operations that enhance the efficiency of the Input/Output operation.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Introducing mobile edge computing capabilities through distributed 5G cloud enabled small cells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O. Fajardo,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cloud-enabled small cells include a highly efficient </a:t>
                      </a:r>
                      <a:r>
                        <a:rPr lang="en-US" sz="2000" dirty="0" err="1">
                          <a:solidFill>
                            <a:srgbClr val="333333"/>
                          </a:solidFill>
                          <a:latin typeface="Times New Roman"/>
                          <a:ea typeface="Calibri"/>
                          <a:cs typeface="Latha"/>
                        </a:rPr>
                        <a:t>microserver</a:t>
                      </a:r>
                      <a:r>
                        <a:rPr lang="en-US" sz="2000" dirty="0">
                          <a:solidFill>
                            <a:srgbClr val="333333"/>
                          </a:solidFill>
                          <a:latin typeface="Times New Roman"/>
                          <a:ea typeface="Calibri"/>
                          <a:cs typeface="Latha"/>
                        </a:rPr>
                        <a:t> with a limited set of </a:t>
                      </a:r>
                      <a:r>
                        <a:rPr lang="en-US" sz="2000" dirty="0" err="1">
                          <a:solidFill>
                            <a:srgbClr val="333333"/>
                          </a:solidFill>
                          <a:latin typeface="Times New Roman"/>
                          <a:ea typeface="Calibri"/>
                          <a:cs typeface="Latha"/>
                        </a:rPr>
                        <a:t>virtualised</a:t>
                      </a:r>
                      <a:r>
                        <a:rPr lang="en-US" sz="2000" dirty="0">
                          <a:solidFill>
                            <a:srgbClr val="333333"/>
                          </a:solidFill>
                          <a:latin typeface="Times New Roman"/>
                          <a:ea typeface="Calibri"/>
                          <a:cs typeface="Latha"/>
                        </a:rPr>
                        <a:t> resources offered to the cluster of small cells.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05000" y="1219201"/>
            <a:ext cx="63246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paper has proposed an analytical model and an iterative solution </a:t>
            </a:r>
            <a:r>
              <a:rPr lang="en-IN" sz="1900" dirty="0" smtClean="0">
                <a:latin typeface="Times New Roman" pitchFamily="18" charset="0"/>
                <a:cs typeface="Times New Roman" pitchFamily="18" charset="0"/>
              </a:rPr>
              <a:t>   which </a:t>
            </a:r>
            <a:r>
              <a:rPr lang="en-IN" sz="1900" dirty="0" smtClean="0">
                <a:latin typeface="Times New Roman" pitchFamily="18" charset="0"/>
                <a:cs typeface="Times New Roman" pitchFamily="18" charset="0"/>
              </a:rPr>
              <a:t>obtains more realistic </a:t>
            </a:r>
            <a:r>
              <a:rPr lang="en-IN" sz="1900" dirty="0" err="1" smtClean="0">
                <a:latin typeface="Times New Roman" pitchFamily="18" charset="0"/>
                <a:cs typeface="Times New Roman" pitchFamily="18" charset="0"/>
              </a:rPr>
              <a:t>QoS</a:t>
            </a:r>
            <a:r>
              <a:rPr lang="en-IN" sz="1900" dirty="0" smtClean="0">
                <a:latin typeface="Times New Roman" pitchFamily="18" charset="0"/>
                <a:cs typeface="Times New Roman" pitchFamily="18" charset="0"/>
              </a:rPr>
              <a:t> results by finding optimum number of repairmen for large-scale HPCCs in the MCC environment without encountering a state explosion problem. The </a:t>
            </a:r>
            <a:r>
              <a:rPr lang="en-IN" sz="1900" dirty="0" err="1" smtClean="0">
                <a:latin typeface="Times New Roman" pitchFamily="18" charset="0"/>
                <a:cs typeface="Times New Roman" pitchFamily="18" charset="0"/>
              </a:rPr>
              <a:t>performability</a:t>
            </a:r>
            <a:r>
              <a:rPr lang="en-IN" sz="1900" dirty="0" smtClean="0">
                <a:latin typeface="Times New Roman" pitchFamily="18" charset="0"/>
                <a:cs typeface="Times New Roman" pitchFamily="18" charset="0"/>
              </a:rPr>
              <a:t> models were developed which considered both performance and availability models for large-scale HPCCs. In addition, the optimum number of repairman is obtained for more realistic </a:t>
            </a:r>
            <a:r>
              <a:rPr lang="en-IN" sz="1900" dirty="0" err="1" smtClean="0">
                <a:latin typeface="Times New Roman" pitchFamily="18" charset="0"/>
                <a:cs typeface="Times New Roman" pitchFamily="18" charset="0"/>
              </a:rPr>
              <a:t>QoS</a:t>
            </a:r>
            <a:r>
              <a:rPr lang="en-IN" sz="1900" dirty="0" smtClean="0">
                <a:latin typeface="Times New Roman" pitchFamily="18" charset="0"/>
                <a:cs typeface="Times New Roman" pitchFamily="18" charset="0"/>
              </a:rPr>
              <a:t> in such systems. The </a:t>
            </a:r>
            <a:r>
              <a:rPr lang="en-IN" sz="1900" dirty="0" err="1" smtClean="0">
                <a:latin typeface="Times New Roman" pitchFamily="18" charset="0"/>
                <a:cs typeface="Times New Roman" pitchFamily="18" charset="0"/>
              </a:rPr>
              <a:t>QoS</a:t>
            </a:r>
            <a:r>
              <a:rPr lang="en-IN" sz="1900" dirty="0" smtClean="0">
                <a:latin typeface="Times New Roman" pitchFamily="18" charset="0"/>
                <a:cs typeface="Times New Roman" pitchFamily="18" charset="0"/>
              </a:rPr>
              <a:t> results obtained from the analytical model are compared with DES results. The main focus of this work is </a:t>
            </a:r>
            <a:r>
              <a:rPr lang="en-IN" sz="1900" dirty="0" err="1" smtClean="0">
                <a:latin typeface="Times New Roman" pitchFamily="18" charset="0"/>
                <a:cs typeface="Times New Roman" pitchFamily="18" charset="0"/>
              </a:rPr>
              <a:t>performability</a:t>
            </a:r>
            <a:r>
              <a:rPr lang="en-IN" sz="1900" dirty="0" smtClean="0">
                <a:latin typeface="Times New Roman" pitchFamily="18" charset="0"/>
                <a:cs typeface="Times New Roman" pitchFamily="18" charset="0"/>
              </a:rPr>
              <a:t> output parameters such as MQL, THRP and MRT. The obtained numerical results clearly show that, the proposed model and proposed solution approach can easily handle a large number of states (</a:t>
            </a:r>
            <a:r>
              <a:rPr lang="en-IN" sz="1900" dirty="0" err="1" smtClean="0">
                <a:latin typeface="Times New Roman" pitchFamily="18" charset="0"/>
                <a:cs typeface="Times New Roman" pitchFamily="18" charset="0"/>
              </a:rPr>
              <a:t>i.e</a:t>
            </a:r>
            <a:r>
              <a:rPr lang="en-IN" sz="1900" dirty="0" smtClean="0">
                <a:latin typeface="Times New Roman" pitchFamily="18" charset="0"/>
                <a:cs typeface="Times New Roman" pitchFamily="18" charset="0"/>
              </a:rPr>
              <a:t>, several billion states such as (1000 x 2001) x (1000 x 2001)) in HPCCs without encountering the state explosion problem. Findings show that the analytical models and approximate solution approach presented in large-scale HPCCs are in good agreement with DES. The comparative results show that the discrepancy between the DES and the analytical model is less than 5% for all cases. Hence, the analytical models and the solution approach used in this paper can be adopted and mapped to many other practical, fault-tolerant large-scale systems. In addition, the computation time of the proposed model is significantly reduced in comparison to DES, especially for loaded and large-scale cases.</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X. Yang, et al. “Cloud computing in e-Science: research challenges and opportunities,” The Journal of Supercomputing, vol.70, no.1, pp. 408-464,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Wang, I.R. Chen, and D.C. Wang, “A Survey of Mobile Cloud Computing Applications: Perspectives and Challenges,” Wireless Personal Communications, vol.80, no.4, pp. 1607-1623,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Ahmad, A. Paul, S. Din, M. M. </a:t>
            </a:r>
            <a:r>
              <a:rPr lang="en-IN" sz="1600" dirty="0" err="1" smtClean="0">
                <a:latin typeface="Times New Roman" pitchFamily="18" charset="0"/>
                <a:cs typeface="Times New Roman" pitchFamily="18" charset="0"/>
              </a:rPr>
              <a:t>Rathore</a:t>
            </a:r>
            <a:r>
              <a:rPr lang="en-IN" sz="1600" dirty="0" smtClean="0">
                <a:latin typeface="Times New Roman" pitchFamily="18" charset="0"/>
                <a:cs typeface="Times New Roman" pitchFamily="18" charset="0"/>
              </a:rPr>
              <a:t>, G. S.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Jeon</a:t>
            </a:r>
            <a:r>
              <a:rPr lang="en-IN" sz="1600" dirty="0" smtClean="0">
                <a:latin typeface="Times New Roman" pitchFamily="18" charset="0"/>
                <a:cs typeface="Times New Roman" pitchFamily="18" charset="0"/>
              </a:rPr>
              <a:t>, “Multilevel data processing using parallel algorithms for analyzing big data in high-performance computing,” International Journal of Parallel Programming, vol.46, no.3, pp. 508-527,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 </a:t>
            </a:r>
            <a:r>
              <a:rPr lang="en-IN" sz="1600" dirty="0" err="1" smtClean="0">
                <a:latin typeface="Times New Roman" pitchFamily="18" charset="0"/>
                <a:cs typeface="Times New Roman" pitchFamily="18" charset="0"/>
              </a:rPr>
              <a:t>Boukerche</a:t>
            </a:r>
            <a:r>
              <a:rPr lang="en-IN" sz="1600" dirty="0" smtClean="0">
                <a:latin typeface="Times New Roman" pitchFamily="18" charset="0"/>
                <a:cs typeface="Times New Roman" pitchFamily="18" charset="0"/>
              </a:rPr>
              <a:t>, R. Al-</a:t>
            </a:r>
            <a:r>
              <a:rPr lang="en-IN" sz="1600" dirty="0" err="1" smtClean="0">
                <a:latin typeface="Times New Roman" pitchFamily="18" charset="0"/>
                <a:cs typeface="Times New Roman" pitchFamily="18" charset="0"/>
              </a:rPr>
              <a:t>Shaikh</a:t>
            </a:r>
            <a:r>
              <a:rPr lang="en-IN" sz="1600" dirty="0" smtClean="0">
                <a:latin typeface="Times New Roman" pitchFamily="18" charset="0"/>
                <a:cs typeface="Times New Roman" pitchFamily="18" charset="0"/>
              </a:rPr>
              <a:t> and M. S. M. </a:t>
            </a:r>
            <a:r>
              <a:rPr lang="en-IN" sz="1600" dirty="0" err="1" smtClean="0">
                <a:latin typeface="Times New Roman" pitchFamily="18" charset="0"/>
                <a:cs typeface="Times New Roman" pitchFamily="18" charset="0"/>
              </a:rPr>
              <a:t>Notare</a:t>
            </a:r>
            <a:r>
              <a:rPr lang="en-IN" sz="1600" dirty="0" smtClean="0">
                <a:latin typeface="Times New Roman" pitchFamily="18" charset="0"/>
                <a:cs typeface="Times New Roman" pitchFamily="18" charset="0"/>
              </a:rPr>
              <a:t>, “Towards building a highly-available cluster based model for high performance computing,” Proceedings 20th IEEE International Parallel and Distributed Processing Symposium, pp. 1-8, 2006,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10.1109/IPDPS.2006.1639633.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O. </a:t>
            </a:r>
            <a:r>
              <a:rPr lang="en-IN" sz="1600" dirty="0" err="1" smtClean="0">
                <a:latin typeface="Times New Roman" pitchFamily="18" charset="0"/>
                <a:cs typeface="Times New Roman" pitchFamily="18" charset="0"/>
              </a:rPr>
              <a:t>Fajardo</a:t>
            </a:r>
            <a:r>
              <a:rPr lang="en-IN" sz="1600" dirty="0" smtClean="0">
                <a:latin typeface="Times New Roman" pitchFamily="18" charset="0"/>
                <a:cs typeface="Times New Roman" pitchFamily="18" charset="0"/>
              </a:rPr>
              <a:t>, et al., “Introducing mobile edge computing capabilities through distributed 5G cloud enabled small cells,” Mobile networks and applications, vol.21, no.4, pp. 564-574, 2016.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Botta</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Donato</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Persico</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Pescape</a:t>
            </a:r>
            <a:r>
              <a:rPr lang="en-IN" sz="1600" dirty="0" smtClean="0">
                <a:latin typeface="Times New Roman" pitchFamily="18" charset="0"/>
                <a:cs typeface="Times New Roman" pitchFamily="18" charset="0"/>
              </a:rPr>
              <a:t>, “Integration ´ of Cloud computing and Internet of Things,” Future Generation Computer Systems, vol.56, pp. 684-700, March 2016.DOI: https://doi.org/10.1016/j.future.2015.09.021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D. </a:t>
            </a:r>
            <a:r>
              <a:rPr lang="en-IN" sz="1600" dirty="0" err="1" smtClean="0">
                <a:latin typeface="Times New Roman" pitchFamily="18" charset="0"/>
                <a:cs typeface="Times New Roman" pitchFamily="18" charset="0"/>
              </a:rPr>
              <a:t>Bruneo</a:t>
            </a:r>
            <a:r>
              <a:rPr lang="en-IN" sz="1600" dirty="0" smtClean="0">
                <a:latin typeface="Times New Roman" pitchFamily="18" charset="0"/>
                <a:cs typeface="Times New Roman" pitchFamily="18" charset="0"/>
              </a:rPr>
              <a:t>, et al., “A stochastic model to investigate data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 performance and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in </a:t>
            </a:r>
            <a:r>
              <a:rPr lang="en-IN" sz="1600" dirty="0" err="1" smtClean="0">
                <a:latin typeface="Times New Roman" pitchFamily="18" charset="0"/>
                <a:cs typeface="Times New Roman" pitchFamily="18" charset="0"/>
              </a:rPr>
              <a:t>iaas</a:t>
            </a:r>
            <a:r>
              <a:rPr lang="en-IN" sz="1600" dirty="0" smtClean="0">
                <a:latin typeface="Times New Roman" pitchFamily="18" charset="0"/>
                <a:cs typeface="Times New Roman" pitchFamily="18" charset="0"/>
              </a:rPr>
              <a:t> cloud computing systems,” IEEE Transactions on Parallel and Distributed Systems, vol.25, no.3, pp. 560-569,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E. </a:t>
            </a:r>
            <a:r>
              <a:rPr lang="en-IN" sz="1600" dirty="0" err="1" smtClean="0">
                <a:latin typeface="Times New Roman" pitchFamily="18" charset="0"/>
                <a:cs typeface="Times New Roman" pitchFamily="18" charset="0"/>
              </a:rPr>
              <a:t>Constantinos</a:t>
            </a:r>
            <a:r>
              <a:rPr lang="en-IN" sz="1600" dirty="0" smtClean="0">
                <a:latin typeface="Times New Roman" pitchFamily="18" charset="0"/>
                <a:cs typeface="Times New Roman" pitchFamily="18" charset="0"/>
              </a:rPr>
              <a:t>, and N. Hill, “Cloud Computing for parallel Scientific HPC Applications: Feasibility of Running Coupled Atmosphere-Ocean Climate Models on Amazon’s EC2,” In The 1st Workshop on Cloud Computing and its Applications, Chicago, IL. vol.34, pp. 20-38,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D. </a:t>
            </a:r>
            <a:r>
              <a:rPr lang="en-IN" sz="1600" dirty="0" err="1" smtClean="0">
                <a:latin typeface="Times New Roman" pitchFamily="18" charset="0"/>
                <a:cs typeface="Times New Roman" pitchFamily="18" charset="0"/>
              </a:rPr>
              <a:t>Eddelbuettel</a:t>
            </a:r>
            <a:r>
              <a:rPr lang="en-IN" sz="1600" dirty="0" smtClean="0">
                <a:latin typeface="Times New Roman" pitchFamily="18" charset="0"/>
                <a:cs typeface="Times New Roman" pitchFamily="18" charset="0"/>
              </a:rPr>
              <a:t>, “CRAN Task View: High-Performance and Parallel Computing with R,”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R.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et. al., “High Performance Cluster Computing: Architectures and Systems,” Prentice Hall PTR, Upper Saddle River, NJ, USA, 1999.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1574</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3D Analytical Modelling and Iterative Solution for High Performance Computing Clusters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2021-07-24T11:49:43Z</dcterms:modified>
</cp:coreProperties>
</file>