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Neuroscience and Network Dynamics Toward Brain-Inspired Intelligence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surveys the interdisciplinary research of neuroscience, network science, and dynamic systems, with emphasis on the emergence of brain-inspired intelligence. To replicate brain intelligence, a practical way is to reconstruct cortical networks with dynamic activities that nourish the brain functions, instead of using only artificial computing networks. The survey provides a complex network and spatiotemporal dynamics (abbr. network dynamics) perspective for understanding the brain and cortical networks and, furthermore, develops integrated approaches of neuroscience and network dynamics toward building brain-inspired intelligence with learning and resilience functions. Presented are fundamental concepts and principles of complex networks, neuroscience, and hybrid dynamic systems, as well as relevant studies about the brain and intelligence. Other promising research directions, such as brain science, data science, quantum information science, and machine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are also briefly discussed toward future applications.</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in the mechanism- and structure-oriented approach, brain-inspired intelligent robotics is developed to mimic, apply, and integrate internal mechanisms existing in humans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as a part of an organic whole, individual components of collective robots must cooperate with each other to achieve harmonious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one becomes exposed to a new perception or experience that challenges existing schemas, a process of reorganization and adaptation occurs, leading to new schemas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fixed-base industrial robots will no longer satisfy the demands of modern markets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brains simultaneously process various streams of temporal information allowing us to solve challenging real-world problems that ensure our survival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Deep learning provides algorithmic blueprints to organize large neural networks into suitable function </a:t>
            </a:r>
            <a:r>
              <a:rPr lang="en-IN" sz="2000" dirty="0" err="1" smtClean="0">
                <a:latin typeface="Times New Roman" pitchFamily="18" charset="0"/>
                <a:cs typeface="Times New Roman" pitchFamily="18" charset="0"/>
              </a:rPr>
              <a:t>approximators</a:t>
            </a:r>
            <a:r>
              <a:rPr lang="en-IN" sz="2000" dirty="0" smtClean="0">
                <a:latin typeface="Times New Roman" pitchFamily="18" charset="0"/>
                <a:cs typeface="Times New Roman" pitchFamily="18" charset="0"/>
              </a:rPr>
              <a:t> that flexibly solve diverse real-world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Surrogate gradient learning avoids such problems by using neuron specific feedback signals as in standard BP and dispensing with </a:t>
            </a:r>
            <a:r>
              <a:rPr lang="en-IN" sz="2000" dirty="0" err="1" smtClean="0">
                <a:latin typeface="Times New Roman" pitchFamily="18" charset="0"/>
                <a:cs typeface="Times New Roman" pitchFamily="18" charset="0"/>
              </a:rPr>
              <a:t>stochasticity</a:t>
            </a:r>
            <a:r>
              <a:rPr lang="en-IN" sz="2000" dirty="0" smtClean="0">
                <a:latin typeface="Times New Roman" pitchFamily="18" charset="0"/>
                <a:cs typeface="Times New Roman" pitchFamily="18" charset="0"/>
              </a:rPr>
              <a:t> in the forward pass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findings suggest that explicit recurrence is either not necessary for many problems, or that ignoring explicit recurrence in gradient computations does not create a major impediment for successful learning, even when such recurrent connections are present.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expect that this work proposes novel research on developing efficient brain-inspired machine learning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continue to take advantage of this architecture, we have proposed a hybrid BIC architecture that accommodates and integrates the complexity of the temporal, spatial, and spatiotemporal domains into a single </a:t>
            </a:r>
            <a:r>
              <a:rPr lang="en-IN" sz="2000" dirty="0" smtClean="0">
                <a:latin typeface="Times New Roman" pitchFamily="18" charset="0"/>
                <a:cs typeface="Times New Roman" pitchFamily="18" charset="0"/>
              </a:rPr>
              <a:t>platform.</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proposed the design of a </a:t>
            </a:r>
            <a:r>
              <a:rPr lang="en-IN" sz="2000" dirty="0" err="1" smtClean="0">
                <a:latin typeface="Times New Roman" pitchFamily="18" charset="0"/>
                <a:cs typeface="Times New Roman" pitchFamily="18" charset="0"/>
              </a:rPr>
              <a:t>morphable</a:t>
            </a:r>
            <a:r>
              <a:rPr lang="en-IN" sz="2000" dirty="0" smtClean="0">
                <a:latin typeface="Times New Roman" pitchFamily="18" charset="0"/>
                <a:cs typeface="Times New Roman" pitchFamily="18" charset="0"/>
              </a:rPr>
              <a:t>, intelligent, and collective robot operating system (</a:t>
            </a:r>
            <a:r>
              <a:rPr lang="en-IN" sz="2000" dirty="0" err="1" smtClean="0">
                <a:latin typeface="Times New Roman" pitchFamily="18" charset="0"/>
                <a:cs typeface="Times New Roman" pitchFamily="18" charset="0"/>
              </a:rPr>
              <a:t>micROS</a:t>
            </a:r>
            <a:r>
              <a:rPr lang="en-IN" sz="2000" dirty="0" smtClean="0">
                <a:latin typeface="Times New Roman" pitchFamily="18" charset="0"/>
                <a:cs typeface="Times New Roman" pitchFamily="18" charset="0"/>
              </a:rPr>
              <a:t>) for the management, control, and development of collective robots.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have proposed a framework and components of such a system on the basis of previous research on </a:t>
            </a:r>
            <a:r>
              <a:rPr lang="en-IN" sz="2000" dirty="0" err="1" smtClean="0">
                <a:latin typeface="Times New Roman" pitchFamily="18" charset="0"/>
                <a:cs typeface="Times New Roman" pitchFamily="18" charset="0"/>
              </a:rPr>
              <a:t>multiscale</a:t>
            </a:r>
            <a:r>
              <a:rPr lang="en-IN" sz="2000" dirty="0" smtClean="0">
                <a:latin typeface="Times New Roman" pitchFamily="18" charset="0"/>
                <a:cs typeface="Times New Roman" pitchFamily="18" charset="0"/>
              </a:rPr>
              <a:t> spatiotemporal scene perception and understanding.</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This temporal restriction improves complexity, but severely restricts learning performance on tasks that require long time horizons.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then systematically compared the resulting network performance of the two approaches and to networks without any explicit recurrent </a:t>
            </a:r>
            <a:r>
              <a:rPr lang="en-IN" sz="2000" dirty="0" smtClean="0">
                <a:latin typeface="Times New Roman" pitchFamily="18" charset="0"/>
                <a:cs typeface="Times New Roman" pitchFamily="18" charset="0"/>
              </a:rPr>
              <a:t>connections.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external computation of updates poses a significant performance bottleneck which renders this strategy often too slow for real-time or accelerated learning</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Neuromorphic</a:t>
            </a:r>
            <a:r>
              <a:rPr lang="en-IN" sz="2000" dirty="0" smtClean="0">
                <a:latin typeface="Times New Roman" pitchFamily="18" charset="0"/>
                <a:cs typeface="Times New Roman" pitchFamily="18" charset="0"/>
              </a:rPr>
              <a:t> engineering has taken on the challenge of approaching such efficiency by building scalable, low-power systems that mirror the brain’s essential architectural </a:t>
            </a:r>
            <a:r>
              <a:rPr lang="en-IN" sz="2000" dirty="0" smtClean="0">
                <a:latin typeface="Times New Roman" pitchFamily="18" charset="0"/>
                <a:cs typeface="Times New Roman" pitchFamily="18" charset="0"/>
              </a:rPr>
              <a:t>features.</a:t>
            </a:r>
          </a:p>
          <a:p>
            <a:pPr algn="just">
              <a:lnSpc>
                <a:spcPct val="150000"/>
              </a:lnSpc>
            </a:pPr>
            <a:r>
              <a:rPr lang="en-IN" sz="2000" dirty="0" smtClean="0">
                <a:latin typeface="Times New Roman" pitchFamily="18" charset="0"/>
                <a:cs typeface="Times New Roman" pitchFamily="18" charset="0"/>
              </a:rPr>
              <a:t>To achieve this feat, deep learning optimizes loss functions with gradient descent, which can be computed efficiently with the Back-Propagation (BP)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Analog VLSI and Neural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Mead,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have done integration and differentiation with simple, single–timeconstant circuits that had τs + 1 in the denominator of their transfer functions.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Benchmarks for progress in neuromorphic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Davies,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order for the </a:t>
                      </a:r>
                      <a:r>
                        <a:rPr lang="en-US" sz="2000" dirty="0" err="1">
                          <a:solidFill>
                            <a:srgbClr val="333333"/>
                          </a:solidFill>
                          <a:latin typeface="Times New Roman"/>
                          <a:ea typeface="Calibri"/>
                          <a:cs typeface="Latha"/>
                        </a:rPr>
                        <a:t>neuromorphic</a:t>
                      </a:r>
                      <a:r>
                        <a:rPr lang="en-US" sz="2000" dirty="0">
                          <a:solidFill>
                            <a:srgbClr val="333333"/>
                          </a:solidFill>
                          <a:latin typeface="Times New Roman"/>
                          <a:ea typeface="Calibri"/>
                          <a:cs typeface="Latha"/>
                        </a:rPr>
                        <a:t> research field to advance into the mainstream of computing, it needs to start quantifying gains, standardize on benchmarks and focus on feasible application challenges.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86000"/>
                <a:gridCol w="213360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Loihi</a:t>
                      </a:r>
                      <a:r>
                        <a:rPr lang="en-US" sz="2000" dirty="0">
                          <a:latin typeface="Times New Roman"/>
                          <a:ea typeface="Calibri"/>
                          <a:cs typeface="Latha"/>
                        </a:rPr>
                        <a:t>: A </a:t>
                      </a:r>
                      <a:r>
                        <a:rPr lang="en-US" sz="2000" dirty="0" err="1">
                          <a:latin typeface="Times New Roman"/>
                          <a:ea typeface="Calibri"/>
                          <a:cs typeface="Latha"/>
                        </a:rPr>
                        <a:t>neuromorphic</a:t>
                      </a:r>
                      <a:r>
                        <a:rPr lang="en-US" sz="2000" dirty="0">
                          <a:latin typeface="Times New Roman"/>
                          <a:ea typeface="Calibri"/>
                          <a:cs typeface="Latha"/>
                        </a:rPr>
                        <a:t> </a:t>
                      </a:r>
                      <a:r>
                        <a:rPr lang="en-US" sz="2000" dirty="0" err="1">
                          <a:latin typeface="Times New Roman"/>
                          <a:ea typeface="Calibri"/>
                          <a:cs typeface="Latha"/>
                        </a:rPr>
                        <a:t>manycore</a:t>
                      </a:r>
                      <a:r>
                        <a:rPr lang="en-US" sz="2000" dirty="0">
                          <a:latin typeface="Times New Roman"/>
                          <a:ea typeface="Calibri"/>
                          <a:cs typeface="Latha"/>
                        </a:rPr>
                        <a:t> processor with on-chip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Davies, N. Srinivasa, T. H. Lin, G. Chinya, P. Joshi, A. Lines, A. Wild, and H.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integrates a wide range of novel features for the field, such as hierarchical connectivity, dendritic compartments, synaptic delays, and most importantly programmable synaptic learning rules.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Back propagation and the brain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P. Lillicrap, A. Santoro, L. Marris, C. J. Akerman, and G. Hinton,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a:t>
                      </a:r>
                      <a:r>
                        <a:rPr lang="en-US" sz="2000" dirty="0" err="1">
                          <a:latin typeface="Times New Roman"/>
                          <a:ea typeface="Calibri"/>
                          <a:cs typeface="Latha"/>
                        </a:rPr>
                        <a:t>backpropagation</a:t>
                      </a:r>
                      <a:r>
                        <a:rPr lang="en-US" sz="2000" dirty="0">
                          <a:latin typeface="Times New Roman"/>
                          <a:ea typeface="Calibri"/>
                          <a:cs typeface="Latha"/>
                        </a:rPr>
                        <a:t> algorithm learns quickly by computing synaptic updates using feedback connections to deliver error signals.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828800" y="1447800"/>
            <a:ext cx="6705599" cy="426956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This </a:t>
            </a:r>
            <a:r>
              <a:rPr lang="en-IN" sz="1700" dirty="0" smtClean="0">
                <a:latin typeface="Times New Roman" pitchFamily="18" charset="0"/>
                <a:cs typeface="Times New Roman" pitchFamily="18" charset="0"/>
              </a:rPr>
              <a:t>article has reviewed common bottlenecks encountered when applying gradient-based learning to </a:t>
            </a:r>
            <a:r>
              <a:rPr lang="en-IN" sz="1700" dirty="0" err="1" smtClean="0">
                <a:latin typeface="Times New Roman" pitchFamily="18" charset="0"/>
                <a:cs typeface="Times New Roman" pitchFamily="18" charset="0"/>
              </a:rPr>
              <a:t>neuromorphic</a:t>
            </a:r>
            <a:r>
              <a:rPr lang="en-IN" sz="1700" dirty="0" smtClean="0">
                <a:latin typeface="Times New Roman" pitchFamily="18" charset="0"/>
                <a:cs typeface="Times New Roman" pitchFamily="18" charset="0"/>
              </a:rPr>
              <a:t> architectures that require online computation of gradients. Using the example of SNNs, we have shown that many recently proposed learning algorithms for online learning are approximate variants of RTRL. In its exact form, RTRL is an online algorithm to compute gradients in RNNs, but it is computationally expensive. However, when used in combination with temporally local losses and biologically inspired neural architectures such as LIF neurons, it is possible to find effective approximations that reduce RTRL’s computational cost substantially while retaining good learning performance. We have shown that such approximations are inspired by biological neurons whose implicit recurrence structure induces block sparse or approximately block sparse </a:t>
            </a:r>
            <a:r>
              <a:rPr lang="en-IN" sz="1700" dirty="0" err="1" smtClean="0">
                <a:latin typeface="Times New Roman" pitchFamily="18" charset="0"/>
                <a:cs typeface="Times New Roman" pitchFamily="18" charset="0"/>
              </a:rPr>
              <a:t>Jacobians</a:t>
            </a:r>
            <a:r>
              <a:rPr lang="en-IN" sz="1700" dirty="0" smtClean="0">
                <a:latin typeface="Times New Roman" pitchFamily="18" charset="0"/>
                <a:cs typeface="Times New Roman" pitchFamily="18" charset="0"/>
              </a:rPr>
              <a:t>, allowing to speed up gradient computation while simultaneously reducing the memory footprint. These conceptual links expose a clear path forward toward building more efficient online learning algorithms for </a:t>
            </a:r>
            <a:r>
              <a:rPr lang="en-IN" sz="1700" dirty="0" err="1" smtClean="0">
                <a:latin typeface="Times New Roman" pitchFamily="18" charset="0"/>
                <a:cs typeface="Times New Roman" pitchFamily="18" charset="0"/>
              </a:rPr>
              <a:t>neuromorphic</a:t>
            </a:r>
            <a:r>
              <a:rPr lang="en-IN" sz="1700" dirty="0" smtClean="0">
                <a:latin typeface="Times New Roman" pitchFamily="18" charset="0"/>
                <a:cs typeface="Times New Roman" pitchFamily="18" charset="0"/>
              </a:rPr>
              <a:t> devices.</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Mead,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VLSI and Neural Systems. Reading, MA: Addison-Wesley, 1989.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 S. </a:t>
            </a:r>
            <a:r>
              <a:rPr lang="en-IN" sz="1600" dirty="0" err="1" smtClean="0">
                <a:latin typeface="Times New Roman" pitchFamily="18" charset="0"/>
                <a:cs typeface="Times New Roman" pitchFamily="18" charset="0"/>
              </a:rPr>
              <a:t>Thakur</a:t>
            </a:r>
            <a:r>
              <a:rPr lang="en-IN" sz="1600" dirty="0" smtClean="0">
                <a:latin typeface="Times New Roman" pitchFamily="18" charset="0"/>
                <a:cs typeface="Times New Roman" pitchFamily="18" charset="0"/>
              </a:rPr>
              <a:t>, J. L. </a:t>
            </a:r>
            <a:r>
              <a:rPr lang="en-IN" sz="1600" dirty="0" err="1" smtClean="0">
                <a:latin typeface="Times New Roman" pitchFamily="18" charset="0"/>
                <a:cs typeface="Times New Roman" pitchFamily="18" charset="0"/>
              </a:rPr>
              <a:t>Molin</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Cauwenberghs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Indiveri</a:t>
            </a:r>
            <a:r>
              <a:rPr lang="en-IN" sz="1600" dirty="0" smtClean="0">
                <a:latin typeface="Times New Roman" pitchFamily="18" charset="0"/>
                <a:cs typeface="Times New Roman" pitchFamily="18" charset="0"/>
              </a:rPr>
              <a:t>, K. Kumar, N. </a:t>
            </a:r>
            <a:r>
              <a:rPr lang="en-IN" sz="1600" dirty="0" err="1" smtClean="0">
                <a:latin typeface="Times New Roman" pitchFamily="18" charset="0"/>
                <a:cs typeface="Times New Roman" pitchFamily="18" charset="0"/>
              </a:rPr>
              <a:t>Qiao</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Schemmel</a:t>
            </a:r>
            <a:r>
              <a:rPr lang="en-IN" sz="1600" dirty="0" smtClean="0">
                <a:latin typeface="Times New Roman" pitchFamily="18" charset="0"/>
                <a:cs typeface="Times New Roman" pitchFamily="18" charset="0"/>
              </a:rPr>
              <a:t>, R. Wang, E. </a:t>
            </a:r>
            <a:r>
              <a:rPr lang="en-IN" sz="1600" dirty="0" err="1" smtClean="0">
                <a:latin typeface="Times New Roman" pitchFamily="18" charset="0"/>
                <a:cs typeface="Times New Roman" pitchFamily="18" charset="0"/>
              </a:rPr>
              <a:t>Chicca</a:t>
            </a:r>
            <a:r>
              <a:rPr lang="en-IN" sz="1600" dirty="0" smtClean="0">
                <a:latin typeface="Times New Roman" pitchFamily="18" charset="0"/>
                <a:cs typeface="Times New Roman" pitchFamily="18" charset="0"/>
              </a:rPr>
              <a:t>, J. Olson </a:t>
            </a:r>
            <a:r>
              <a:rPr lang="en-IN" sz="1600" dirty="0" err="1" smtClean="0">
                <a:latin typeface="Times New Roman" pitchFamily="18" charset="0"/>
                <a:cs typeface="Times New Roman" pitchFamily="18" charset="0"/>
              </a:rPr>
              <a:t>Hasler</a:t>
            </a:r>
            <a:r>
              <a:rPr lang="en-IN" sz="1600" dirty="0" smtClean="0">
                <a:latin typeface="Times New Roman" pitchFamily="18" charset="0"/>
                <a:cs typeface="Times New Roman" pitchFamily="18" charset="0"/>
              </a:rPr>
              <a:t> et al., “Large-scale </a:t>
            </a:r>
            <a:r>
              <a:rPr lang="en-IN" sz="1600" dirty="0" err="1" smtClean="0">
                <a:latin typeface="Times New Roman" pitchFamily="18" charset="0"/>
                <a:cs typeface="Times New Roman" pitchFamily="18" charset="0"/>
              </a:rPr>
              <a:t>neuromorphic</a:t>
            </a:r>
            <a:r>
              <a:rPr lang="en-IN" sz="1600" dirty="0" smtClean="0">
                <a:latin typeface="Times New Roman" pitchFamily="18" charset="0"/>
                <a:cs typeface="Times New Roman" pitchFamily="18" charset="0"/>
              </a:rPr>
              <a:t> spiking array processors: A quest to mimic the brain,” Frontiers in neuroscience, vol. 12, p. 891,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Davies, “Benchmarks for progress in </a:t>
            </a:r>
            <a:r>
              <a:rPr lang="en-IN" sz="1600" dirty="0" err="1" smtClean="0">
                <a:latin typeface="Times New Roman" pitchFamily="18" charset="0"/>
                <a:cs typeface="Times New Roman" pitchFamily="18" charset="0"/>
              </a:rPr>
              <a:t>neuromorphic</a:t>
            </a:r>
            <a:r>
              <a:rPr lang="en-IN" sz="1600" dirty="0" smtClean="0">
                <a:latin typeface="Times New Roman" pitchFamily="18" charset="0"/>
                <a:cs typeface="Times New Roman" pitchFamily="18" charset="0"/>
              </a:rPr>
              <a:t> computing,” Nature Machine Intelligence, vol. 1, no. 9, pp. 386–388,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P. A. </a:t>
            </a:r>
            <a:r>
              <a:rPr lang="en-IN" sz="1600" dirty="0" err="1" smtClean="0">
                <a:latin typeface="Times New Roman" pitchFamily="18" charset="0"/>
                <a:cs typeface="Times New Roman" pitchFamily="18" charset="0"/>
              </a:rPr>
              <a:t>Merolla</a:t>
            </a:r>
            <a:r>
              <a:rPr lang="en-IN" sz="1600" dirty="0" smtClean="0">
                <a:latin typeface="Times New Roman" pitchFamily="18" charset="0"/>
                <a:cs typeface="Times New Roman" pitchFamily="18" charset="0"/>
              </a:rPr>
              <a:t>, J. V. Arthur, R. Alvarez-</a:t>
            </a:r>
            <a:r>
              <a:rPr lang="en-IN" sz="1600" dirty="0" err="1" smtClean="0">
                <a:latin typeface="Times New Roman" pitchFamily="18" charset="0"/>
                <a:cs typeface="Times New Roman" pitchFamily="18" charset="0"/>
              </a:rPr>
              <a:t>Icaza</a:t>
            </a:r>
            <a:r>
              <a:rPr lang="en-IN" sz="1600" dirty="0" smtClean="0">
                <a:latin typeface="Times New Roman" pitchFamily="18" charset="0"/>
                <a:cs typeface="Times New Roman" pitchFamily="18" charset="0"/>
              </a:rPr>
              <a:t>, A. S. Cassidy, J. Sawada, F. </a:t>
            </a:r>
            <a:r>
              <a:rPr lang="en-IN" sz="1600" dirty="0" err="1" smtClean="0">
                <a:latin typeface="Times New Roman" pitchFamily="18" charset="0"/>
                <a:cs typeface="Times New Roman" pitchFamily="18" charset="0"/>
              </a:rPr>
              <a:t>Akopyan</a:t>
            </a:r>
            <a:r>
              <a:rPr lang="en-IN" sz="1600" dirty="0" smtClean="0">
                <a:latin typeface="Times New Roman" pitchFamily="18" charset="0"/>
                <a:cs typeface="Times New Roman" pitchFamily="18" charset="0"/>
              </a:rPr>
              <a:t>, B. L. Jackson, N. Imam, C.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Y. Nakamura et al., “A million spiking-neuron integrated circuit with a scalable communication network and interface,” Science, vol. 345, no. 6197, pp. 668–673,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Davies, N. </a:t>
            </a:r>
            <a:r>
              <a:rPr lang="en-IN" sz="1600" dirty="0" err="1" smtClean="0">
                <a:latin typeface="Times New Roman" pitchFamily="18" charset="0"/>
                <a:cs typeface="Times New Roman" pitchFamily="18" charset="0"/>
              </a:rPr>
              <a:t>Srinivasa</a:t>
            </a:r>
            <a:r>
              <a:rPr lang="en-IN" sz="1600" dirty="0" smtClean="0">
                <a:latin typeface="Times New Roman" pitchFamily="18" charset="0"/>
                <a:cs typeface="Times New Roman" pitchFamily="18" charset="0"/>
              </a:rPr>
              <a:t>, T. H. Lin, G. </a:t>
            </a:r>
            <a:r>
              <a:rPr lang="en-IN" sz="1600" dirty="0" err="1" smtClean="0">
                <a:latin typeface="Times New Roman" pitchFamily="18" charset="0"/>
                <a:cs typeface="Times New Roman" pitchFamily="18" charset="0"/>
              </a:rPr>
              <a:t>Chinya</a:t>
            </a:r>
            <a:r>
              <a:rPr lang="en-IN" sz="1600" dirty="0" smtClean="0">
                <a:latin typeface="Times New Roman" pitchFamily="18" charset="0"/>
                <a:cs typeface="Times New Roman" pitchFamily="18" charset="0"/>
              </a:rPr>
              <a:t>, P. Joshi, A. Lines, A. Wild, and H. Wang, “</a:t>
            </a:r>
            <a:r>
              <a:rPr lang="en-IN" sz="1600" dirty="0" err="1" smtClean="0">
                <a:latin typeface="Times New Roman" pitchFamily="18" charset="0"/>
                <a:cs typeface="Times New Roman" pitchFamily="18" charset="0"/>
              </a:rPr>
              <a:t>Loihi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neuromorphic</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manycore</a:t>
            </a:r>
            <a:r>
              <a:rPr lang="en-IN" sz="1600" dirty="0" smtClean="0">
                <a:latin typeface="Times New Roman" pitchFamily="18" charset="0"/>
                <a:cs typeface="Times New Roman" pitchFamily="18" charset="0"/>
              </a:rPr>
              <a:t> processor with on-chip learning,” IEEE Micro, vol. PP, no. 99, pp. 1–1, 2018.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G. </a:t>
            </a:r>
            <a:r>
              <a:rPr lang="en-IN" sz="1700" dirty="0" err="1" smtClean="0">
                <a:latin typeface="Times New Roman" pitchFamily="18" charset="0"/>
                <a:cs typeface="Times New Roman" pitchFamily="18" charset="0"/>
              </a:rPr>
              <a:t>Indiveri</a:t>
            </a:r>
            <a:r>
              <a:rPr lang="en-IN" sz="1700" dirty="0" smtClean="0">
                <a:latin typeface="Times New Roman" pitchFamily="18" charset="0"/>
                <a:cs typeface="Times New Roman" pitchFamily="18" charset="0"/>
              </a:rPr>
              <a:t>, B. Linares-</a:t>
            </a:r>
            <a:r>
              <a:rPr lang="en-IN" sz="1700" dirty="0" err="1" smtClean="0">
                <a:latin typeface="Times New Roman" pitchFamily="18" charset="0"/>
                <a:cs typeface="Times New Roman" pitchFamily="18" charset="0"/>
              </a:rPr>
              <a:t>Barranco</a:t>
            </a:r>
            <a:r>
              <a:rPr lang="en-IN" sz="1700" dirty="0" smtClean="0">
                <a:latin typeface="Times New Roman" pitchFamily="18" charset="0"/>
                <a:cs typeface="Times New Roman" pitchFamily="18" charset="0"/>
              </a:rPr>
              <a:t>, T. Hamilton, A. van </a:t>
            </a:r>
            <a:r>
              <a:rPr lang="en-IN" sz="1700" dirty="0" err="1" smtClean="0">
                <a:latin typeface="Times New Roman" pitchFamily="18" charset="0"/>
                <a:cs typeface="Times New Roman" pitchFamily="18" charset="0"/>
              </a:rPr>
              <a:t>Schaik</a:t>
            </a:r>
            <a:r>
              <a:rPr lang="en-IN" sz="1700" dirty="0" smtClean="0">
                <a:latin typeface="Times New Roman" pitchFamily="18" charset="0"/>
                <a:cs typeface="Times New Roman" pitchFamily="18" charset="0"/>
              </a:rPr>
              <a:t>, R. Etienne-Cummings, T. Delbruck, S.-C. Liu, P. </a:t>
            </a:r>
            <a:r>
              <a:rPr lang="en-IN" sz="1700" dirty="0" err="1" smtClean="0">
                <a:latin typeface="Times New Roman" pitchFamily="18" charset="0"/>
                <a:cs typeface="Times New Roman" pitchFamily="18" charset="0"/>
              </a:rPr>
              <a:t>Dudek</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Hafliger</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Renaud</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Schemmel</a:t>
            </a:r>
            <a:r>
              <a:rPr lang="en-IN" sz="1700" dirty="0" smtClean="0">
                <a:latin typeface="Times New Roman" pitchFamily="18" charset="0"/>
                <a:cs typeface="Times New Roman" pitchFamily="18" charset="0"/>
              </a:rPr>
              <a:t>, ¨ G. </a:t>
            </a:r>
            <a:r>
              <a:rPr lang="en-IN" sz="1700" dirty="0" err="1" smtClean="0">
                <a:latin typeface="Times New Roman" pitchFamily="18" charset="0"/>
                <a:cs typeface="Times New Roman" pitchFamily="18" charset="0"/>
              </a:rPr>
              <a:t>Cauwenberghs</a:t>
            </a:r>
            <a:r>
              <a:rPr lang="en-IN" sz="1700" dirty="0" smtClean="0">
                <a:latin typeface="Times New Roman" pitchFamily="18" charset="0"/>
                <a:cs typeface="Times New Roman" pitchFamily="18" charset="0"/>
              </a:rPr>
              <a:t>, J. Arthur, K. </a:t>
            </a:r>
            <a:r>
              <a:rPr lang="en-IN" sz="1700" dirty="0" err="1" smtClean="0">
                <a:latin typeface="Times New Roman" pitchFamily="18" charset="0"/>
                <a:cs typeface="Times New Roman" pitchFamily="18" charset="0"/>
              </a:rPr>
              <a:t>Hynna</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Folowosele</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Saighi</a:t>
            </a:r>
            <a:r>
              <a:rPr lang="en-IN" sz="1700" dirty="0" smtClean="0">
                <a:latin typeface="Times New Roman" pitchFamily="18" charset="0"/>
                <a:cs typeface="Times New Roman" pitchFamily="18" charset="0"/>
              </a:rPr>
              <a:t>, T. Serrano-</a:t>
            </a:r>
            <a:r>
              <a:rPr lang="en-IN" sz="1700" dirty="0" err="1" smtClean="0">
                <a:latin typeface="Times New Roman" pitchFamily="18" charset="0"/>
                <a:cs typeface="Times New Roman" pitchFamily="18" charset="0"/>
              </a:rPr>
              <a:t>Gotarredona</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Wijekoon</a:t>
            </a:r>
            <a:r>
              <a:rPr lang="en-IN" sz="1700" dirty="0" smtClean="0">
                <a:latin typeface="Times New Roman" pitchFamily="18" charset="0"/>
                <a:cs typeface="Times New Roman" pitchFamily="18" charset="0"/>
              </a:rPr>
              <a:t>, Y. Wang, and K. </a:t>
            </a:r>
            <a:r>
              <a:rPr lang="en-IN" sz="1700" dirty="0" err="1" smtClean="0">
                <a:latin typeface="Times New Roman" pitchFamily="18" charset="0"/>
                <a:cs typeface="Times New Roman" pitchFamily="18" charset="0"/>
              </a:rPr>
              <a:t>Boahen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Neuromorphic</a:t>
            </a:r>
            <a:r>
              <a:rPr lang="en-IN" sz="1700" dirty="0" smtClean="0">
                <a:latin typeface="Times New Roman" pitchFamily="18" charset="0"/>
                <a:cs typeface="Times New Roman" pitchFamily="18" charset="0"/>
              </a:rPr>
              <a:t> silicon neuron circuits,” Frontiers in Neuroscience, vol. 5, pp. 1–23, 2011.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I. </a:t>
            </a:r>
            <a:r>
              <a:rPr lang="en-IN" sz="1700" dirty="0" err="1" smtClean="0">
                <a:latin typeface="Times New Roman" pitchFamily="18" charset="0"/>
                <a:cs typeface="Times New Roman" pitchFamily="18" charset="0"/>
              </a:rPr>
              <a:t>Goodfellow</a:t>
            </a:r>
            <a:r>
              <a:rPr lang="en-IN" sz="1700" dirty="0" smtClean="0">
                <a:latin typeface="Times New Roman" pitchFamily="18" charset="0"/>
                <a:cs typeface="Times New Roman" pitchFamily="18" charset="0"/>
              </a:rPr>
              <a:t>, Y. </a:t>
            </a:r>
            <a:r>
              <a:rPr lang="en-IN" sz="1700" dirty="0" err="1" smtClean="0">
                <a:latin typeface="Times New Roman" pitchFamily="18" charset="0"/>
                <a:cs typeface="Times New Roman" pitchFamily="18" charset="0"/>
              </a:rPr>
              <a:t>Bengio</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Courville</a:t>
            </a:r>
            <a:r>
              <a:rPr lang="en-IN" sz="1700" dirty="0" smtClean="0">
                <a:latin typeface="Times New Roman" pitchFamily="18" charset="0"/>
                <a:cs typeface="Times New Roman" pitchFamily="18" charset="0"/>
              </a:rPr>
              <a:t>, Deep learning. MIT press,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T. P. </a:t>
            </a:r>
            <a:r>
              <a:rPr lang="en-IN" sz="1700" dirty="0" err="1" smtClean="0">
                <a:latin typeface="Times New Roman" pitchFamily="18" charset="0"/>
                <a:cs typeface="Times New Roman" pitchFamily="18" charset="0"/>
              </a:rPr>
              <a:t>Lillicrap</a:t>
            </a:r>
            <a:r>
              <a:rPr lang="en-IN" sz="1700" dirty="0" smtClean="0">
                <a:latin typeface="Times New Roman" pitchFamily="18" charset="0"/>
                <a:cs typeface="Times New Roman" pitchFamily="18" charset="0"/>
              </a:rPr>
              <a:t>, A. Santoro, L. </a:t>
            </a:r>
            <a:r>
              <a:rPr lang="en-IN" sz="1700" dirty="0" err="1" smtClean="0">
                <a:latin typeface="Times New Roman" pitchFamily="18" charset="0"/>
                <a:cs typeface="Times New Roman" pitchFamily="18" charset="0"/>
              </a:rPr>
              <a:t>Marris</a:t>
            </a:r>
            <a:r>
              <a:rPr lang="en-IN" sz="1700" dirty="0" smtClean="0">
                <a:latin typeface="Times New Roman" pitchFamily="18" charset="0"/>
                <a:cs typeface="Times New Roman" pitchFamily="18" charset="0"/>
              </a:rPr>
              <a:t>, C. J. </a:t>
            </a:r>
            <a:r>
              <a:rPr lang="en-IN" sz="1700" dirty="0" err="1" smtClean="0">
                <a:latin typeface="Times New Roman" pitchFamily="18" charset="0"/>
                <a:cs typeface="Times New Roman" pitchFamily="18" charset="0"/>
              </a:rPr>
              <a:t>Akerman</a:t>
            </a:r>
            <a:r>
              <a:rPr lang="en-IN" sz="1700" dirty="0" smtClean="0">
                <a:latin typeface="Times New Roman" pitchFamily="18" charset="0"/>
                <a:cs typeface="Times New Roman" pitchFamily="18" charset="0"/>
              </a:rPr>
              <a:t>, and G. Hinton, “</a:t>
            </a:r>
            <a:r>
              <a:rPr lang="en-IN" sz="1700" dirty="0" err="1" smtClean="0">
                <a:latin typeface="Times New Roman" pitchFamily="18" charset="0"/>
                <a:cs typeface="Times New Roman" pitchFamily="18" charset="0"/>
              </a:rPr>
              <a:t>Backpropagation</a:t>
            </a:r>
            <a:r>
              <a:rPr lang="en-IN" sz="1700" dirty="0" smtClean="0">
                <a:latin typeface="Times New Roman" pitchFamily="18" charset="0"/>
                <a:cs typeface="Times New Roman" pitchFamily="18" charset="0"/>
              </a:rPr>
              <a:t> and the brain,” Nature Reviews Neuroscience, pp. 1–12, Apr.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R. </a:t>
            </a:r>
            <a:r>
              <a:rPr lang="en-IN" sz="1700" dirty="0" err="1" smtClean="0">
                <a:latin typeface="Times New Roman" pitchFamily="18" charset="0"/>
                <a:cs typeface="Times New Roman" pitchFamily="18" charset="0"/>
              </a:rPr>
              <a:t>Gutig</a:t>
            </a:r>
            <a:r>
              <a:rPr lang="en-IN" sz="1700" dirty="0" smtClean="0">
                <a:latin typeface="Times New Roman" pitchFamily="18" charset="0"/>
                <a:cs typeface="Times New Roman" pitchFamily="18" charset="0"/>
              </a:rPr>
              <a:t> and H. </a:t>
            </a:r>
            <a:r>
              <a:rPr lang="en-IN" sz="1700" dirty="0" err="1" smtClean="0">
                <a:latin typeface="Times New Roman" pitchFamily="18" charset="0"/>
                <a:cs typeface="Times New Roman" pitchFamily="18" charset="0"/>
              </a:rPr>
              <a:t>Sompolinsky</a:t>
            </a:r>
            <a:r>
              <a:rPr lang="en-IN" sz="1700" dirty="0" smtClean="0">
                <a:latin typeface="Times New Roman" pitchFamily="18" charset="0"/>
                <a:cs typeface="Times New Roman" pitchFamily="18" charset="0"/>
              </a:rPr>
              <a:t>, “The </a:t>
            </a:r>
            <a:r>
              <a:rPr lang="en-IN" sz="1700" dirty="0" err="1" smtClean="0">
                <a:latin typeface="Times New Roman" pitchFamily="18" charset="0"/>
                <a:cs typeface="Times New Roman" pitchFamily="18" charset="0"/>
              </a:rPr>
              <a:t>tempotron</a:t>
            </a:r>
            <a:r>
              <a:rPr lang="en-IN" sz="1700" dirty="0" smtClean="0">
                <a:latin typeface="Times New Roman" pitchFamily="18" charset="0"/>
                <a:cs typeface="Times New Roman" pitchFamily="18" charset="0"/>
              </a:rPr>
              <a:t>: a ¨ neuron that learns spike timing-based decisions,” Nat </a:t>
            </a:r>
            <a:r>
              <a:rPr lang="en-IN" sz="1700" dirty="0" err="1" smtClean="0">
                <a:latin typeface="Times New Roman" pitchFamily="18" charset="0"/>
                <a:cs typeface="Times New Roman" pitchFamily="18" charset="0"/>
              </a:rPr>
              <a:t>Neurosci</a:t>
            </a:r>
            <a:r>
              <a:rPr lang="en-IN" sz="1700" dirty="0" smtClean="0">
                <a:latin typeface="Times New Roman" pitchFamily="18" charset="0"/>
                <a:cs typeface="Times New Roman" pitchFamily="18" charset="0"/>
              </a:rPr>
              <a:t>, vol. 9, no. 3, pp. 420–428, Mar. 2006.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S. M. </a:t>
            </a:r>
            <a:r>
              <a:rPr lang="en-IN" sz="1700" dirty="0" err="1" smtClean="0">
                <a:latin typeface="Times New Roman" pitchFamily="18" charset="0"/>
                <a:cs typeface="Times New Roman" pitchFamily="18" charset="0"/>
              </a:rPr>
              <a:t>Bohte</a:t>
            </a:r>
            <a:r>
              <a:rPr lang="en-IN" sz="1700" dirty="0" smtClean="0">
                <a:latin typeface="Times New Roman" pitchFamily="18" charset="0"/>
                <a:cs typeface="Times New Roman" pitchFamily="18" charset="0"/>
              </a:rPr>
              <a:t>, J. N. </a:t>
            </a:r>
            <a:r>
              <a:rPr lang="en-IN" sz="1700" dirty="0" err="1" smtClean="0">
                <a:latin typeface="Times New Roman" pitchFamily="18" charset="0"/>
                <a:cs typeface="Times New Roman" pitchFamily="18" charset="0"/>
              </a:rPr>
              <a:t>Kok</a:t>
            </a:r>
            <a:r>
              <a:rPr lang="en-IN" sz="1700" dirty="0" smtClean="0">
                <a:latin typeface="Times New Roman" pitchFamily="18" charset="0"/>
                <a:cs typeface="Times New Roman" pitchFamily="18" charset="0"/>
              </a:rPr>
              <a:t>, and J. A. La </a:t>
            </a:r>
            <a:r>
              <a:rPr lang="en-IN" sz="1700" dirty="0" err="1" smtClean="0">
                <a:latin typeface="Times New Roman" pitchFamily="18" charset="0"/>
                <a:cs typeface="Times New Roman" pitchFamily="18" charset="0"/>
              </a:rPr>
              <a:t>Poutre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Spikeprop</a:t>
            </a:r>
            <a:r>
              <a:rPr lang="en-IN" sz="1700" dirty="0" smtClean="0">
                <a:latin typeface="Times New Roman" pitchFamily="18" charset="0"/>
                <a:cs typeface="Times New Roman" pitchFamily="18" charset="0"/>
              </a:rPr>
              <a:t>: ´ </a:t>
            </a:r>
            <a:r>
              <a:rPr lang="en-IN" sz="1700" dirty="0" err="1" smtClean="0">
                <a:latin typeface="Times New Roman" pitchFamily="18" charset="0"/>
                <a:cs typeface="Times New Roman" pitchFamily="18" charset="0"/>
              </a:rPr>
              <a:t>backpropagation</a:t>
            </a:r>
            <a:r>
              <a:rPr lang="en-IN" sz="1700" dirty="0" smtClean="0">
                <a:latin typeface="Times New Roman" pitchFamily="18" charset="0"/>
                <a:cs typeface="Times New Roman" pitchFamily="18" charset="0"/>
              </a:rPr>
              <a:t> for networks of spiking neurons.” in ESANN, 2000, pp. 419–424.</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1532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Neuroscience and Network Dynamics Toward Brain-Inspired Intelligence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2021-07-23T13:52:46Z</dcterms:modified>
</cp:coreProperties>
</file>