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Locally Weighted Principal Component Analysis-Based Multimode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for Complex Distributed Parameter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Global principal component analysis (PCA) has been successfully introduced for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distributed parameter systems (DPSs). In spite of the merits, this method is not feasible due to parameter variations and multiple operating domains. A novel multimode spatiotemporal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 based on the locally weighted PCA (LW-PCA) method is developed for large-scale highly nonlinear DPSs with parameter variations, by separating the original dataset into tractable subsets. This method implements the decomposition by making full use of the dependence among subset densities. First, the spatiotemporal snapshots are divided into multiple different Gaussian components by using a finite Gaussian mixture model (FGMM).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5715000"/>
          </a:xfrm>
        </p:spPr>
        <p:txBody>
          <a:bodyPr>
            <a:noAutofit/>
          </a:bodyPr>
          <a:lstStyle/>
          <a:p>
            <a:pPr algn="just">
              <a:lnSpc>
                <a:spcPct val="160000"/>
              </a:lnSpc>
              <a:buNone/>
            </a:pPr>
            <a:r>
              <a:rPr lang="en-IN" sz="1900" dirty="0" smtClean="0">
                <a:latin typeface="Times New Roman" pitchFamily="18" charset="0"/>
                <a:cs typeface="Times New Roman" pitchFamily="18" charset="0"/>
              </a:rPr>
              <a:t>    Once the components are derived, a Bayesian inference strategy is then applied to calculate the posterior probabilities of each spatiotemporal snapshot belonging to each component, which will be regarded as the local weights of the LW-PCA method. Second, LW-PCA is adopted to calculate each locally weighted snapshot matrix, and the corresponding local spatial basis functions (SBFs) can be generated by the PCA method. Third, all the local temporal models are estimated using the extreme learning machine (ELM). Thus, the local spatiotemporal models can be produced with local SBFs and corresponding temporal model. Finally, the original system can be approximated using the sum form of each local spatiotemporal model. Unlike global PCA, which uses global SBFs to construct a global spatiotemporal model, LW-PCA approximates the original system by multiple local reduced SBFs. Numerical simulations verify the effectiveness of the developed multimode spatiotemporal model.</a:t>
            </a:r>
          </a:p>
          <a:p>
            <a:pPr algn="just">
              <a:lnSpc>
                <a:spcPct val="160000"/>
              </a:lnSpc>
              <a:buNone/>
            </a:pPr>
            <a:endParaRPr lang="en-US" sz="19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complex nonlinear dynamics exist in original space can be transformed into many simple local nonlinear spatiotemporal dynamics.</a:t>
            </a:r>
          </a:p>
          <a:p>
            <a:pPr algn="just">
              <a:lnSpc>
                <a:spcPct val="150000"/>
              </a:lnSpc>
            </a:pPr>
            <a:r>
              <a:rPr lang="en-IN" sz="2000" dirty="0" smtClean="0">
                <a:latin typeface="Times New Roman" pitchFamily="18" charset="0"/>
                <a:cs typeface="Times New Roman" pitchFamily="18" charset="0"/>
              </a:rPr>
              <a:t>Comparison with the other two existing methods demonstrate that the proposed method can lead to much higher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accuracy and efficiency.</a:t>
            </a:r>
          </a:p>
          <a:p>
            <a:pPr algn="just">
              <a:lnSpc>
                <a:spcPct val="150000"/>
              </a:lnSpc>
            </a:pPr>
            <a:r>
              <a:rPr lang="en-IN" sz="2000" dirty="0" smtClean="0">
                <a:latin typeface="Times New Roman" pitchFamily="18" charset="0"/>
                <a:cs typeface="Times New Roman" pitchFamily="18" charset="0"/>
              </a:rPr>
              <a:t>Each local model represents the same DPS and often has similar nonlinear dynamic characteristic, PCR is utilized to calculate the weights of each local spatiotemporal model to avoid the existence of </a:t>
            </a:r>
            <a:r>
              <a:rPr lang="en-IN" sz="2000" dirty="0" err="1" smtClean="0">
                <a:latin typeface="Times New Roman" pitchFamily="18" charset="0"/>
                <a:cs typeface="Times New Roman" pitchFamily="18" charset="0"/>
              </a:rPr>
              <a:t>multicollinearity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Compared with probabilistic PCA based multi-model, since each sub-model represents to the same system, </a:t>
            </a:r>
            <a:r>
              <a:rPr lang="en-IN" sz="2000" dirty="0" err="1" smtClean="0">
                <a:latin typeface="Times New Roman" pitchFamily="18" charset="0"/>
                <a:cs typeface="Times New Roman" pitchFamily="18" charset="0"/>
              </a:rPr>
              <a:t>multicollinearity</a:t>
            </a:r>
            <a:r>
              <a:rPr lang="en-IN" sz="2000" dirty="0" smtClean="0">
                <a:latin typeface="Times New Roman" pitchFamily="18" charset="0"/>
                <a:cs typeface="Times New Roman" pitchFamily="18" charset="0"/>
              </a:rPr>
              <a:t> will be existed with the increase of the number of sub-models.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theory, FGMM can be suited to any type of distribution, and it is usually used to solve the problem that snapshots in the same process driven by different operating modes.</a:t>
            </a:r>
          </a:p>
          <a:p>
            <a:pPr algn="just">
              <a:lnSpc>
                <a:spcPct val="150000"/>
              </a:lnSpc>
            </a:pPr>
            <a:r>
              <a:rPr lang="en-IN" sz="2000" dirty="0" smtClean="0">
                <a:latin typeface="Times New Roman" pitchFamily="18" charset="0"/>
                <a:cs typeface="Times New Roman" pitchFamily="18" charset="0"/>
              </a:rPr>
              <a:t>Moreover, since each subspace contains only a fraction of the snapshots, the computational complexity for calculating the BFs is reduced by solving a set of smaller </a:t>
            </a:r>
            <a:r>
              <a:rPr lang="en-IN" sz="2000" dirty="0" err="1" smtClean="0">
                <a:latin typeface="Times New Roman" pitchFamily="18" charset="0"/>
                <a:cs typeface="Times New Roman" pitchFamily="18" charset="0"/>
              </a:rPr>
              <a:t>eigenvalue</a:t>
            </a:r>
            <a:r>
              <a:rPr lang="en-IN" sz="2000" dirty="0" smtClean="0">
                <a:latin typeface="Times New Roman" pitchFamily="18" charset="0"/>
                <a:cs typeface="Times New Roman" pitchFamily="18" charset="0"/>
              </a:rPr>
              <a:t> problems.</a:t>
            </a:r>
          </a:p>
          <a:p>
            <a:pPr algn="just">
              <a:lnSpc>
                <a:spcPct val="150000"/>
              </a:lnSpc>
            </a:pPr>
            <a:r>
              <a:rPr lang="en-IN" sz="2000" dirty="0" smtClean="0">
                <a:latin typeface="Times New Roman" pitchFamily="18" charset="0"/>
                <a:cs typeface="Times New Roman" pitchFamily="18" charset="0"/>
              </a:rPr>
              <a:t>To overcome this problem, multi-</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strategies have been investigated for DPSs by using probabilistic PCA based method.</a:t>
            </a:r>
          </a:p>
          <a:p>
            <a:pPr algn="just">
              <a:lnSpc>
                <a:spcPct val="150000"/>
              </a:lnSpc>
            </a:pPr>
            <a:r>
              <a:rPr lang="en-IN" sz="2000" dirty="0" smtClean="0">
                <a:latin typeface="Times New Roman" pitchFamily="18" charset="0"/>
                <a:cs typeface="Times New Roman" pitchFamily="18" charset="0"/>
              </a:rPr>
              <a:t>The parameters estimation problem can be solved by MLE method analytically by letting the first-order derivatives of the log-likelihood function equal to zero.</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is a complex nonlinear spatiotemporal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 which may not suit for weakly nonlinear DPSs. </a:t>
            </a:r>
          </a:p>
          <a:p>
            <a:pPr algn="just">
              <a:lnSpc>
                <a:spcPct val="150000"/>
              </a:lnSpc>
            </a:pPr>
            <a:r>
              <a:rPr lang="en-IN" sz="2000" dirty="0" smtClean="0">
                <a:latin typeface="Times New Roman" pitchFamily="18" charset="0"/>
                <a:cs typeface="Times New Roman" pitchFamily="18" charset="0"/>
              </a:rPr>
              <a:t>The proposed multi-model is a data-driven method, which strongly depends on the number of sensors.</a:t>
            </a:r>
          </a:p>
          <a:p>
            <a:pPr algn="just">
              <a:lnSpc>
                <a:spcPct val="150000"/>
              </a:lnSpc>
            </a:pPr>
            <a:r>
              <a:rPr lang="en-IN" sz="2000" dirty="0" smtClean="0">
                <a:latin typeface="Times New Roman" pitchFamily="18" charset="0"/>
                <a:cs typeface="Times New Roman" pitchFamily="18" charset="0"/>
              </a:rPr>
              <a:t>Multi-</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can reduce the nonlinear complexity, the proposed model has strong ability to track and handle the complex nonlinear dynamics.</a:t>
            </a:r>
          </a:p>
          <a:p>
            <a:pPr algn="just">
              <a:lnSpc>
                <a:spcPct val="150000"/>
              </a:lnSpc>
            </a:pPr>
            <a:r>
              <a:rPr lang="en-IN" sz="2000" dirty="0" smtClean="0">
                <a:latin typeface="Times New Roman" pitchFamily="18" charset="0"/>
                <a:cs typeface="Times New Roman" pitchFamily="18" charset="0"/>
              </a:rPr>
              <a:t>The proposed model can track and handle the strong nonlinear spatiotemporal dynamics very well due to the multi-</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mechanism.</a:t>
            </a:r>
          </a:p>
          <a:p>
            <a:pPr algn="just">
              <a:lnSpc>
                <a:spcPct val="150000"/>
              </a:lnSpc>
            </a:pPr>
            <a:r>
              <a:rPr lang="en-IN" sz="2000" dirty="0" err="1" smtClean="0">
                <a:latin typeface="Times New Roman" pitchFamily="18" charset="0"/>
                <a:cs typeface="Times New Roman" pitchFamily="18" charset="0"/>
              </a:rPr>
              <a:t>Rademacher</a:t>
            </a:r>
            <a:r>
              <a:rPr lang="en-IN" sz="2000" dirty="0" smtClean="0">
                <a:latin typeface="Times New Roman" pitchFamily="18" charset="0"/>
                <a:cs typeface="Times New Roman" pitchFamily="18" charset="0"/>
              </a:rPr>
              <a:t> complexity is developed for the evaluation of generalization bound of the proposed method.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performance of the proposed method regarding the predicted output and the corresponding error distribution, respectively. </a:t>
            </a:r>
          </a:p>
          <a:p>
            <a:pPr algn="just">
              <a:lnSpc>
                <a:spcPct val="150000"/>
              </a:lnSpc>
            </a:pPr>
            <a:r>
              <a:rPr lang="en-IN" sz="2000" dirty="0" smtClean="0">
                <a:latin typeface="Times New Roman" pitchFamily="18" charset="0"/>
                <a:cs typeface="Times New Roman" pitchFamily="18" charset="0"/>
              </a:rPr>
              <a:t>It can be observed that the multimode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 obtains a well-performing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accuracy in the classical catalytic rod system.</a:t>
            </a:r>
          </a:p>
          <a:p>
            <a:pPr algn="just">
              <a:lnSpc>
                <a:spcPct val="150000"/>
              </a:lnSpc>
            </a:pPr>
            <a:r>
              <a:rPr lang="en-IN" sz="2000" dirty="0" smtClean="0">
                <a:latin typeface="Times New Roman" pitchFamily="18" charset="0"/>
                <a:cs typeface="Times New Roman" pitchFamily="18" charset="0"/>
              </a:rPr>
              <a:t>Therefore, a single set of global basis functions usually provides an unsatisfactory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performance for approximating complex DPSs with strong nonlinearities and time-varying dynamics.</a:t>
            </a:r>
          </a:p>
          <a:p>
            <a:pPr algn="just">
              <a:lnSpc>
                <a:spcPct val="150000"/>
              </a:lnSpc>
            </a:pPr>
            <a:r>
              <a:rPr lang="en-IN" sz="2000" dirty="0" smtClean="0">
                <a:latin typeface="Times New Roman" pitchFamily="18" charset="0"/>
                <a:cs typeface="Times New Roman" pitchFamily="18" charset="0"/>
              </a:rPr>
              <a:t>To further verify the model performance, the traditional global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blind subspace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methods are adopted for comparison under the same configuration. </a:t>
            </a:r>
          </a:p>
          <a:p>
            <a:pPr algn="just">
              <a:lnSpc>
                <a:spcPct val="150000"/>
              </a:lnSpc>
            </a:pPr>
            <a:r>
              <a:rPr lang="en-IN" sz="2000" dirty="0" smtClean="0">
                <a:latin typeface="Times New Roman" pitchFamily="18" charset="0"/>
                <a:cs typeface="Times New Roman" pitchFamily="18" charset="0"/>
              </a:rPr>
              <a:t>In contrast, the proposed method shows a promising performance with smaller approximation errors.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596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Modeling of distributed parameter systems for applications—A synthesized review from time-space separation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H.-X. Li and C. Qi,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Many industrial processes belong to distributed parameter systems (DPS) that have strong spatial–temporal dynamics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SVR learning-based spatiotemporal fuzzy logic controller for nonlinear spatially distributed dynamic systems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X.-X. Zhang, Y. Jiang, H.-X. Li, and S.-Y. Li,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A data-driven 3-D fuzzy-logic controller (3-D FLC) design methodology based on support vector regression (SVR) learning is developed for nonlinear spatially distributed dynamic systems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65545"/>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Dynamic spatial independent component analysis based abnormality localization for distributed parameter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Feng and H.-X. 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cross-correlation order of DPSs in the space domain is firstly obtained by the cumulants-based identification method.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Detection and spatial identification of fault for parabolic distributed parameter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Feng and H.-X. 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novel method is developed to detect fault and identify its spatial location for a class of parabolic distributed parameter systems (DPSs) with limited sensors.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47800" y="1295400"/>
            <a:ext cx="7162799"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1900" dirty="0" smtClean="0">
                <a:latin typeface="Times New Roman" pitchFamily="18" charset="0"/>
                <a:cs typeface="Times New Roman" pitchFamily="18" charset="0"/>
              </a:rPr>
              <a:t>    In this paper, an integral multimode method is developed for spatiotemporal </a:t>
            </a:r>
            <a:r>
              <a:rPr lang="en-IN" sz="1900" dirty="0" err="1" smtClean="0">
                <a:latin typeface="Times New Roman" pitchFamily="18" charset="0"/>
                <a:cs typeface="Times New Roman" pitchFamily="18" charset="0"/>
              </a:rPr>
              <a:t>modeling</a:t>
            </a:r>
            <a:r>
              <a:rPr lang="en-IN" sz="1900" dirty="0" smtClean="0">
                <a:latin typeface="Times New Roman" pitchFamily="18" charset="0"/>
                <a:cs typeface="Times New Roman" pitchFamily="18" charset="0"/>
              </a:rPr>
              <a:t> of complex DPSs. To handle the strong nonlinearities and time-varying dynamics, a two-step solution is proposed: 1) subspace decomposition via modified dissimilarity analysis and 2) local model ensemble via principal component analysis. First, the original operating space is partitioned along the time dimension into several subspaces with divergent local characteristics. Second, a spatiotemporal </a:t>
            </a:r>
            <a:r>
              <a:rPr lang="en-IN" sz="1900" dirty="0" err="1" smtClean="0">
                <a:latin typeface="Times New Roman" pitchFamily="18" charset="0"/>
                <a:cs typeface="Times New Roman" pitchFamily="18" charset="0"/>
              </a:rPr>
              <a:t>modeling</a:t>
            </a:r>
            <a:r>
              <a:rPr lang="en-IN" sz="1900" dirty="0" smtClean="0">
                <a:latin typeface="Times New Roman" pitchFamily="18" charset="0"/>
                <a:cs typeface="Times New Roman" pitchFamily="18" charset="0"/>
              </a:rPr>
              <a:t> approach is applied to approximate the local dynamics of each subspace, where the basis functions are extracted by KLD and the corresponding temporal coefficients are learned by ELM. Finally, an ensemble model is aggregated using the soft weighting sum of the local ones, where the corresponding weights are learned by PCR. By the mechanism of partitioning snapshots into subspaces with divergent characteristics, the proposed method can provide a better approximation and prediction of the original system. Experiments on a parabolic catalytic rod and a real snap curing oven system show that the proposed method obtains a better performance regarding </a:t>
            </a:r>
            <a:r>
              <a:rPr lang="en-IN" sz="1900" dirty="0" err="1" smtClean="0">
                <a:latin typeface="Times New Roman" pitchFamily="18" charset="0"/>
                <a:cs typeface="Times New Roman" pitchFamily="18" charset="0"/>
              </a:rPr>
              <a:t>modeling</a:t>
            </a:r>
            <a:r>
              <a:rPr lang="en-IN" sz="1900" dirty="0" smtClean="0">
                <a:latin typeface="Times New Roman" pitchFamily="18" charset="0"/>
                <a:cs typeface="Times New Roman" pitchFamily="18" charset="0"/>
              </a:rPr>
              <a:t> accuracy compared to several baselines. Our future work will tackle potential multimode </a:t>
            </a:r>
            <a:r>
              <a:rPr lang="en-IN" sz="1900" dirty="0" err="1" smtClean="0">
                <a:latin typeface="Times New Roman" pitchFamily="18" charset="0"/>
                <a:cs typeface="Times New Roman" pitchFamily="18" charset="0"/>
              </a:rPr>
              <a:t>modeling</a:t>
            </a:r>
            <a:r>
              <a:rPr lang="en-IN" sz="1900" dirty="0" smtClean="0">
                <a:latin typeface="Times New Roman" pitchFamily="18" charset="0"/>
                <a:cs typeface="Times New Roman" pitchFamily="18" charset="0"/>
              </a:rPr>
              <a:t> methods from other perspectives, such as better subspace partitioning methods, partitioning the operating space along the space dimension, or along both the time and space dimensions.</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H.-X. Li and C.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distributed parameter systems for applications—A synthesized review from time-space separation,” J. Process Control, vol. 20, no. 8, pp. 891–901, 2010. </a:t>
            </a:r>
          </a:p>
          <a:p>
            <a:pPr algn="just">
              <a:lnSpc>
                <a:spcPct val="160000"/>
              </a:lnSpc>
            </a:pPr>
            <a:r>
              <a:rPr lang="en-IN" sz="1600" dirty="0" smtClean="0">
                <a:latin typeface="Times New Roman" pitchFamily="18" charset="0"/>
                <a:cs typeface="Times New Roman" pitchFamily="18" charset="0"/>
              </a:rPr>
              <a:t>[2] X.-X. Zhang, Y. Jiang, H.-X. Li, and S.-Y. Li, “SVR learning-based spatiotemporal fuzzy logic controller for nonlinear spatially distributed dynamic systems,” IEEE Trans. Neural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Learn. Syst., vol. 24, no. 10, pp. 1635–1647, Oct. 2013. </a:t>
            </a:r>
          </a:p>
          <a:p>
            <a:pPr algn="just">
              <a:lnSpc>
                <a:spcPct val="160000"/>
              </a:lnSpc>
            </a:pPr>
            <a:r>
              <a:rPr lang="en-IN" sz="1600" dirty="0" smtClean="0">
                <a:latin typeface="Times New Roman" pitchFamily="18" charset="0"/>
                <a:cs typeface="Times New Roman" pitchFamily="18" charset="0"/>
              </a:rPr>
              <a:t>[3] Y.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and H.-X. Li, “Dynamic spatial independent component analysis based abnormality localization for distributed parameter systems,”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to be published.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10.1109/TII.2019.2900226. </a:t>
            </a:r>
          </a:p>
          <a:p>
            <a:pPr algn="just">
              <a:lnSpc>
                <a:spcPct val="160000"/>
              </a:lnSpc>
            </a:pPr>
            <a:r>
              <a:rPr lang="en-IN" sz="1600" dirty="0" smtClean="0">
                <a:latin typeface="Times New Roman" pitchFamily="18" charset="0"/>
                <a:cs typeface="Times New Roman" pitchFamily="18" charset="0"/>
              </a:rPr>
              <a:t>[4] Y.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and H.-X. Li, “Detection and spatial identification of fault for parabolic distributed parameter systems,” IEEE Trans. Ind. Electron., vol. 66, no. 9, pp. 7300–7309, Sep. 2019. </a:t>
            </a:r>
          </a:p>
          <a:p>
            <a:pPr algn="just">
              <a:lnSpc>
                <a:spcPct val="160000"/>
              </a:lnSpc>
            </a:pPr>
            <a:r>
              <a:rPr lang="en-IN" sz="1600" dirty="0" smtClean="0">
                <a:latin typeface="Times New Roman" pitchFamily="18" charset="0"/>
                <a:cs typeface="Times New Roman" pitchFamily="18" charset="0"/>
              </a:rPr>
              <a:t>[5] X.-X. Zhang, L.-R. Zhao, J.-J. Li, G.-T. Cao, and B. Wang, “</a:t>
            </a:r>
            <a:r>
              <a:rPr lang="en-IN" sz="1600" dirty="0" err="1" smtClean="0">
                <a:latin typeface="Times New Roman" pitchFamily="18" charset="0"/>
                <a:cs typeface="Times New Roman" pitchFamily="18" charset="0"/>
              </a:rPr>
              <a:t>Spacedecomposition</a:t>
            </a:r>
            <a:r>
              <a:rPr lang="en-IN" sz="1600" dirty="0" smtClean="0">
                <a:latin typeface="Times New Roman" pitchFamily="18" charset="0"/>
                <a:cs typeface="Times New Roman" pitchFamily="18" charset="0"/>
              </a:rPr>
              <a:t> based 3D fuzzy control design for nonlinear spatially distributed systems with multiple control sources using multiple </a:t>
            </a:r>
            <a:r>
              <a:rPr lang="en-IN" sz="1600" dirty="0" err="1" smtClean="0">
                <a:latin typeface="Times New Roman" pitchFamily="18" charset="0"/>
                <a:cs typeface="Times New Roman" pitchFamily="18" charset="0"/>
              </a:rPr>
              <a:t>singleoutput</a:t>
            </a:r>
            <a:r>
              <a:rPr lang="en-IN" sz="1600" dirty="0" smtClean="0">
                <a:latin typeface="Times New Roman" pitchFamily="18" charset="0"/>
                <a:cs typeface="Times New Roman" pitchFamily="18" charset="0"/>
              </a:rPr>
              <a:t> SVR learning,” Appl. Soft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59, pp. 378–388, Oct.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Z. Wang, H.-X. Li, and C. Chen, “Reinforcement learning-based optimal sensor placement for spatiotemporal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IEEE Trans.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to be published.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10.1109/TCYB.2019.2901897. </a:t>
            </a:r>
          </a:p>
          <a:p>
            <a:pPr algn="just">
              <a:lnSpc>
                <a:spcPct val="170000"/>
              </a:lnSpc>
            </a:pPr>
            <a:r>
              <a:rPr lang="en-IN" sz="1600" dirty="0" smtClean="0">
                <a:latin typeface="Times New Roman" pitchFamily="18" charset="0"/>
                <a:cs typeface="Times New Roman" pitchFamily="18" charset="0"/>
              </a:rPr>
              <a:t>[7] Z. Wang and H.-X. Li, “Incremental spatiotemporal learning for online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distributed parameter systems,” IEEE Trans. Syst., Man,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Syst., to be published.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10.1109/TSMC.2018.2810447. </a:t>
            </a:r>
          </a:p>
          <a:p>
            <a:pPr algn="just">
              <a:lnSpc>
                <a:spcPct val="170000"/>
              </a:lnSpc>
            </a:pPr>
            <a:r>
              <a:rPr lang="en-IN" sz="1600" dirty="0" smtClean="0">
                <a:latin typeface="Times New Roman" pitchFamily="18" charset="0"/>
                <a:cs typeface="Times New Roman" pitchFamily="18" charset="0"/>
              </a:rPr>
              <a:t>[8] C.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and H.-X. Li, “A time/space separation-based Hammerstein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approach for nonlinear distributed parameter processes,”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Chem. Eng., vol. 33, no. 7, pp. 1247–1260, 2009. </a:t>
            </a:r>
          </a:p>
          <a:p>
            <a:pPr algn="just">
              <a:lnSpc>
                <a:spcPct val="170000"/>
              </a:lnSpc>
            </a:pPr>
            <a:r>
              <a:rPr lang="en-IN" sz="1600" dirty="0" smtClean="0">
                <a:latin typeface="Times New Roman" pitchFamily="18" charset="0"/>
                <a:cs typeface="Times New Roman" pitchFamily="18" charset="0"/>
              </a:rPr>
              <a:t>[9] L.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and S. A. Billings, “State-space reconstruction and spatiotemporal prediction of lattice dynamical systems,” IEEE Trans.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Control, vol. 52, no. 4, pp. 622–632, Apr. 2007. </a:t>
            </a:r>
          </a:p>
          <a:p>
            <a:pPr algn="just">
              <a:lnSpc>
                <a:spcPct val="170000"/>
              </a:lnSpc>
            </a:pPr>
            <a:r>
              <a:rPr lang="en-IN" sz="1600" dirty="0" smtClean="0">
                <a:latin typeface="Times New Roman" pitchFamily="18" charset="0"/>
                <a:cs typeface="Times New Roman" pitchFamily="18" charset="0"/>
              </a:rPr>
              <a:t>[10] R. </a:t>
            </a:r>
            <a:r>
              <a:rPr lang="en-IN" sz="1600" dirty="0" err="1" smtClean="0">
                <a:latin typeface="Times New Roman" pitchFamily="18" charset="0"/>
                <a:cs typeface="Times New Roman" pitchFamily="18" charset="0"/>
              </a:rPr>
              <a:t>Rannacher</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Vexler</a:t>
            </a:r>
            <a:r>
              <a:rPr lang="en-IN" sz="1600" dirty="0" smtClean="0">
                <a:latin typeface="Times New Roman" pitchFamily="18" charset="0"/>
                <a:cs typeface="Times New Roman" pitchFamily="18" charset="0"/>
              </a:rPr>
              <a:t>, “A priori error estimates for the finite element </a:t>
            </a:r>
            <a:r>
              <a:rPr lang="en-IN" sz="1600" dirty="0" err="1" smtClean="0">
                <a:latin typeface="Times New Roman" pitchFamily="18" charset="0"/>
                <a:cs typeface="Times New Roman" pitchFamily="18" charset="0"/>
              </a:rPr>
              <a:t>discretization</a:t>
            </a:r>
            <a:r>
              <a:rPr lang="en-IN" sz="1600" dirty="0" smtClean="0">
                <a:latin typeface="Times New Roman" pitchFamily="18" charset="0"/>
                <a:cs typeface="Times New Roman" pitchFamily="18" charset="0"/>
              </a:rPr>
              <a:t> of elliptic parameter identification problems with </a:t>
            </a:r>
            <a:r>
              <a:rPr lang="en-IN" sz="1600" dirty="0" err="1" smtClean="0">
                <a:latin typeface="Times New Roman" pitchFamily="18" charset="0"/>
                <a:cs typeface="Times New Roman" pitchFamily="18" charset="0"/>
              </a:rPr>
              <a:t>pointwise</a:t>
            </a:r>
            <a:r>
              <a:rPr lang="en-IN" sz="1600" dirty="0" smtClean="0">
                <a:latin typeface="Times New Roman" pitchFamily="18" charset="0"/>
                <a:cs typeface="Times New Roman" pitchFamily="18" charset="0"/>
              </a:rPr>
              <a:t> measurements,” SIAM J. Control </a:t>
            </a:r>
            <a:r>
              <a:rPr lang="en-IN" sz="1600" dirty="0" err="1" smtClean="0">
                <a:latin typeface="Times New Roman" pitchFamily="18" charset="0"/>
                <a:cs typeface="Times New Roman" pitchFamily="18" charset="0"/>
              </a:rPr>
              <a:t>Optim</a:t>
            </a:r>
            <a:r>
              <a:rPr lang="en-IN" sz="1600" dirty="0" smtClean="0">
                <a:latin typeface="Times New Roman" pitchFamily="18" charset="0"/>
                <a:cs typeface="Times New Roman" pitchFamily="18" charset="0"/>
              </a:rPr>
              <a:t>., vol. 44, no. 5, pp. 1844–1863, 2005.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1665</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Locally Weighted Principal Component Analysis-Based Multimode Modeling for Complex Distributed Parameter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2021-07-23T10:47:17Z</dcterms:modified>
</cp:coreProperties>
</file>