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7/23/2021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7/23/2021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Integrating Resonant Recognition Model and Stockwell Transform for Localization of Hotspots in </a:t>
            </a:r>
            <a:r>
              <a:rPr lang="en-IN" b="1" dirty="0" err="1" smtClean="0">
                <a:latin typeface="Times New Roman" pitchFamily="18" charset="0"/>
                <a:cs typeface="Times New Roman" pitchFamily="18" charset="0"/>
              </a:rPr>
              <a:t>Tubulin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258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304800"/>
            <a:ext cx="7498080" cy="5257800"/>
          </a:xfrm>
        </p:spPr>
        <p:txBody>
          <a:bodyPr>
            <a:noAutofit/>
          </a:bodyPr>
          <a:lstStyle/>
          <a:p>
            <a:pPr algn="just">
              <a:buNone/>
            </a:pP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Tubulin</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is a promising target for designing anti-cancer drugs. </a:t>
            </a:r>
            <a:r>
              <a:rPr lang="en-IN" sz="2000" dirty="0" smtClean="0">
                <a:latin typeface="Times New Roman" pitchFamily="18" charset="0"/>
                <a:cs typeface="Times New Roman" pitchFamily="18" charset="0"/>
              </a:rPr>
              <a:t> Identification </a:t>
            </a:r>
            <a:r>
              <a:rPr lang="en-IN" sz="2000" dirty="0" smtClean="0">
                <a:latin typeface="Times New Roman" pitchFamily="18" charset="0"/>
                <a:cs typeface="Times New Roman" pitchFamily="18" charset="0"/>
              </a:rPr>
              <a:t>of hotspots in multifunctional </a:t>
            </a:r>
            <a:r>
              <a:rPr lang="en-IN" sz="2000" dirty="0" err="1" smtClean="0">
                <a:latin typeface="Times New Roman" pitchFamily="18" charset="0"/>
                <a:cs typeface="Times New Roman" pitchFamily="18" charset="0"/>
              </a:rPr>
              <a:t>Tubulin</a:t>
            </a:r>
            <a:r>
              <a:rPr lang="en-IN" sz="2000" dirty="0" smtClean="0">
                <a:latin typeface="Times New Roman" pitchFamily="18" charset="0"/>
                <a:cs typeface="Times New Roman" pitchFamily="18" charset="0"/>
              </a:rPr>
              <a:t> protein provides insights for new drug discovery. Although machine learning techniques have shown significant results in prediction, they fail to identify the hotspots corresponding to a particular biological function. This paper presents a signal processing technique combining resonant recognition model (RRM) and Stockwell Transform (ST) for the identification of hotspots corresponding to a particular functionality. The characteristic frequency (CF) representing a specific biological function is determined using the RRM. Then the spectrum of the protein sequence is computed using ST. The CF is filtered from the ST spectrum using a time-frequency mask. The energy peaks in the filtered sequence represent the hotspots. The hotspots predicted by the proposed method are compared with the experimentally detected binding residues of </a:t>
            </a:r>
            <a:r>
              <a:rPr lang="en-IN" sz="2000" dirty="0" err="1" smtClean="0">
                <a:latin typeface="Times New Roman" pitchFamily="18" charset="0"/>
                <a:cs typeface="Times New Roman" pitchFamily="18" charset="0"/>
              </a:rPr>
              <a:t>Tubulin</a:t>
            </a:r>
            <a:r>
              <a:rPr lang="en-IN" sz="2000" dirty="0" smtClean="0">
                <a:latin typeface="Times New Roman" pitchFamily="18" charset="0"/>
                <a:cs typeface="Times New Roman" pitchFamily="18" charset="0"/>
              </a:rPr>
              <a:t> stabilizing drug </a:t>
            </a:r>
            <a:r>
              <a:rPr lang="en-IN" sz="2000" dirty="0" err="1" smtClean="0">
                <a:latin typeface="Times New Roman" pitchFamily="18" charset="0"/>
                <a:cs typeface="Times New Roman" pitchFamily="18" charset="0"/>
              </a:rPr>
              <a:t>Taxol</a:t>
            </a:r>
            <a:r>
              <a:rPr lang="en-IN" sz="2000" dirty="0" smtClean="0">
                <a:latin typeface="Times New Roman" pitchFamily="18" charset="0"/>
                <a:cs typeface="Times New Roman" pitchFamily="18" charset="0"/>
              </a:rPr>
              <a:t> and destabilizing drug </a:t>
            </a:r>
            <a:r>
              <a:rPr lang="en-IN" sz="2000" dirty="0" err="1" smtClean="0">
                <a:latin typeface="Times New Roman" pitchFamily="18" charset="0"/>
                <a:cs typeface="Times New Roman" pitchFamily="18" charset="0"/>
              </a:rPr>
              <a:t>Colchicine</a:t>
            </a:r>
            <a:r>
              <a:rPr lang="en-IN" sz="2000" dirty="0" smtClean="0">
                <a:latin typeface="Times New Roman" pitchFamily="18" charset="0"/>
                <a:cs typeface="Times New Roman" pitchFamily="18" charset="0"/>
              </a:rPr>
              <a:t> present in the </a:t>
            </a:r>
            <a:r>
              <a:rPr lang="en-IN" sz="2000" dirty="0" err="1" smtClean="0">
                <a:latin typeface="Times New Roman" pitchFamily="18" charset="0"/>
                <a:cs typeface="Times New Roman" pitchFamily="18" charset="0"/>
              </a:rPr>
              <a:t>Tubulin</a:t>
            </a:r>
            <a:r>
              <a:rPr lang="en-IN" sz="2000" dirty="0" smtClean="0">
                <a:latin typeface="Times New Roman" pitchFamily="18" charset="0"/>
                <a:cs typeface="Times New Roman" pitchFamily="18" charset="0"/>
              </a:rPr>
              <a:t> protein. Out of the 53 experimentally identified hotspots, 60% are predicted by the proposed method whereas around 20% are predicted by existing machine learning based methods. Additionally, the proposed method predicts some new hot spots, which may be investigated</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Based on previous works and existing data, the authors proposed a model of reversible branch migration in mobile 3WJs with </a:t>
            </a:r>
            <a:r>
              <a:rPr lang="en-IN" sz="2000" dirty="0" err="1" smtClean="0">
                <a:latin typeface="Times New Roman" pitchFamily="18" charset="0"/>
                <a:cs typeface="Times New Roman" pitchFamily="18" charset="0"/>
              </a:rPr>
              <a:t>trinucleotide</a:t>
            </a:r>
            <a:r>
              <a:rPr lang="en-IN" sz="2000" dirty="0" smtClean="0">
                <a:latin typeface="Times New Roman" pitchFamily="18" charset="0"/>
                <a:cs typeface="Times New Roman" pitchFamily="18" charset="0"/>
              </a:rPr>
              <a:t> repeats, which may help the treatment of diseases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Almost all function implementations involve multiple coexisting and mutable conformations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a:t>
            </a:r>
            <a:r>
              <a:rPr lang="en-IN" sz="2000" dirty="0" smtClean="0">
                <a:latin typeface="Times New Roman" pitchFamily="18" charset="0"/>
                <a:cs typeface="Times New Roman" pitchFamily="18" charset="0"/>
              </a:rPr>
              <a:t>ome </a:t>
            </a:r>
            <a:r>
              <a:rPr lang="en-IN" sz="2000" dirty="0" smtClean="0">
                <a:latin typeface="Times New Roman" pitchFamily="18" charset="0"/>
                <a:cs typeface="Times New Roman" pitchFamily="18" charset="0"/>
              </a:rPr>
              <a:t>existing hot spots remained and new ones </a:t>
            </a:r>
            <a:r>
              <a:rPr lang="en-IN" sz="2000" dirty="0" smtClean="0">
                <a:latin typeface="Times New Roman" pitchFamily="18" charset="0"/>
                <a:cs typeface="Times New Roman" pitchFamily="18" charset="0"/>
              </a:rPr>
              <a:t>formed which </a:t>
            </a:r>
            <a:r>
              <a:rPr lang="en-IN" sz="2000" dirty="0" smtClean="0">
                <a:latin typeface="Times New Roman" pitchFamily="18" charset="0"/>
                <a:cs typeface="Times New Roman" pitchFamily="18" charset="0"/>
              </a:rPr>
              <a:t>ultimately polarizes the </a:t>
            </a:r>
            <a:r>
              <a:rPr lang="en-IN" sz="2000" dirty="0" err="1" smtClean="0">
                <a:latin typeface="Times New Roman" pitchFamily="18" charset="0"/>
                <a:cs typeface="Times New Roman" pitchFamily="18" charset="0"/>
              </a:rPr>
              <a:t>signaling</a:t>
            </a:r>
            <a:r>
              <a:rPr lang="en-IN" sz="2000" dirty="0" smtClean="0">
                <a:latin typeface="Times New Roman" pitchFamily="18" charset="0"/>
                <a:cs typeface="Times New Roman" pitchFamily="18" charset="0"/>
              </a:rPr>
              <a:t> vector towards the left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and elicits a change in the cell </a:t>
            </a:r>
            <a:r>
              <a:rPr lang="en-IN" sz="2000" dirty="0" smtClean="0">
                <a:latin typeface="Times New Roman" pitchFamily="18" charset="0"/>
                <a:cs typeface="Times New Roman" pitchFamily="18" charset="0"/>
              </a:rPr>
              <a:t>velocity.</a:t>
            </a:r>
          </a:p>
          <a:p>
            <a:pPr algn="just">
              <a:lnSpc>
                <a:spcPct val="150000"/>
              </a:lnSpc>
            </a:pPr>
            <a:r>
              <a:rPr lang="en-IN" sz="2000" dirty="0" smtClean="0">
                <a:latin typeface="Times New Roman" pitchFamily="18" charset="0"/>
                <a:cs typeface="Times New Roman" pitchFamily="18" charset="0"/>
              </a:rPr>
              <a:t>We speculated that a stronger correlation would exist when cell direction was compared to PI3K </a:t>
            </a:r>
            <a:r>
              <a:rPr lang="en-IN" sz="2000" dirty="0" err="1" smtClean="0">
                <a:latin typeface="Times New Roman" pitchFamily="18" charset="0"/>
                <a:cs typeface="Times New Roman" pitchFamily="18" charset="0"/>
              </a:rPr>
              <a:t>signaling</a:t>
            </a:r>
            <a:r>
              <a:rPr lang="en-IN" sz="2000" dirty="0" smtClean="0">
                <a:latin typeface="Times New Roman" pitchFamily="18" charset="0"/>
                <a:cs typeface="Times New Roman" pitchFamily="18" charset="0"/>
              </a:rPr>
              <a:t> vectors with magnitudes defined by </a:t>
            </a:r>
            <a:r>
              <a:rPr lang="en-IN" sz="2000" dirty="0" smtClean="0">
                <a:latin typeface="Times New Roman" pitchFamily="18" charset="0"/>
                <a:cs typeface="Times New Roman" pitchFamily="18" charset="0"/>
              </a:rPr>
              <a:t>Models, </a:t>
            </a:r>
            <a:r>
              <a:rPr lang="en-IN" sz="2000" dirty="0" smtClean="0">
                <a:latin typeface="Times New Roman" pitchFamily="18" charset="0"/>
                <a:cs typeface="Times New Roman" pitchFamily="18" charset="0"/>
              </a:rPr>
              <a:t>which factor in the level of PI3K </a:t>
            </a:r>
            <a:r>
              <a:rPr lang="en-IN" sz="2000" dirty="0" smtClean="0">
                <a:latin typeface="Times New Roman" pitchFamily="18" charset="0"/>
                <a:cs typeface="Times New Roman" pitchFamily="18" charset="0"/>
              </a:rPr>
              <a:t>activity.</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334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problem of locating genes and </a:t>
            </a:r>
            <a:r>
              <a:rPr lang="en-IN" sz="2000" dirty="0" err="1" smtClean="0">
                <a:latin typeface="Times New Roman" pitchFamily="18" charset="0"/>
                <a:cs typeface="Times New Roman" pitchFamily="18" charset="0"/>
              </a:rPr>
              <a:t>exons</a:t>
            </a:r>
            <a:r>
              <a:rPr lang="en-IN" sz="2000" dirty="0" smtClean="0">
                <a:latin typeface="Times New Roman" pitchFamily="18" charset="0"/>
                <a:cs typeface="Times New Roman" pitchFamily="18" charset="0"/>
              </a:rPr>
              <a:t> is sometimes generally referred to as the gene-finding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problem can be avoided by subtracting the average of the numerical sequence from the values of its samples before computing its DFT.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variety of algorithms can be used for the optimization problem under consideration such as algorithms of the quasi-Newton family which are both very efficient as well as </a:t>
            </a:r>
            <a:r>
              <a:rPr lang="en-IN" sz="2000" dirty="0" smtClean="0">
                <a:latin typeface="Times New Roman" pitchFamily="18" charset="0"/>
                <a:cs typeface="Times New Roman" pitchFamily="18" charset="0"/>
              </a:rPr>
              <a:t>robust.</a:t>
            </a:r>
          </a:p>
          <a:p>
            <a:pPr algn="just">
              <a:lnSpc>
                <a:spcPct val="150000"/>
              </a:lnSpc>
            </a:pPr>
            <a:r>
              <a:rPr lang="en-IN" sz="2000" dirty="0" smtClean="0">
                <a:latin typeface="Times New Roman" pitchFamily="18" charset="0"/>
                <a:cs typeface="Times New Roman" pitchFamily="18" charset="0"/>
              </a:rPr>
              <a:t>This would be an interesting research problem to pursue that may eventually lead to significant advancements in our understanding of protein hot spots.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would be interesting to investigate the applicability of digital filters for this as well as other similar problems.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purpose of clustering is to improve the arrangement of the data matrix by grouping data with ‘similar’ characteristics, in this case intensities and their proximities to one another.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an effort to recapitulate this process, we have adapted a published </a:t>
            </a:r>
            <a:r>
              <a:rPr lang="en-IN" sz="2000" dirty="0" err="1" smtClean="0">
                <a:latin typeface="Times New Roman" pitchFamily="18" charset="0"/>
                <a:cs typeface="Times New Roman" pitchFamily="18" charset="0"/>
              </a:rPr>
              <a:t>microfluidic</a:t>
            </a:r>
            <a:r>
              <a:rPr lang="en-IN" sz="2000" dirty="0" smtClean="0">
                <a:latin typeface="Times New Roman" pitchFamily="18" charset="0"/>
                <a:cs typeface="Times New Roman" pitchFamily="18" charset="0"/>
              </a:rPr>
              <a:t> design for generating </a:t>
            </a:r>
            <a:r>
              <a:rPr lang="en-IN" sz="2000" dirty="0" err="1" smtClean="0">
                <a:latin typeface="Times New Roman" pitchFamily="18" charset="0"/>
                <a:cs typeface="Times New Roman" pitchFamily="18" charset="0"/>
              </a:rPr>
              <a:t>tunable</a:t>
            </a:r>
            <a:r>
              <a:rPr lang="en-IN" sz="2000" dirty="0" smtClean="0">
                <a:latin typeface="Times New Roman" pitchFamily="18" charset="0"/>
                <a:cs typeface="Times New Roman" pitchFamily="18" charset="0"/>
              </a:rPr>
              <a:t> and stable PDGF gradients for the purpose of studying PI3K dynamics during directed fibroblast migration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Some of the bubbles come in contact with the fibroblasts attached in the channels and tear them from the surface, a phenomenon that is exploited in other </a:t>
            </a:r>
            <a:r>
              <a:rPr lang="en-IN" sz="2000" dirty="0" err="1" smtClean="0">
                <a:latin typeface="Times New Roman" pitchFamily="18" charset="0"/>
                <a:cs typeface="Times New Roman" pitchFamily="18" charset="0"/>
              </a:rPr>
              <a:t>microfluidic</a:t>
            </a:r>
            <a:r>
              <a:rPr lang="en-IN" sz="2000" dirty="0" smtClean="0">
                <a:latin typeface="Times New Roman" pitchFamily="18" charset="0"/>
                <a:cs typeface="Times New Roman" pitchFamily="18" charset="0"/>
              </a:rPr>
              <a:t> studies for the very purpose of detaching </a:t>
            </a:r>
            <a:r>
              <a:rPr lang="en-IN" sz="2000" dirty="0" smtClean="0">
                <a:latin typeface="Times New Roman" pitchFamily="18" charset="0"/>
                <a:cs typeface="Times New Roman" pitchFamily="18" charset="0"/>
              </a:rPr>
              <a:t>cells.</a:t>
            </a:r>
          </a:p>
          <a:p>
            <a:pPr algn="just">
              <a:lnSpc>
                <a:spcPct val="150000"/>
              </a:lnSpc>
            </a:pP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Whitesides</a:t>
            </a:r>
            <a:r>
              <a:rPr lang="en-IN" sz="2000" dirty="0" smtClean="0">
                <a:latin typeface="Times New Roman" pitchFamily="18" charset="0"/>
                <a:cs typeface="Times New Roman" pitchFamily="18" charset="0"/>
              </a:rPr>
              <a:t> group proposed a </a:t>
            </a:r>
            <a:r>
              <a:rPr lang="en-IN" sz="2000" dirty="0" err="1" smtClean="0">
                <a:latin typeface="Times New Roman" pitchFamily="18" charset="0"/>
                <a:cs typeface="Times New Roman" pitchFamily="18" charset="0"/>
              </a:rPr>
              <a:t>microfluidic</a:t>
            </a:r>
            <a:r>
              <a:rPr lang="en-IN" sz="2000" dirty="0" smtClean="0">
                <a:latin typeface="Times New Roman" pitchFamily="18" charset="0"/>
                <a:cs typeface="Times New Roman" pitchFamily="18" charset="0"/>
              </a:rPr>
              <a:t> design to overcome these limitations.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09600"/>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609600"/>
            <a:ext cx="7866888" cy="6019800"/>
          </a:xfrm>
        </p:spPr>
        <p:txBody>
          <a:bodyPr>
            <a:noAutofit/>
          </a:bodyPr>
          <a:lstStyle/>
          <a:p>
            <a:pPr algn="just">
              <a:lnSpc>
                <a:spcPct val="150000"/>
              </a:lnSpc>
            </a:pPr>
            <a:r>
              <a:rPr lang="en-IN" sz="2000" dirty="0" smtClean="0">
                <a:latin typeface="Times New Roman" pitchFamily="18" charset="0"/>
                <a:cs typeface="Times New Roman" pitchFamily="18" charset="0"/>
              </a:rPr>
              <a:t>The development, implementation, and performance evaluation of new techniques for the location of hot spots in proteins and </a:t>
            </a:r>
            <a:r>
              <a:rPr lang="en-IN" sz="2000" dirty="0" err="1" smtClean="0">
                <a:latin typeface="Times New Roman" pitchFamily="18" charset="0"/>
                <a:cs typeface="Times New Roman" pitchFamily="18" charset="0"/>
              </a:rPr>
              <a:t>exons</a:t>
            </a:r>
            <a:r>
              <a:rPr lang="en-IN" sz="2000" dirty="0" smtClean="0">
                <a:latin typeface="Times New Roman" pitchFamily="18" charset="0"/>
                <a:cs typeface="Times New Roman" pitchFamily="18" charset="0"/>
              </a:rPr>
              <a:t> in DNA using digital filters are presented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performance of the techniques is then evaluated using metrics such as sensitivity, specificity, accuracy, precision, and computational efficiency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Extensive performance analysis of the filter-based hot-spot and </a:t>
            </a:r>
            <a:r>
              <a:rPr lang="en-IN" sz="2000" dirty="0" err="1" smtClean="0">
                <a:latin typeface="Times New Roman" pitchFamily="18" charset="0"/>
                <a:cs typeface="Times New Roman" pitchFamily="18" charset="0"/>
              </a:rPr>
              <a:t>exon</a:t>
            </a:r>
            <a:r>
              <a:rPr lang="en-IN" sz="2000" dirty="0" smtClean="0">
                <a:latin typeface="Times New Roman" pitchFamily="18" charset="0"/>
                <a:cs typeface="Times New Roman" pitchFamily="18" charset="0"/>
              </a:rPr>
              <a:t> location techniques is carried out using a number of evaluation metrics and the so-called receiver operating characteristic (ROC) technique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investigate the application of digital filters towards this goal, and make contributions in the development, testing, and performance analysis of such techniques</a:t>
            </a:r>
            <a:r>
              <a:rPr lang="en-IN" sz="2000" dirty="0" smtClean="0">
                <a:latin typeface="Times New Roman" pitchFamily="18" charset="0"/>
                <a:cs typeface="Times New Roman" pitchFamily="18" charset="0"/>
              </a:rPr>
              <a: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1828800"/>
                <a:gridCol w="2133600"/>
                <a:gridCol w="3905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The emergence of biochemistry</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S. Fruton,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Growth of a new science will be rather slow and sporadic until the pioneers realize that significant progress can only be achieved by collective action through some type of organized body.</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Discovering Enzymes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 Dressler and H. Potter,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Enzymes are biological catalysts (also known as biocatalysts) that speed up biochemical reactions in living organisms, and which can be extracted from cells and then used to </a:t>
                      </a:r>
                      <a:r>
                        <a:rPr lang="en-US" sz="2000" dirty="0" err="1">
                          <a:solidFill>
                            <a:srgbClr val="333333"/>
                          </a:solidFill>
                          <a:latin typeface="Times New Roman"/>
                          <a:ea typeface="Calibri"/>
                          <a:cs typeface="Latha"/>
                        </a:rPr>
                        <a:t>catalyse</a:t>
                      </a:r>
                      <a:r>
                        <a:rPr lang="en-US" sz="2000" dirty="0">
                          <a:solidFill>
                            <a:srgbClr val="333333"/>
                          </a:solidFill>
                          <a:latin typeface="Times New Roman"/>
                          <a:ea typeface="Calibri"/>
                          <a:cs typeface="Latha"/>
                        </a:rPr>
                        <a:t> a wide range of commercially important processes.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0002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Nature’s Robots: A History of Proteins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Tanford and J. Reynolds,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Many predict that the study of the levels and interactions of all proteins (proteomics) represent a important research objective.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The Century of the Gene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 F. Keller,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It is a compilation of practical exercises that form a strong foundation in both classical genetics and more recent molecular genetic techniques for students at degree level.</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png"/>
          <p:cNvPicPr>
            <a:picLocks noGrp="1" noChangeAspect="1" noChangeArrowheads="1"/>
          </p:cNvPicPr>
          <p:nvPr>
            <p:ph idx="1"/>
          </p:nvPr>
        </p:nvPicPr>
        <p:blipFill>
          <a:blip r:embed="rId2"/>
          <a:srcRect/>
          <a:stretch>
            <a:fillRect/>
          </a:stretch>
        </p:blipFill>
        <p:spPr bwMode="auto">
          <a:xfrm>
            <a:off x="1435100" y="1447800"/>
            <a:ext cx="7499350" cy="48768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2587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228600"/>
            <a:ext cx="7498080" cy="4800600"/>
          </a:xfrm>
        </p:spPr>
        <p:txBody>
          <a:bodyPr>
            <a:noAutofit/>
          </a:bodyPr>
          <a:lstStyle/>
          <a:p>
            <a:pPr algn="just">
              <a:lnSpc>
                <a:spcPct val="170000"/>
              </a:lnSpc>
              <a:buNone/>
            </a:pPr>
            <a:r>
              <a:rPr lang="en-IN" sz="1700" dirty="0" smtClean="0">
                <a:latin typeface="Times New Roman" pitchFamily="18" charset="0"/>
                <a:cs typeface="Times New Roman" pitchFamily="18" charset="0"/>
              </a:rPr>
              <a:t>    The </a:t>
            </a:r>
            <a:r>
              <a:rPr lang="en-IN" sz="1700" dirty="0" smtClean="0">
                <a:latin typeface="Times New Roman" pitchFamily="18" charset="0"/>
                <a:cs typeface="Times New Roman" pitchFamily="18" charset="0"/>
              </a:rPr>
              <a:t>training procedure was then employed to optimize the weights of the binary sequences. Although our initial objective was to obtain significantly improved ROC curves as a result of optimizing the weights, what we found out instead was a significant difference in the correlation of the individual binary sequences to </a:t>
            </a:r>
            <a:r>
              <a:rPr lang="en-IN" sz="1700" dirty="0" err="1" smtClean="0">
                <a:latin typeface="Times New Roman" pitchFamily="18" charset="0"/>
                <a:cs typeface="Times New Roman" pitchFamily="18" charset="0"/>
              </a:rPr>
              <a:t>exon</a:t>
            </a:r>
            <a:r>
              <a:rPr lang="en-IN" sz="1700" dirty="0" smtClean="0">
                <a:latin typeface="Times New Roman" pitchFamily="18" charset="0"/>
                <a:cs typeface="Times New Roman" pitchFamily="18" charset="0"/>
              </a:rPr>
              <a:t> locations. The optimized weights were used to determine the relative order of importance of the binary sequences. It turned out that </a:t>
            </a:r>
            <a:r>
              <a:rPr lang="en-IN" sz="1700" dirty="0" err="1" smtClean="0">
                <a:latin typeface="Times New Roman" pitchFamily="18" charset="0"/>
                <a:cs typeface="Times New Roman" pitchFamily="18" charset="0"/>
              </a:rPr>
              <a:t>exon</a:t>
            </a:r>
            <a:r>
              <a:rPr lang="en-IN" sz="1700" dirty="0" smtClean="0">
                <a:latin typeface="Times New Roman" pitchFamily="18" charset="0"/>
                <a:cs typeface="Times New Roman" pitchFamily="18" charset="0"/>
              </a:rPr>
              <a:t> locations are relatively insensitive to sequence T and, therefore, this sequence can be ignored without affecting the accuracy of the </a:t>
            </a:r>
            <a:r>
              <a:rPr lang="en-IN" sz="1700" dirty="0" err="1" smtClean="0">
                <a:latin typeface="Times New Roman" pitchFamily="18" charset="0"/>
                <a:cs typeface="Times New Roman" pitchFamily="18" charset="0"/>
              </a:rPr>
              <a:t>exon</a:t>
            </a:r>
            <a:r>
              <a:rPr lang="en-IN" sz="1700" dirty="0" smtClean="0">
                <a:latin typeface="Times New Roman" pitchFamily="18" charset="0"/>
                <a:cs typeface="Times New Roman" pitchFamily="18" charset="0"/>
              </a:rPr>
              <a:t> locations. Consequently, a computational saving of 25% can be achieved, which is substantial considering that DNA sequences encountered in practice are very long in nature. For the sake of completeness, simulations corresponding to all other possible combinations of binary sequences were carried out. Results showed that at least two sequences are required for reliable </a:t>
            </a:r>
            <a:r>
              <a:rPr lang="en-IN" sz="1700" dirty="0" err="1" smtClean="0">
                <a:latin typeface="Times New Roman" pitchFamily="18" charset="0"/>
                <a:cs typeface="Times New Roman" pitchFamily="18" charset="0"/>
              </a:rPr>
              <a:t>exon</a:t>
            </a:r>
            <a:r>
              <a:rPr lang="en-IN" sz="1700" dirty="0" smtClean="0">
                <a:latin typeface="Times New Roman" pitchFamily="18" charset="0"/>
                <a:cs typeface="Times New Roman" pitchFamily="18" charset="0"/>
              </a:rPr>
              <a:t> location, and among the six possible combinations of using two sequences, combinations A-G and G-C yield acceptable accuracy levels.</a:t>
            </a:r>
            <a:endParaRPr lang="en-US" sz="17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J. S. </a:t>
            </a:r>
            <a:r>
              <a:rPr lang="en-IN" sz="2000" dirty="0" err="1" smtClean="0">
                <a:latin typeface="Times New Roman" pitchFamily="18" charset="0"/>
                <a:cs typeface="Times New Roman" pitchFamily="18" charset="0"/>
              </a:rPr>
              <a:t>Fruton</a:t>
            </a:r>
            <a:r>
              <a:rPr lang="en-IN" sz="2000" dirty="0" smtClean="0">
                <a:latin typeface="Times New Roman" pitchFamily="18" charset="0"/>
                <a:cs typeface="Times New Roman" pitchFamily="18" charset="0"/>
              </a:rPr>
              <a:t>, “The emergence of biochemistry,” Science, vol. 192, no. 4237, pp. 327– 334, Apr. 1976.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D. Dressler and H. Potter, Discovering Enzymes. New York: Scientific American Library, 1991.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C. </a:t>
            </a:r>
            <a:r>
              <a:rPr lang="en-IN" sz="2000" dirty="0" err="1" smtClean="0">
                <a:latin typeface="Times New Roman" pitchFamily="18" charset="0"/>
                <a:cs typeface="Times New Roman" pitchFamily="18" charset="0"/>
              </a:rPr>
              <a:t>Tanford</a:t>
            </a:r>
            <a:r>
              <a:rPr lang="en-IN" sz="2000" dirty="0" smtClean="0">
                <a:latin typeface="Times New Roman" pitchFamily="18" charset="0"/>
                <a:cs typeface="Times New Roman" pitchFamily="18" charset="0"/>
              </a:rPr>
              <a:t> and J. Reynolds, Nature’s Robots: A History of Proteins. Oxford; New York: Oxford University Press, 2001.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4] Access Excellence - The Search for DNA. National Health Museum. [Online]. Available: http://www.accessexcellence.org/RC/AB/BC/Search for DNA.php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5] E. F. Keller, The Century of the Gene. Cambridge, Mass.: Harvard University Press, 2000.</a:t>
            </a:r>
            <a:endParaRPr lang="en-US"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[6] Human Genome Project Information. U.S. DOE Human Genome Project. [Online]. Available: http://www.ornl.gov/hgmis/home.shtml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7] R. W. Old and S. B. Primrose, Principles of Gene Manipulation: An Introduction to Genetic Engineering, 4th ed. Oxford: Blackwell Scientific Publications, 1989.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8] J. A. Wells, “Systematic mutational analyses of protein-protein interfaces,” Methods in </a:t>
            </a:r>
            <a:r>
              <a:rPr lang="en-IN" sz="2000" dirty="0" err="1" smtClean="0">
                <a:latin typeface="Times New Roman" pitchFamily="18" charset="0"/>
                <a:cs typeface="Times New Roman" pitchFamily="18" charset="0"/>
              </a:rPr>
              <a:t>Enzymology</a:t>
            </a:r>
            <a:r>
              <a:rPr lang="en-IN" sz="2000" dirty="0" smtClean="0">
                <a:latin typeface="Times New Roman" pitchFamily="18" charset="0"/>
                <a:cs typeface="Times New Roman" pitchFamily="18" charset="0"/>
              </a:rPr>
              <a:t>, vol. 202, pp. 390–411, 1991.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9] L. Stein, “Genome annotation: From sequence to biology,” Nature Reviews Genetics, vol. 2, no. 7, pp. 493–503, Jul. 2001.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10] Access Excellence - Understanding Gene Testing. National Health Museum. [Online]. Available: http://www.accessexcellence.org/AE/AEPC/NIH/gene11.php</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1303</TotalTime>
  <Words>1344</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Integrating Resonant Recognition Model and Stockwell Transform for Localization of Hotspots in Tubulin</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2021-07-23T13:00:08Z</dcterms:modified>
</cp:coreProperties>
</file>