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7/23/2021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7/23/2021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 Multimodal Data Processing System for </a:t>
            </a:r>
            <a:r>
              <a:rPr lang="en-IN" b="1" dirty="0" err="1" smtClean="0">
                <a:latin typeface="Times New Roman" pitchFamily="18" charset="0"/>
                <a:cs typeface="Times New Roman" pitchFamily="18" charset="0"/>
              </a:rPr>
              <a:t>LiDAR</a:t>
            </a:r>
            <a:r>
              <a:rPr lang="en-IN" b="1" dirty="0" smtClean="0">
                <a:latin typeface="Times New Roman" pitchFamily="18" charset="0"/>
                <a:cs typeface="Times New Roman" pitchFamily="18" charset="0"/>
              </a:rPr>
              <a:t>-Based Human Activity Recognition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Increasingly</a:t>
            </a:r>
            <a:r>
              <a:rPr lang="en-IN" sz="2000" dirty="0" smtClean="0">
                <a:latin typeface="Times New Roman" pitchFamily="18" charset="0"/>
                <a:cs typeface="Times New Roman" pitchFamily="18" charset="0"/>
              </a:rPr>
              <a:t>, the task of detecting and recognizing the actions of a human has been delegated to some form of neural network processing camera or wearable sensor data. Due to the degree to which the camera can be affected by lighting and wearable sensors scantiness, neither one modality can capture the required data to perform the task confidently. That being the case, range sensors, like light detection and ranging (</a:t>
            </a:r>
            <a:r>
              <a:rPr lang="en-IN" sz="2000" dirty="0" err="1" smtClean="0">
                <a:latin typeface="Times New Roman" pitchFamily="18" charset="0"/>
                <a:cs typeface="Times New Roman" pitchFamily="18" charset="0"/>
              </a:rPr>
              <a:t>LiDAR</a:t>
            </a:r>
            <a:r>
              <a:rPr lang="en-IN" sz="2000" dirty="0" smtClean="0">
                <a:latin typeface="Times New Roman" pitchFamily="18" charset="0"/>
                <a:cs typeface="Times New Roman" pitchFamily="18" charset="0"/>
              </a:rPr>
              <a:t>), can complement the process to perceive the environment more robustly. Most recently, researchers have been exploring ways to apply </a:t>
            </a:r>
            <a:r>
              <a:rPr lang="en-IN" sz="2000" dirty="0" err="1" smtClean="0">
                <a:latin typeface="Times New Roman" pitchFamily="18" charset="0"/>
                <a:cs typeface="Times New Roman" pitchFamily="18" charset="0"/>
              </a:rPr>
              <a:t>convolutional</a:t>
            </a:r>
            <a:r>
              <a:rPr lang="en-IN" sz="2000" dirty="0" smtClean="0">
                <a:latin typeface="Times New Roman" pitchFamily="18" charset="0"/>
                <a:cs typeface="Times New Roman" pitchFamily="18" charset="0"/>
              </a:rPr>
              <a:t> neural networks to 3-D data. These methods typically rely on a single modality and cannot draw on information from complementing sensor streams to improve </a:t>
            </a:r>
            <a:r>
              <a:rPr lang="en-IN" sz="2000" dirty="0" smtClean="0">
                <a:latin typeface="Times New Roman" pitchFamily="18" charset="0"/>
                <a:cs typeface="Times New Roman" pitchFamily="18" charset="0"/>
              </a:rPr>
              <a:t>accuracy. </a:t>
            </a:r>
          </a:p>
          <a:p>
            <a:pPr algn="just">
              <a:lnSpc>
                <a:spcPct val="150000"/>
              </a:lnSpc>
              <a:buNone/>
            </a:pPr>
            <a:r>
              <a:rPr lang="en-IN" sz="2000" dirty="0" smtClean="0">
                <a:latin typeface="Times New Roman" pitchFamily="18" charset="0"/>
                <a:cs typeface="Times New Roman" pitchFamily="18" charset="0"/>
              </a:rPr>
              <a:t/>
            </a:r>
            <a:br>
              <a:rPr lang="en-IN" sz="2000" dirty="0" smtClean="0">
                <a:latin typeface="Times New Roman" pitchFamily="18" charset="0"/>
                <a:cs typeface="Times New Roman" pitchFamily="18" charset="0"/>
              </a:rPr>
            </a:b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article proposes a framework to tackle human activity recognition by leveraging the benefits of sensor fusion and multimodal machine learning. Given both RGB and point cloud data, our method describes the activities being performed by subjects using regions with a </a:t>
            </a:r>
            <a:r>
              <a:rPr lang="en-IN" sz="2000" dirty="0" err="1" smtClean="0">
                <a:latin typeface="Times New Roman" pitchFamily="18" charset="0"/>
                <a:cs typeface="Times New Roman" pitchFamily="18" charset="0"/>
              </a:rPr>
              <a:t>convolutional</a:t>
            </a:r>
            <a:r>
              <a:rPr lang="en-IN" sz="2000" dirty="0" smtClean="0">
                <a:latin typeface="Times New Roman" pitchFamily="18" charset="0"/>
                <a:cs typeface="Times New Roman" pitchFamily="18" charset="0"/>
              </a:rPr>
              <a:t> neural network (R-CNN) and a 3-D modified Fisher vector network. Evaluated on a custom captured multimodal dataset demonstrates that the model outputs remarkably accurate human activity classification (90%). Furthermore, this framework can be used for sports analytics, understanding social </a:t>
            </a:r>
            <a:r>
              <a:rPr lang="en-IN" sz="2000" dirty="0" err="1" smtClean="0">
                <a:latin typeface="Times New Roman" pitchFamily="18" charset="0"/>
                <a:cs typeface="Times New Roman" pitchFamily="18" charset="0"/>
              </a:rPr>
              <a:t>behavior</a:t>
            </a:r>
            <a:r>
              <a:rPr lang="en-IN" sz="2000" dirty="0" smtClean="0">
                <a:latin typeface="Times New Roman" pitchFamily="18" charset="0"/>
                <a:cs typeface="Times New Roman" pitchFamily="18" charset="0"/>
              </a:rPr>
              <a:t>, surveillance, and perhaps most notably by autonomous vehicles (AVs) to data-driven decision-making policies in urban areas and indoor environments.</a:t>
            </a: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Existing works are mainly devoted to smart homes for elderly or assisted </a:t>
            </a:r>
            <a:r>
              <a:rPr lang="en-IN" sz="2000" dirty="0" smtClean="0">
                <a:latin typeface="Times New Roman" pitchFamily="18" charset="0"/>
                <a:cs typeface="Times New Roman" pitchFamily="18" charset="0"/>
              </a:rPr>
              <a:t>living.</a:t>
            </a:r>
          </a:p>
          <a:p>
            <a:pPr algn="just">
              <a:lnSpc>
                <a:spcPct val="150000"/>
              </a:lnSpc>
            </a:pPr>
            <a:r>
              <a:rPr lang="en-IN" sz="2000" dirty="0" smtClean="0">
                <a:latin typeface="Times New Roman" pitchFamily="18" charset="0"/>
                <a:cs typeface="Times New Roman" pitchFamily="18" charset="0"/>
              </a:rPr>
              <a:t>However, few research works exist in AI-enabled safety detection of smart-factory floor </a:t>
            </a:r>
            <a:r>
              <a:rPr lang="en-IN" sz="2000" dirty="0" smtClean="0">
                <a:latin typeface="Times New Roman" pitchFamily="18" charset="0"/>
                <a:cs typeface="Times New Roman" pitchFamily="18" charset="0"/>
              </a:rPr>
              <a:t>workers.</a:t>
            </a:r>
          </a:p>
          <a:p>
            <a:pPr algn="just">
              <a:lnSpc>
                <a:spcPct val="150000"/>
              </a:lnSpc>
            </a:pPr>
            <a:r>
              <a:rPr lang="en-IN" sz="2000" dirty="0" smtClean="0">
                <a:latin typeface="Times New Roman" pitchFamily="18" charset="0"/>
                <a:cs typeface="Times New Roman" pitchFamily="18" charset="0"/>
              </a:rPr>
              <a:t>The vision-based recognition of human actions is an important research field in the integrative computer vision and multimedia analytics ecosystem.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review has thoroughly compared and summarized the landscape of vision-based RGB-D sensors.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provided an outline of existing commonly used datasets and highlighted key research that has mainly focused on RGB-D datasets.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572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457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step cycles recorded in the 4D Studio were simply repeated continuously disregarding the step frequency and phase information, having a distracting visual impact.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Another </a:t>
            </a:r>
            <a:r>
              <a:rPr lang="en-IN" sz="2000" dirty="0" smtClean="0">
                <a:latin typeface="Times New Roman" pitchFamily="18" charset="0"/>
                <a:cs typeface="Times New Roman" pitchFamily="18" charset="0"/>
              </a:rPr>
              <a:t>problem is that the intensity channel of the considered sensor is not calibrated, i.e. the measured intensity values are not necessarily characteristic for a given clothing material, and they may depend on the sensor’s distance and the view angle.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Several methods tackle the detection problem on videos of monocular optical </a:t>
            </a:r>
            <a:r>
              <a:rPr lang="en-IN" sz="2000" dirty="0" smtClean="0">
                <a:latin typeface="Times New Roman" pitchFamily="18" charset="0"/>
                <a:cs typeface="Times New Roman" pitchFamily="18" charset="0"/>
              </a:rPr>
              <a:t>cameras</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re-identification issue has been partially addressed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based on </a:t>
            </a:r>
            <a:r>
              <a:rPr lang="en-IN" sz="2000" dirty="0" err="1" smtClean="0">
                <a:latin typeface="Times New Roman" pitchFamily="18" charset="0"/>
                <a:cs typeface="Times New Roman" pitchFamily="18" charset="0"/>
              </a:rPr>
              <a:t>Lidar</a:t>
            </a:r>
            <a:r>
              <a:rPr lang="en-IN" sz="2000" dirty="0" smtClean="0">
                <a:latin typeface="Times New Roman" pitchFamily="18" charset="0"/>
                <a:cs typeface="Times New Roman" pitchFamily="18" charset="0"/>
              </a:rPr>
              <a:t> based weak biometric identifiers featuring the measured height and the intensity histogram of the people’s point cloud segments</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We proposed a human-</a:t>
            </a:r>
            <a:r>
              <a:rPr lang="en-IN" sz="2000" dirty="0" err="1" smtClean="0">
                <a:latin typeface="Times New Roman" pitchFamily="18" charset="0"/>
                <a:cs typeface="Times New Roman" pitchFamily="18" charset="0"/>
              </a:rPr>
              <a:t>centered</a:t>
            </a:r>
            <a:r>
              <a:rPr lang="en-IN" sz="2000" dirty="0" smtClean="0">
                <a:latin typeface="Times New Roman" pitchFamily="18" charset="0"/>
                <a:cs typeface="Times New Roman" pitchFamily="18" charset="0"/>
              </a:rPr>
              <a:t> test-bed for an emergency detection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 this approach differs from the proposed idea in this work, where we attempted to classify and detect non-image data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work, we proposed a CNN model for the emergency detection in the smart factory shop floor, as well as developed a simple </a:t>
            </a:r>
            <a:r>
              <a:rPr lang="en-IN" sz="2000" dirty="0" err="1" smtClean="0">
                <a:latin typeface="Times New Roman" pitchFamily="18" charset="0"/>
                <a:cs typeface="Times New Roman" pitchFamily="18" charset="0"/>
              </a:rPr>
              <a:t>testbed</a:t>
            </a:r>
            <a:r>
              <a:rPr lang="en-IN" sz="2000" dirty="0" smtClean="0">
                <a:latin typeface="Times New Roman" pitchFamily="18" charset="0"/>
                <a:cs typeface="Times New Roman" pitchFamily="18" charset="0"/>
              </a:rPr>
              <a:t> for the purpose of providing dataset for future research direction in this area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the best of our knowledge, this is a major attempt to develop a </a:t>
            </a:r>
            <a:r>
              <a:rPr lang="en-IN" sz="2000" dirty="0" err="1" smtClean="0">
                <a:latin typeface="Times New Roman" pitchFamily="18" charset="0"/>
                <a:cs typeface="Times New Roman" pitchFamily="18" charset="0"/>
              </a:rPr>
              <a:t>testbed</a:t>
            </a:r>
            <a:r>
              <a:rPr lang="en-IN" sz="2000" dirty="0" smtClean="0">
                <a:latin typeface="Times New Roman" pitchFamily="18" charset="0"/>
                <a:cs typeface="Times New Roman" pitchFamily="18" charset="0"/>
              </a:rPr>
              <a:t> to capture data for the purpose of detection and classification of movement, breathing and vibration in a smart factory shop floor for human safety.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sequences were recorded in different seasons, we can also investigate how different clothing styles (such as winter coats or t-shirts) influence the discriminating performance of the observed gait </a:t>
            </a:r>
            <a:r>
              <a:rPr lang="en-IN" sz="2000" dirty="0" smtClean="0">
                <a:latin typeface="Times New Roman" pitchFamily="18" charset="0"/>
                <a:cs typeface="Times New Roman" pitchFamily="18" charset="0"/>
              </a:rPr>
              <a:t>features.</a:t>
            </a:r>
          </a:p>
          <a:p>
            <a:pPr algn="just">
              <a:lnSpc>
                <a:spcPct val="150000"/>
              </a:lnSpc>
            </a:pPr>
            <a:r>
              <a:rPr lang="en-IN" sz="2000" dirty="0" smtClean="0">
                <a:latin typeface="Times New Roman" pitchFamily="18" charset="0"/>
                <a:cs typeface="Times New Roman" pitchFamily="18" charset="0"/>
              </a:rPr>
              <a:t>The presented results confirm that both efficient gait-based identification and activity recognition is achievable in the sparse point clouds of a single RMB </a:t>
            </a:r>
            <a:r>
              <a:rPr lang="en-IN" sz="2000" dirty="0" err="1" smtClean="0">
                <a:latin typeface="Times New Roman" pitchFamily="18" charset="0"/>
                <a:cs typeface="Times New Roman" pitchFamily="18" charset="0"/>
              </a:rPr>
              <a:t>Lidar</a:t>
            </a:r>
            <a:r>
              <a:rPr lang="en-IN" sz="2000" dirty="0" smtClean="0">
                <a:latin typeface="Times New Roman" pitchFamily="18" charset="0"/>
                <a:cs typeface="Times New Roman" pitchFamily="18" charset="0"/>
              </a:rPr>
              <a:t> sensor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complex visual scene interpretation system implements several steps starting with people detection, followed by localization and tracking, trying to achieve higher level activity recognition or abnormal event detection functions, and efficient </a:t>
            </a:r>
            <a:r>
              <a:rPr lang="en-IN" sz="2000" dirty="0" smtClean="0">
                <a:latin typeface="Times New Roman" pitchFamily="18" charset="0"/>
                <a:cs typeface="Times New Roman" pitchFamily="18" charset="0"/>
              </a:rPr>
              <a:t>visualization.</a:t>
            </a:r>
          </a:p>
          <a:p>
            <a:pPr algn="just">
              <a:lnSpc>
                <a:spcPct val="150000"/>
              </a:lnSpc>
            </a:pPr>
            <a:r>
              <a:rPr lang="en-IN" sz="2000" dirty="0" smtClean="0">
                <a:latin typeface="Times New Roman" pitchFamily="18" charset="0"/>
                <a:cs typeface="Times New Roman" pitchFamily="18" charset="0"/>
              </a:rPr>
              <a:t>A new image-to-class distance metrics was proposed in </a:t>
            </a: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enable efficient comparison of different gait patterns.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1981200"/>
                <a:gridCol w="251460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Next-generation 3D visualization for visual surveillance</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P.M. Roth, V. Settgast, P. Widhalm, M. Lancelle, J. Birchbauer, N. Brandle, S. Havemann, and H. Bischof,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Our novel visualization takes advantage of a high resolution display and given 3D information to focus the operator's attention to interesting/ critical areas of the observed area.</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Multi-view people surveillance using 3D information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Baltieri, R. Vezzani, R. Cucchiara, A. Utasi, C. Benedek, and ´ T. Szir´anyi,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we introduce a novel surveillance system, which uses 3D information extracted from multiple cameras to detect, track and re-identify people.</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7716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Detection of gait characteristics for scene registration in video surveillance system</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 Havasi, Z. Szl´avik, and T. Szir´anyi,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paper presents a robust walk-detection algorithm, based on our symmetry approach which can be used to extract gait characteristics from video-image sequences.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survey of advances in biometric gait recognition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Z. Zhang, M. Hu, and Y. Wang,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In the walking process, the human body shows regular periodic motion, especially upper and lower limbs, which reflects the individual's unique movement pattern.</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1.jpg"/>
          <p:cNvPicPr>
            <a:picLocks noGrp="1" noChangeAspect="1" noChangeArrowheads="1"/>
          </p:cNvPicPr>
          <p:nvPr>
            <p:ph idx="1"/>
          </p:nvPr>
        </p:nvPicPr>
        <p:blipFill>
          <a:blip r:embed="rId2"/>
          <a:srcRect/>
          <a:stretch>
            <a:fillRect/>
          </a:stretch>
        </p:blipFill>
        <p:spPr bwMode="auto">
          <a:xfrm>
            <a:off x="1676400" y="1447800"/>
            <a:ext cx="6477000" cy="44957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8382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proposed algorithms for gait analysis and activity recognition based on the measurements of a RMB </a:t>
            </a:r>
            <a:r>
              <a:rPr lang="en-IN" sz="2000" dirty="0" err="1" smtClean="0">
                <a:latin typeface="Times New Roman" pitchFamily="18" charset="0"/>
                <a:cs typeface="Times New Roman" pitchFamily="18" charset="0"/>
              </a:rPr>
              <a:t>Lidar</a:t>
            </a:r>
            <a:r>
              <a:rPr lang="en-IN" sz="2000" dirty="0" smtClean="0">
                <a:latin typeface="Times New Roman" pitchFamily="18" charset="0"/>
                <a:cs typeface="Times New Roman" pitchFamily="18" charset="0"/>
              </a:rPr>
              <a:t> sensor, in realistic outdoor environments with the presence of multiple and partially occluded walking pedestrians. We provided quantitative evaluation results in various different measurement sequences, and demonstrated the advantages of the approach in possible future 4D surveillance systems. Future work will concern different types of RMB </a:t>
            </a:r>
            <a:r>
              <a:rPr lang="en-IN" sz="2000" dirty="0" err="1" smtClean="0">
                <a:latin typeface="Times New Roman" pitchFamily="18" charset="0"/>
                <a:cs typeface="Times New Roman" pitchFamily="18" charset="0"/>
              </a:rPr>
              <a:t>Lidar</a:t>
            </a:r>
            <a:r>
              <a:rPr lang="en-IN" sz="2000" dirty="0" smtClean="0">
                <a:latin typeface="Times New Roman" pitchFamily="18" charset="0"/>
                <a:cs typeface="Times New Roman" pitchFamily="18" charset="0"/>
              </a:rPr>
              <a:t> sensors, and fusion of various optical and 3D data sources in the recognition pipeline, such as </a:t>
            </a:r>
            <a:r>
              <a:rPr lang="en-IN" sz="2000" dirty="0" err="1" smtClean="0">
                <a:latin typeface="Times New Roman" pitchFamily="18" charset="0"/>
                <a:cs typeface="Times New Roman" pitchFamily="18" charset="0"/>
              </a:rPr>
              <a:t>Lidars</a:t>
            </a:r>
            <a:r>
              <a:rPr lang="en-IN" sz="2000" dirty="0" smtClean="0">
                <a:latin typeface="Times New Roman" pitchFamily="18" charset="0"/>
                <a:cs typeface="Times New Roman" pitchFamily="18" charset="0"/>
              </a:rPr>
              <a:t> or thermal cameras. The authors thank </a:t>
            </a:r>
            <a:r>
              <a:rPr lang="en-IN" sz="2000" dirty="0" err="1" smtClean="0">
                <a:latin typeface="Times New Roman" pitchFamily="18" charset="0"/>
                <a:cs typeface="Times New Roman" pitchFamily="18" charset="0"/>
              </a:rPr>
              <a:t>Levente</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Kov´acs</a:t>
            </a:r>
            <a:r>
              <a:rPr lang="en-IN" sz="2000" dirty="0" smtClean="0">
                <a:latin typeface="Times New Roman" pitchFamily="18" charset="0"/>
                <a:cs typeface="Times New Roman" pitchFamily="18" charset="0"/>
              </a:rPr>
              <a:t> from MTA SZTAKI for linguistic review and advices in deep learning issues.</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572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P.M. Roth, V. </a:t>
            </a:r>
            <a:r>
              <a:rPr lang="en-IN" sz="1500" dirty="0" err="1" smtClean="0">
                <a:latin typeface="Times New Roman" pitchFamily="18" charset="0"/>
                <a:cs typeface="Times New Roman" pitchFamily="18" charset="0"/>
              </a:rPr>
              <a:t>Settgast</a:t>
            </a:r>
            <a:r>
              <a:rPr lang="en-IN" sz="1500" dirty="0" smtClean="0">
                <a:latin typeface="Times New Roman" pitchFamily="18" charset="0"/>
                <a:cs typeface="Times New Roman" pitchFamily="18" charset="0"/>
              </a:rPr>
              <a:t>, P. </a:t>
            </a:r>
            <a:r>
              <a:rPr lang="en-IN" sz="1500" dirty="0" err="1" smtClean="0">
                <a:latin typeface="Times New Roman" pitchFamily="18" charset="0"/>
                <a:cs typeface="Times New Roman" pitchFamily="18" charset="0"/>
              </a:rPr>
              <a:t>Widhalm</a:t>
            </a:r>
            <a:r>
              <a:rPr lang="en-IN" sz="1500" dirty="0" smtClean="0">
                <a:latin typeface="Times New Roman" pitchFamily="18" charset="0"/>
                <a:cs typeface="Times New Roman" pitchFamily="18" charset="0"/>
              </a:rPr>
              <a:t>, M. </a:t>
            </a:r>
            <a:r>
              <a:rPr lang="en-IN" sz="1500" dirty="0" err="1" smtClean="0">
                <a:latin typeface="Times New Roman" pitchFamily="18" charset="0"/>
                <a:cs typeface="Times New Roman" pitchFamily="18" charset="0"/>
              </a:rPr>
              <a:t>Lancelle</a:t>
            </a:r>
            <a:r>
              <a:rPr lang="en-IN" sz="1500" dirty="0" smtClean="0">
                <a:latin typeface="Times New Roman" pitchFamily="18" charset="0"/>
                <a:cs typeface="Times New Roman" pitchFamily="18" charset="0"/>
              </a:rPr>
              <a:t>, J. </a:t>
            </a:r>
            <a:r>
              <a:rPr lang="en-IN" sz="1500" dirty="0" err="1" smtClean="0">
                <a:latin typeface="Times New Roman" pitchFamily="18" charset="0"/>
                <a:cs typeface="Times New Roman" pitchFamily="18" charset="0"/>
              </a:rPr>
              <a:t>Birchbauer</a:t>
            </a:r>
            <a:r>
              <a:rPr lang="en-IN" sz="1500" dirty="0" smtClean="0">
                <a:latin typeface="Times New Roman" pitchFamily="18" charset="0"/>
                <a:cs typeface="Times New Roman" pitchFamily="18" charset="0"/>
              </a:rPr>
              <a:t>, N. </a:t>
            </a:r>
            <a:r>
              <a:rPr lang="en-IN" sz="1500" dirty="0" err="1" smtClean="0">
                <a:latin typeface="Times New Roman" pitchFamily="18" charset="0"/>
                <a:cs typeface="Times New Roman" pitchFamily="18" charset="0"/>
              </a:rPr>
              <a:t>Brandle</a:t>
            </a:r>
            <a:r>
              <a:rPr lang="en-IN" sz="1500" dirty="0" smtClean="0">
                <a:latin typeface="Times New Roman" pitchFamily="18" charset="0"/>
                <a:cs typeface="Times New Roman" pitchFamily="18" charset="0"/>
              </a:rPr>
              <a:t>, S. </a:t>
            </a:r>
            <a:r>
              <a:rPr lang="en-IN" sz="1500" dirty="0" err="1" smtClean="0">
                <a:latin typeface="Times New Roman" pitchFamily="18" charset="0"/>
                <a:cs typeface="Times New Roman" pitchFamily="18" charset="0"/>
              </a:rPr>
              <a:t>Havemann</a:t>
            </a:r>
            <a:r>
              <a:rPr lang="en-IN" sz="1500" dirty="0" smtClean="0">
                <a:latin typeface="Times New Roman" pitchFamily="18" charset="0"/>
                <a:cs typeface="Times New Roman" pitchFamily="18" charset="0"/>
              </a:rPr>
              <a:t>, and H. </a:t>
            </a:r>
            <a:r>
              <a:rPr lang="en-IN" sz="1500" dirty="0" err="1" smtClean="0">
                <a:latin typeface="Times New Roman" pitchFamily="18" charset="0"/>
                <a:cs typeface="Times New Roman" pitchFamily="18" charset="0"/>
              </a:rPr>
              <a:t>Bischof</a:t>
            </a:r>
            <a:r>
              <a:rPr lang="en-IN" sz="1500" dirty="0" smtClean="0">
                <a:latin typeface="Times New Roman" pitchFamily="18" charset="0"/>
                <a:cs typeface="Times New Roman" pitchFamily="18" charset="0"/>
              </a:rPr>
              <a:t>, “Next-generation 3D visualization for visual surveillance,” in IEEE International Conference on Advanced Video and Signal-Based Surveillance (AVSS), 2011, pp. 343 –348.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2] D. </a:t>
            </a:r>
            <a:r>
              <a:rPr lang="en-IN" sz="1500" dirty="0" err="1" smtClean="0">
                <a:latin typeface="Times New Roman" pitchFamily="18" charset="0"/>
                <a:cs typeface="Times New Roman" pitchFamily="18" charset="0"/>
              </a:rPr>
              <a:t>Baltieri</a:t>
            </a:r>
            <a:r>
              <a:rPr lang="en-IN" sz="1500" dirty="0" smtClean="0">
                <a:latin typeface="Times New Roman" pitchFamily="18" charset="0"/>
                <a:cs typeface="Times New Roman" pitchFamily="18" charset="0"/>
              </a:rPr>
              <a:t>, R. </a:t>
            </a:r>
            <a:r>
              <a:rPr lang="en-IN" sz="1500" dirty="0" err="1" smtClean="0">
                <a:latin typeface="Times New Roman" pitchFamily="18" charset="0"/>
                <a:cs typeface="Times New Roman" pitchFamily="18" charset="0"/>
              </a:rPr>
              <a:t>Vezzani</a:t>
            </a:r>
            <a:r>
              <a:rPr lang="en-IN" sz="1500" dirty="0" smtClean="0">
                <a:latin typeface="Times New Roman" pitchFamily="18" charset="0"/>
                <a:cs typeface="Times New Roman" pitchFamily="18" charset="0"/>
              </a:rPr>
              <a:t>, R. </a:t>
            </a:r>
            <a:r>
              <a:rPr lang="en-IN" sz="1500" dirty="0" err="1" smtClean="0">
                <a:latin typeface="Times New Roman" pitchFamily="18" charset="0"/>
                <a:cs typeface="Times New Roman" pitchFamily="18" charset="0"/>
              </a:rPr>
              <a:t>Cucchiara</a:t>
            </a:r>
            <a:r>
              <a:rPr lang="en-IN" sz="1500" dirty="0" smtClean="0">
                <a:latin typeface="Times New Roman" pitchFamily="18" charset="0"/>
                <a:cs typeface="Times New Roman" pitchFamily="18" charset="0"/>
              </a:rPr>
              <a:t>, A. </a:t>
            </a:r>
            <a:r>
              <a:rPr lang="en-IN" sz="1500" dirty="0" err="1" smtClean="0">
                <a:latin typeface="Times New Roman" pitchFamily="18" charset="0"/>
                <a:cs typeface="Times New Roman" pitchFamily="18" charset="0"/>
              </a:rPr>
              <a:t>Utasi</a:t>
            </a:r>
            <a:r>
              <a:rPr lang="en-IN" sz="1500" dirty="0" smtClean="0">
                <a:latin typeface="Times New Roman" pitchFamily="18" charset="0"/>
                <a:cs typeface="Times New Roman" pitchFamily="18" charset="0"/>
              </a:rPr>
              <a:t>, C. </a:t>
            </a:r>
            <a:r>
              <a:rPr lang="en-IN" sz="1500" dirty="0" err="1" smtClean="0">
                <a:latin typeface="Times New Roman" pitchFamily="18" charset="0"/>
                <a:cs typeface="Times New Roman" pitchFamily="18" charset="0"/>
              </a:rPr>
              <a:t>Benedek</a:t>
            </a:r>
            <a:r>
              <a:rPr lang="en-IN" sz="1500" dirty="0" smtClean="0">
                <a:latin typeface="Times New Roman" pitchFamily="18" charset="0"/>
                <a:cs typeface="Times New Roman" pitchFamily="18" charset="0"/>
              </a:rPr>
              <a:t>, and ´ T. </a:t>
            </a:r>
            <a:r>
              <a:rPr lang="en-IN" sz="1500" dirty="0" err="1" smtClean="0">
                <a:latin typeface="Times New Roman" pitchFamily="18" charset="0"/>
                <a:cs typeface="Times New Roman" pitchFamily="18" charset="0"/>
              </a:rPr>
              <a:t>Szir´anyi</a:t>
            </a:r>
            <a:r>
              <a:rPr lang="en-IN" sz="1500" dirty="0" smtClean="0">
                <a:latin typeface="Times New Roman" pitchFamily="18" charset="0"/>
                <a:cs typeface="Times New Roman" pitchFamily="18" charset="0"/>
              </a:rPr>
              <a:t>, “Multi-view people surveillance using 3D information,” in Proc. International Workshop on Visual Surveillance at ICCV, Barcelona, Spain, November 2011, pp. 1817–1824.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3] L. </a:t>
            </a:r>
            <a:r>
              <a:rPr lang="en-IN" sz="1500" dirty="0" err="1" smtClean="0">
                <a:latin typeface="Times New Roman" pitchFamily="18" charset="0"/>
                <a:cs typeface="Times New Roman" pitchFamily="18" charset="0"/>
              </a:rPr>
              <a:t>Havasi</a:t>
            </a:r>
            <a:r>
              <a:rPr lang="en-IN" sz="1500" dirty="0" smtClean="0">
                <a:latin typeface="Times New Roman" pitchFamily="18" charset="0"/>
                <a:cs typeface="Times New Roman" pitchFamily="18" charset="0"/>
              </a:rPr>
              <a:t>, Z. </a:t>
            </a:r>
            <a:r>
              <a:rPr lang="en-IN" sz="1500" dirty="0" err="1" smtClean="0">
                <a:latin typeface="Times New Roman" pitchFamily="18" charset="0"/>
                <a:cs typeface="Times New Roman" pitchFamily="18" charset="0"/>
              </a:rPr>
              <a:t>Szl´avik</a:t>
            </a:r>
            <a:r>
              <a:rPr lang="en-IN" sz="1500" dirty="0" smtClean="0">
                <a:latin typeface="Times New Roman" pitchFamily="18" charset="0"/>
                <a:cs typeface="Times New Roman" pitchFamily="18" charset="0"/>
              </a:rPr>
              <a:t>, and T. </a:t>
            </a:r>
            <a:r>
              <a:rPr lang="en-IN" sz="1500" dirty="0" err="1" smtClean="0">
                <a:latin typeface="Times New Roman" pitchFamily="18" charset="0"/>
                <a:cs typeface="Times New Roman" pitchFamily="18" charset="0"/>
              </a:rPr>
              <a:t>Szir´anyi</a:t>
            </a:r>
            <a:r>
              <a:rPr lang="en-IN" sz="1500" dirty="0" smtClean="0">
                <a:latin typeface="Times New Roman" pitchFamily="18" charset="0"/>
                <a:cs typeface="Times New Roman" pitchFamily="18" charset="0"/>
              </a:rPr>
              <a:t>, “Detection of gait characteristics for scene registration in video surveillance system,” IEEE Trans. Image Processing, vol. 16, no. 2, pp. 503–510, Feb 2007.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4] Z. Zhang, M. </a:t>
            </a:r>
            <a:r>
              <a:rPr lang="en-IN" sz="1500" dirty="0" err="1" smtClean="0">
                <a:latin typeface="Times New Roman" pitchFamily="18" charset="0"/>
                <a:cs typeface="Times New Roman" pitchFamily="18" charset="0"/>
              </a:rPr>
              <a:t>Hu</a:t>
            </a:r>
            <a:r>
              <a:rPr lang="en-IN" sz="1500" dirty="0" smtClean="0">
                <a:latin typeface="Times New Roman" pitchFamily="18" charset="0"/>
                <a:cs typeface="Times New Roman" pitchFamily="18" charset="0"/>
              </a:rPr>
              <a:t>, and Y. Wang, “A survey of advances in biometric gait recognition,” in Biometric Recognition, vol. 7098 of Lecture Notes in Computer Science, pp. 150–158. Springer Berlin Heidelberg, 2011.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5] W. Jin, M. She, S. </a:t>
            </a:r>
            <a:r>
              <a:rPr lang="en-IN" sz="1500" dirty="0" err="1" smtClean="0">
                <a:latin typeface="Times New Roman" pitchFamily="18" charset="0"/>
                <a:cs typeface="Times New Roman" pitchFamily="18" charset="0"/>
              </a:rPr>
              <a:t>Nahavandi</a:t>
            </a:r>
            <a:r>
              <a:rPr lang="en-IN" sz="1500" dirty="0" smtClean="0">
                <a:latin typeface="Times New Roman" pitchFamily="18" charset="0"/>
                <a:cs typeface="Times New Roman" pitchFamily="18" charset="0"/>
              </a:rPr>
              <a:t>, and A </a:t>
            </a:r>
            <a:r>
              <a:rPr lang="en-IN" sz="1500" dirty="0" err="1" smtClean="0">
                <a:latin typeface="Times New Roman" pitchFamily="18" charset="0"/>
                <a:cs typeface="Times New Roman" pitchFamily="18" charset="0"/>
              </a:rPr>
              <a:t>Kouzani</a:t>
            </a:r>
            <a:r>
              <a:rPr lang="en-IN" sz="1500" dirty="0" smtClean="0">
                <a:latin typeface="Times New Roman" pitchFamily="18" charset="0"/>
                <a:cs typeface="Times New Roman" pitchFamily="18" charset="0"/>
              </a:rPr>
              <a:t>, “A review of vision-based gait recognition methods for human identification,” in International Conference on Digital Image Computing: Techniques and Applications (DICTA), Sydney, Australia, Dec 2010, pp. 320–327.</a:t>
            </a:r>
            <a:endParaRPr lang="en-US" sz="15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M. P. Murray, “Gait as a total pattern of movement,” American Journal of Physical Medicine, vol. 46, no. 1, pp. 290–333, 1967.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H. Kim, J.-Y. </a:t>
            </a:r>
            <a:r>
              <a:rPr lang="en-IN" sz="1600" dirty="0" err="1" smtClean="0">
                <a:latin typeface="Times New Roman" pitchFamily="18" charset="0"/>
                <a:cs typeface="Times New Roman" pitchFamily="18" charset="0"/>
              </a:rPr>
              <a:t>Guillemaut</a:t>
            </a:r>
            <a:r>
              <a:rPr lang="en-IN" sz="1600" dirty="0" smtClean="0">
                <a:latin typeface="Times New Roman" pitchFamily="18" charset="0"/>
                <a:cs typeface="Times New Roman" pitchFamily="18" charset="0"/>
              </a:rPr>
              <a:t>, T. </a:t>
            </a:r>
            <a:r>
              <a:rPr lang="en-IN" sz="1600" dirty="0" err="1" smtClean="0">
                <a:latin typeface="Times New Roman" pitchFamily="18" charset="0"/>
                <a:cs typeface="Times New Roman" pitchFamily="18" charset="0"/>
              </a:rPr>
              <a:t>Takai</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Sarim</a:t>
            </a:r>
            <a:r>
              <a:rPr lang="en-IN" sz="1600" dirty="0" smtClean="0">
                <a:latin typeface="Times New Roman" pitchFamily="18" charset="0"/>
                <a:cs typeface="Times New Roman" pitchFamily="18" charset="0"/>
              </a:rPr>
              <a:t>, and A. Hilton, “Outdoor dynamic 3-d scene reconstruction,” IEEE Trans. on Circuits and Systems for Video Technology, vol. 22, no. 11, pp. 1611 –1622, </a:t>
            </a:r>
            <a:r>
              <a:rPr lang="en-IN" sz="1600" dirty="0" err="1" smtClean="0">
                <a:latin typeface="Times New Roman" pitchFamily="18" charset="0"/>
                <a:cs typeface="Times New Roman" pitchFamily="18" charset="0"/>
              </a:rPr>
              <a:t>nov</a:t>
            </a:r>
            <a:r>
              <a:rPr lang="en-IN" sz="1600" dirty="0" smtClean="0">
                <a:latin typeface="Times New Roman" pitchFamily="18" charset="0"/>
                <a:cs typeface="Times New Roman" pitchFamily="18" charset="0"/>
              </a:rPr>
              <a:t>. 2012.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C. </a:t>
            </a:r>
            <a:r>
              <a:rPr lang="en-IN" sz="1600" dirty="0" err="1" smtClean="0">
                <a:latin typeface="Times New Roman" pitchFamily="18" charset="0"/>
                <a:cs typeface="Times New Roman" pitchFamily="18" charset="0"/>
              </a:rPr>
              <a:t>Benedek</a:t>
            </a:r>
            <a:r>
              <a:rPr lang="en-IN" sz="1600" dirty="0" smtClean="0">
                <a:latin typeface="Times New Roman" pitchFamily="18" charset="0"/>
                <a:cs typeface="Times New Roman" pitchFamily="18" charset="0"/>
              </a:rPr>
              <a:t>, Z. </a:t>
            </a:r>
            <a:r>
              <a:rPr lang="en-IN" sz="1600" dirty="0" err="1" smtClean="0">
                <a:latin typeface="Times New Roman" pitchFamily="18" charset="0"/>
                <a:cs typeface="Times New Roman" pitchFamily="18" charset="0"/>
              </a:rPr>
              <a:t>Jank´o</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Horv´ath</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Moln´ar</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Chetverikov</a:t>
            </a:r>
            <a:r>
              <a:rPr lang="en-IN" sz="1600" dirty="0" smtClean="0">
                <a:latin typeface="Times New Roman" pitchFamily="18" charset="0"/>
                <a:cs typeface="Times New Roman" pitchFamily="18" charset="0"/>
              </a:rPr>
              <a:t>, and T. </a:t>
            </a:r>
            <a:r>
              <a:rPr lang="en-IN" sz="1600" dirty="0" err="1" smtClean="0">
                <a:latin typeface="Times New Roman" pitchFamily="18" charset="0"/>
                <a:cs typeface="Times New Roman" pitchFamily="18" charset="0"/>
              </a:rPr>
              <a:t>Szir´anyi</a:t>
            </a:r>
            <a:r>
              <a:rPr lang="en-IN" sz="1600" dirty="0" smtClean="0">
                <a:latin typeface="Times New Roman" pitchFamily="18" charset="0"/>
                <a:cs typeface="Times New Roman" pitchFamily="18" charset="0"/>
              </a:rPr>
              <a:t>, “An integrated 4D vision and visualisation system,” in International Conference on Computer Vision Systems (ICVS), vol. 7963 of Lecture Notes in Computer Science, pp. 21–30. Springer, St. Petersburg, Russia, July 2013.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J. </a:t>
            </a:r>
            <a:r>
              <a:rPr lang="en-IN" sz="1600" dirty="0" err="1" smtClean="0">
                <a:latin typeface="Times New Roman" pitchFamily="18" charset="0"/>
                <a:cs typeface="Times New Roman" pitchFamily="18" charset="0"/>
              </a:rPr>
              <a:t>Hap´ak</a:t>
            </a:r>
            <a:r>
              <a:rPr lang="en-IN" sz="1600" dirty="0" smtClean="0">
                <a:latin typeface="Times New Roman" pitchFamily="18" charset="0"/>
                <a:cs typeface="Times New Roman" pitchFamily="18" charset="0"/>
              </a:rPr>
              <a:t>, Z. </a:t>
            </a:r>
            <a:r>
              <a:rPr lang="en-IN" sz="1600" dirty="0" err="1" smtClean="0">
                <a:latin typeface="Times New Roman" pitchFamily="18" charset="0"/>
                <a:cs typeface="Times New Roman" pitchFamily="18" charset="0"/>
              </a:rPr>
              <a:t>Jank´o</a:t>
            </a:r>
            <a:r>
              <a:rPr lang="en-IN" sz="1600" dirty="0" smtClean="0">
                <a:latin typeface="Times New Roman" pitchFamily="18" charset="0"/>
                <a:cs typeface="Times New Roman" pitchFamily="18" charset="0"/>
              </a:rPr>
              <a:t>, and D. </a:t>
            </a:r>
            <a:r>
              <a:rPr lang="en-IN" sz="1600" dirty="0" err="1" smtClean="0">
                <a:latin typeface="Times New Roman" pitchFamily="18" charset="0"/>
                <a:cs typeface="Times New Roman" pitchFamily="18" charset="0"/>
              </a:rPr>
              <a:t>Chetverikov</a:t>
            </a:r>
            <a:r>
              <a:rPr lang="en-IN" sz="1600" dirty="0" smtClean="0">
                <a:latin typeface="Times New Roman" pitchFamily="18" charset="0"/>
                <a:cs typeface="Times New Roman" pitchFamily="18" charset="0"/>
              </a:rPr>
              <a:t>, “Real-time 4D reconstruction of human motion,” in Proc. 7th International Conference on Articulated Motion and Deformable Objects (AMDO 2012), 2012, vol. 7378 of Springer LNCS, pp. 250–259.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C. </a:t>
            </a:r>
            <a:r>
              <a:rPr lang="en-IN" sz="1600" dirty="0" err="1" smtClean="0">
                <a:latin typeface="Times New Roman" pitchFamily="18" charset="0"/>
                <a:cs typeface="Times New Roman" pitchFamily="18" charset="0"/>
              </a:rPr>
              <a:t>Benedek</a:t>
            </a:r>
            <a:r>
              <a:rPr lang="en-IN" sz="1600" dirty="0" smtClean="0">
                <a:latin typeface="Times New Roman" pitchFamily="18" charset="0"/>
                <a:cs typeface="Times New Roman" pitchFamily="18" charset="0"/>
              </a:rPr>
              <a:t>, “3D people surveillance on range data sequences of a rotating </a:t>
            </a:r>
            <a:r>
              <a:rPr lang="en-IN" sz="1600" dirty="0" err="1" smtClean="0">
                <a:latin typeface="Times New Roman" pitchFamily="18" charset="0"/>
                <a:cs typeface="Times New Roman" pitchFamily="18" charset="0"/>
              </a:rPr>
              <a:t>Lidar</a:t>
            </a:r>
            <a:r>
              <a:rPr lang="en-IN" sz="1600" dirty="0" smtClean="0">
                <a:latin typeface="Times New Roman" pitchFamily="18" charset="0"/>
                <a:cs typeface="Times New Roman" pitchFamily="18" charset="0"/>
              </a:rPr>
              <a:t>,” Pattern Recognition Letters, vol. 50, pp. 149–158, 2014, Special Issue on Depth Image </a:t>
            </a:r>
            <a:r>
              <a:rPr lang="en-IN" sz="1600" dirty="0" smtClean="0">
                <a:latin typeface="Times New Roman" pitchFamily="18" charset="0"/>
                <a:cs typeface="Times New Roman" pitchFamily="18" charset="0"/>
              </a:rPr>
              <a:t>Analysis.</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1270</TotalTime>
  <Words>1605</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 Multimodal Data Processing System for LiDAR-Based Human Activity Recognition</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2021-07-23T11:38:11Z</dcterms:modified>
</cp:coreProperties>
</file>