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When Does Diversity Help Generalization in Classification Ensembles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Ensembles</a:t>
            </a:r>
            <a:r>
              <a:rPr lang="en-IN" sz="2000" dirty="0" smtClean="0">
                <a:latin typeface="Times New Roman" pitchFamily="18" charset="0"/>
                <a:cs typeface="Times New Roman" pitchFamily="18" charset="0"/>
              </a:rPr>
              <a:t>, as a widely used and effective technique in the machine learning community, succeed within a key element--``diversity.'' The relationship between diversity and generalization, unfortunately, is not entirely understood and remains an open research issue. To reveal the effect of diversity on the generalization of classification ensembles, we investigate three issues on diversity, that is, the measurement of diversity, the relationship between the proposed diversity and the generalization error, and the utilization of this relationship for ensemble pruning. </a:t>
            </a:r>
            <a:r>
              <a:rPr lang="en-IN" sz="2000" dirty="0" smtClean="0">
                <a:latin typeface="Times New Roman" pitchFamily="18" charset="0"/>
                <a:cs typeface="Times New Roman" pitchFamily="18" charset="0"/>
              </a:rPr>
              <a:t>In the diversity measurement, we measure diversity by error decomposition inspired by regression ensembles, which decompose the error of classification ensembles into accuracy and diversity.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Then</a:t>
            </a:r>
            <a:r>
              <a:rPr lang="en-IN" sz="2000" dirty="0" smtClean="0">
                <a:latin typeface="Times New Roman" pitchFamily="18" charset="0"/>
                <a:cs typeface="Times New Roman" pitchFamily="18" charset="0"/>
              </a:rPr>
              <a:t>, we formulate the relationship between the measured diversity and ensemble performance through the theorem of margin and generalization and observe that the generalization error is reduced effectively only when the measured diversity is increased in a few specific ranges, while in other ranges, larger diversity is less beneficial to increasing the generalization of an ensemble. Besides, we propose two pruning methods based on diversity management to utilize this relationship, which could increase diversity appropriately and shrink the size of the ensemble without much-decreasing performance. The empirical results validate the reasonableness of the proposed relationship between diversity and ensemble generalization error and the effectiveness of the proposed pruning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Ensemble methods for different classifiers like Bagging and Boosting which combine the decisions of multiple hypotheses are some of the strongest existing machine learning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Boosting and Bagging provide diversity by sub-sampling or re-weighting the existing training </a:t>
            </a:r>
            <a:r>
              <a:rPr lang="en-IN" sz="2000" dirty="0" smtClean="0">
                <a:latin typeface="Times New Roman" pitchFamily="18" charset="0"/>
                <a:cs typeface="Times New Roman" pitchFamily="18" charset="0"/>
              </a:rPr>
              <a:t>examples.</a:t>
            </a:r>
          </a:p>
          <a:p>
            <a:pPr algn="just">
              <a:lnSpc>
                <a:spcPct val="150000"/>
              </a:lnSpc>
            </a:pPr>
            <a:r>
              <a:rPr lang="en-IN" sz="2000" dirty="0" smtClean="0">
                <a:latin typeface="Times New Roman" pitchFamily="18" charset="0"/>
                <a:cs typeface="Times New Roman" pitchFamily="18" charset="0"/>
              </a:rPr>
              <a:t>One ensemble approach that also utilizes artificial training data is the active learning method introduced in (Cohn, Atlas, &amp; </a:t>
            </a:r>
            <a:r>
              <a:rPr lang="en-IN" sz="2000" dirty="0" err="1" smtClean="0">
                <a:latin typeface="Times New Roman" pitchFamily="18" charset="0"/>
                <a:cs typeface="Times New Roman" pitchFamily="18" charset="0"/>
              </a:rPr>
              <a:t>Ladner</a:t>
            </a:r>
            <a:r>
              <a:rPr lang="en-IN" sz="2000" dirty="0" smtClean="0">
                <a:latin typeface="Times New Roman" pitchFamily="18" charset="0"/>
                <a:cs typeface="Times New Roman" pitchFamily="18" charset="0"/>
              </a:rPr>
              <a:t>, 1994). Rather than to improve accuracy, the goal of the committee here is to select good new training examples using the existing training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do this by rejecting a new classifier if adding it to the existing ensemble decreases its accuracy.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Moreover, we adopt two methods from diversity maximization via </a:t>
            </a:r>
            <a:r>
              <a:rPr lang="en-IN" sz="2000" dirty="0" err="1" smtClean="0">
                <a:latin typeface="Times New Roman" pitchFamily="18" charset="0"/>
                <a:cs typeface="Times New Roman" pitchFamily="18" charset="0"/>
              </a:rPr>
              <a:t>composable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core sets </a:t>
            </a:r>
            <a:r>
              <a:rPr lang="en-IN" sz="2000" dirty="0" smtClean="0">
                <a:latin typeface="Times New Roman" pitchFamily="18" charset="0"/>
                <a:cs typeface="Times New Roman" pitchFamily="18" charset="0"/>
              </a:rPr>
              <a:t>and change them slightly to make them suitable for pruning problems, namely the Gonzalez’s algorithm (GMA) and local search algorithm (</a:t>
            </a:r>
            <a:r>
              <a:rPr lang="en-IN" sz="2000" dirty="0" smtClean="0">
                <a:latin typeface="Times New Roman" pitchFamily="18" charset="0"/>
                <a:cs typeface="Times New Roman" pitchFamily="18" charset="0"/>
              </a:rPr>
              <a:t>LCS).</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researchers hold the view as well that diversity among the members of a team of classifiers is a crucial issue in classifiers’ </a:t>
            </a:r>
            <a:r>
              <a:rPr lang="en-IN" sz="2000" dirty="0" smtClean="0">
                <a:latin typeface="Times New Roman" pitchFamily="18" charset="0"/>
                <a:cs typeface="Times New Roman" pitchFamily="18" charset="0"/>
              </a:rPr>
              <a:t>combination.</a:t>
            </a:r>
          </a:p>
          <a:p>
            <a:pPr algn="just">
              <a:lnSpc>
                <a:spcPct val="150000"/>
              </a:lnSpc>
            </a:pPr>
            <a:r>
              <a:rPr lang="en-IN" sz="2000" dirty="0" smtClean="0">
                <a:latin typeface="Times New Roman" pitchFamily="18" charset="0"/>
                <a:cs typeface="Times New Roman" pitchFamily="18" charset="0"/>
              </a:rPr>
              <a:t>The relationship between the proposed diversity and the ensemble generalization error is investigated and analyzed theoretically, which demonstrates that diversity has different impacts on the ensemble generalization in different ranges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Those </a:t>
            </a:r>
            <a:r>
              <a:rPr lang="en-IN" sz="2000" dirty="0" smtClean="0">
                <a:latin typeface="Times New Roman" pitchFamily="18" charset="0"/>
                <a:cs typeface="Times New Roman" pitchFamily="18" charset="0"/>
              </a:rPr>
              <a:t>methods that cannot fix the size of the pruned sub-ensemble might lead to increasing or reducing the size of pruned sub-ensembles and affect their space </a:t>
            </a:r>
            <a:r>
              <a:rPr lang="en-IN" sz="2000" dirty="0" smtClean="0">
                <a:latin typeface="Times New Roman" pitchFamily="18" charset="0"/>
                <a:cs typeface="Times New Roman" pitchFamily="18" charset="0"/>
              </a:rPr>
              <a:t>cost.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work aims to show that DECORATE can be useful in many ways other than improving classification accuracy in a purely supervised setting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several extensions to our preliminary work; and an introduction and related work for each of our extensions is provided separately in the chapter on proposed </a:t>
            </a:r>
            <a:r>
              <a:rPr lang="en-IN" sz="2000" dirty="0" smtClean="0">
                <a:latin typeface="Times New Roman" pitchFamily="18" charset="0"/>
                <a:cs typeface="Times New Roman" pitchFamily="18" charset="0"/>
              </a:rPr>
              <a:t>work.</a:t>
            </a:r>
          </a:p>
          <a:p>
            <a:pPr algn="just">
              <a:lnSpc>
                <a:spcPct val="150000"/>
              </a:lnSpc>
            </a:pPr>
            <a:r>
              <a:rPr lang="en-IN" sz="2000" dirty="0" smtClean="0">
                <a:latin typeface="Times New Roman" pitchFamily="18" charset="0"/>
                <a:cs typeface="Times New Roman" pitchFamily="18" charset="0"/>
              </a:rPr>
              <a:t>The goal of our proposed research is to show that DECORATE can also be effectively used for (1) active learning, (2) semi-supervised learning, (3) combining active learning with </a:t>
            </a:r>
            <a:r>
              <a:rPr lang="en-IN" sz="2000" dirty="0" err="1" smtClean="0">
                <a:latin typeface="Times New Roman" pitchFamily="18" charset="0"/>
                <a:cs typeface="Times New Roman" pitchFamily="18" charset="0"/>
              </a:rPr>
              <a:t>semisupervision</a:t>
            </a:r>
            <a:r>
              <a:rPr lang="en-IN" sz="2000" dirty="0" smtClean="0">
                <a:latin typeface="Times New Roman" pitchFamily="18" charset="0"/>
                <a:cs typeface="Times New Roman" pitchFamily="18" charset="0"/>
              </a:rPr>
              <a:t>, (4) regression, (5) improving class membership probability estimates and (6) relational learning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propose to implement co-training to use as a baseline semi-supervised algorithm for comparison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a diversity measure might depend on the context of data and the use of diversity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possible to improve the ensemble generalization performance with a smaller size using ensemble </a:t>
            </a:r>
            <a:r>
              <a:rPr lang="en-IN" sz="2000" dirty="0" smtClean="0">
                <a:latin typeface="Times New Roman" pitchFamily="18" charset="0"/>
                <a:cs typeface="Times New Roman" pitchFamily="18" charset="0"/>
              </a:rPr>
              <a:t>pruning.</a:t>
            </a:r>
          </a:p>
          <a:p>
            <a:pPr algn="just">
              <a:lnSpc>
                <a:spcPct val="150000"/>
              </a:lnSpc>
            </a:pPr>
            <a:r>
              <a:rPr lang="en-IN" sz="2000" dirty="0" smtClean="0">
                <a:latin typeface="Times New Roman" pitchFamily="18" charset="0"/>
                <a:cs typeface="Times New Roman" pitchFamily="18" charset="0"/>
              </a:rPr>
              <a:t>Static pruning techniques focus on identify a small sub-ensemble with good generalization performance, accompanied by expensive computation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case, diversity needs to be decreased to increase the generalization performance of the ensemble, with the basic idea of keeping the ensemble classifying the corresponding instance correctly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aims to prune an ensemble with rare performance degradation, with the basic idea of utilizing diversity and accuracy simultaneously.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Ensemble Methods: Foundations and Algorithms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 Zhou,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material is very well-presented, preliminaries and basic knowledge are discussed in detail, many illustrations and pseudo-code tables help to understand the facts of this interesting field of research.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Rich feature hierarchies for accurate object detection and semantic segmentation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Girshick, J. Donahue, T. Darrell, and J. Malik,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same framework is also competitive with state-of-the-art semantic segmentation methods, demonstrating its flexibility.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Mining </a:t>
                      </a:r>
                      <a:r>
                        <a:rPr lang="en-US" sz="2000" dirty="0" err="1">
                          <a:latin typeface="Times New Roman"/>
                          <a:ea typeface="Calibri"/>
                          <a:cs typeface="Latha"/>
                        </a:rPr>
                        <a:t>actionlet</a:t>
                      </a:r>
                      <a:r>
                        <a:rPr lang="en-US" sz="2000" dirty="0">
                          <a:latin typeface="Times New Roman"/>
                          <a:ea typeface="Calibri"/>
                          <a:cs typeface="Latha"/>
                        </a:rPr>
                        <a:t> ensemble for action recognition with depth cameras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Wang, Z. Liu, Y. Wu, and J. Yuan,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an actionlet ensemble model is learnt to represent each action and to capture the intra-class variance.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ensemble of deep neural networks for object tracking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Zhou, L. Xie, P. Zhang, and Y.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tackle this problem by a novel approach that incorporates a deep learning architecture with an on-line </a:t>
                      </a:r>
                      <a:r>
                        <a:rPr lang="en-US" sz="2000" dirty="0" err="1">
                          <a:solidFill>
                            <a:srgbClr val="333333"/>
                          </a:solidFill>
                          <a:latin typeface="Times New Roman"/>
                          <a:ea typeface="Calibri"/>
                          <a:cs typeface="Latha"/>
                        </a:rPr>
                        <a:t>AdaBoost</a:t>
                      </a:r>
                      <a:r>
                        <a:rPr lang="en-US" sz="2000" dirty="0">
                          <a:solidFill>
                            <a:srgbClr val="333333"/>
                          </a:solidFill>
                          <a:latin typeface="Times New Roman"/>
                          <a:ea typeface="Calibri"/>
                          <a:cs typeface="Latha"/>
                        </a:rPr>
                        <a:t> framework.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371600"/>
            <a:ext cx="65532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has investigated and utilized diversity in classification ensembles, and it made the following contributions to the ensemble learning community. First of all, inspired by the regression ensembles, this paper proposed the measure of diversity utilizing the error decomposition for classification ensembles, which broke the error of classification ensembles into two terms: the accuracy and the diversity terms. The empirical results have confirmed that “div” is a distinct diversity measure. Secondly, we have theoretically investigated the relationship between the proposed diversity and generalization of the ensemble through the bound between margin and generalization. These theoretical analyses solve an open question in the ensemble area to some extent, i.e., when does diversity help the generalization of ensembles? Based on the analyses, the relationship between the proposed diversity and generalization error varies when diversity is in different ranges. In some ranges, respectively. more diversity could lead to better generalization, while in other ranges, more diversity is not beneficial to the generalization based on the bound analyses. Thirdly, in order to validate and employ the relationship of diversity to improve the performance of ensembles, we have proposed EPBD that can prune an ensemble without much performance degradation. Besides, an ensemble pruning framework (i.e., FTAD) is proposed to utilize the trade-off between accuracy and diversity and generate pruned sub-ensembles with a smaller size. Note that in FTAD, not only the proposed diversity measure in this paper but also other existing diversity measures could be employed.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a:t>
            </a:r>
            <a:r>
              <a:rPr lang="en-IN" sz="1900" dirty="0" smtClean="0">
                <a:latin typeface="Times New Roman" pitchFamily="18" charset="0"/>
                <a:cs typeface="Times New Roman" pitchFamily="18" charset="0"/>
              </a:rPr>
              <a:t>] Z.-H. Zhou, Ensemble Methods: Foundations and Algorithms. CRC press, 2012.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R. </a:t>
            </a:r>
            <a:r>
              <a:rPr lang="en-IN" sz="1900" dirty="0" err="1" smtClean="0">
                <a:latin typeface="Times New Roman" pitchFamily="18" charset="0"/>
                <a:cs typeface="Times New Roman" pitchFamily="18" charset="0"/>
              </a:rPr>
              <a:t>Girshick</a:t>
            </a:r>
            <a:r>
              <a:rPr lang="en-IN" sz="1900" dirty="0" smtClean="0">
                <a:latin typeface="Times New Roman" pitchFamily="18" charset="0"/>
                <a:cs typeface="Times New Roman" pitchFamily="18" charset="0"/>
              </a:rPr>
              <a:t>, J. Donahue, T. Darrell, and J. </a:t>
            </a:r>
            <a:r>
              <a:rPr lang="en-IN" sz="1900" dirty="0" err="1" smtClean="0">
                <a:latin typeface="Times New Roman" pitchFamily="18" charset="0"/>
                <a:cs typeface="Times New Roman" pitchFamily="18" charset="0"/>
              </a:rPr>
              <a:t>Malik</a:t>
            </a:r>
            <a:r>
              <a:rPr lang="en-IN" sz="1900" dirty="0" smtClean="0">
                <a:latin typeface="Times New Roman" pitchFamily="18" charset="0"/>
                <a:cs typeface="Times New Roman" pitchFamily="18" charset="0"/>
              </a:rPr>
              <a:t>, “Rich feature hierarchies for accurate object detection and semantic segmentation,” in CVPR, 2014, pp. 580–587.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J. Wang, Z. Liu, Y. Wu, and J. Yuan, “Mining </a:t>
            </a:r>
            <a:r>
              <a:rPr lang="en-IN" sz="1900" dirty="0" err="1" smtClean="0">
                <a:latin typeface="Times New Roman" pitchFamily="18" charset="0"/>
                <a:cs typeface="Times New Roman" pitchFamily="18" charset="0"/>
              </a:rPr>
              <a:t>actionlet</a:t>
            </a:r>
            <a:r>
              <a:rPr lang="en-IN" sz="1900" dirty="0" smtClean="0">
                <a:latin typeface="Times New Roman" pitchFamily="18" charset="0"/>
                <a:cs typeface="Times New Roman" pitchFamily="18" charset="0"/>
              </a:rPr>
              <a:t> ensemble for action recognition with depth cameras,” in CVPR, 2012, pp. 1290–1297.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X. Zhou, L. </a:t>
            </a:r>
            <a:r>
              <a:rPr lang="en-IN" sz="1900" dirty="0" err="1" smtClean="0">
                <a:latin typeface="Times New Roman" pitchFamily="18" charset="0"/>
                <a:cs typeface="Times New Roman" pitchFamily="18" charset="0"/>
              </a:rPr>
              <a:t>Xie</a:t>
            </a:r>
            <a:r>
              <a:rPr lang="en-IN" sz="1900" dirty="0" smtClean="0">
                <a:latin typeface="Times New Roman" pitchFamily="18" charset="0"/>
                <a:cs typeface="Times New Roman" pitchFamily="18" charset="0"/>
              </a:rPr>
              <a:t>, P. Zhang, and Y. Zhang, “An ensemble of deep neural networks for object tracking,” in ICIP, Oct 2014, pp. 843–847.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H. </a:t>
            </a:r>
            <a:r>
              <a:rPr lang="en-IN" sz="1900" dirty="0" err="1" smtClean="0">
                <a:latin typeface="Times New Roman" pitchFamily="18" charset="0"/>
                <a:cs typeface="Times New Roman" pitchFamily="18" charset="0"/>
              </a:rPr>
              <a:t>Ykhlef</a:t>
            </a:r>
            <a:r>
              <a:rPr lang="en-IN" sz="1900" dirty="0" smtClean="0">
                <a:latin typeface="Times New Roman" pitchFamily="18" charset="0"/>
                <a:cs typeface="Times New Roman" pitchFamily="18" charset="0"/>
              </a:rPr>
              <a:t> and D. </a:t>
            </a:r>
            <a:r>
              <a:rPr lang="en-IN" sz="1900" dirty="0" err="1" smtClean="0">
                <a:latin typeface="Times New Roman" pitchFamily="18" charset="0"/>
                <a:cs typeface="Times New Roman" pitchFamily="18" charset="0"/>
              </a:rPr>
              <a:t>Bouchaffra</a:t>
            </a:r>
            <a:r>
              <a:rPr lang="en-IN" sz="1900" dirty="0" smtClean="0">
                <a:latin typeface="Times New Roman" pitchFamily="18" charset="0"/>
                <a:cs typeface="Times New Roman" pitchFamily="18" charset="0"/>
              </a:rPr>
              <a:t>, “An efficient ensemble pruning approach based on simple coalitional games,” Inform Fusion, vol. 34, pp. 28–42, </a:t>
            </a:r>
            <a:r>
              <a:rPr lang="en-IN" sz="1900" dirty="0" smtClean="0">
                <a:latin typeface="Times New Roman" pitchFamily="18" charset="0"/>
                <a:cs typeface="Times New Roman" pitchFamily="18" charset="0"/>
              </a:rPr>
              <a:t>2017.</a:t>
            </a:r>
            <a:endParaRPr lang="en-US" sz="19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Sun, L. Li, and Q.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“Fault diagnosis based on pruned ensemble,” in ICMLC, vol. 1, 2012, pp. 35–40. </a:t>
            </a:r>
          </a:p>
          <a:p>
            <a:pPr algn="just">
              <a:lnSpc>
                <a:spcPct val="170000"/>
              </a:lnSpc>
            </a:pPr>
            <a:r>
              <a:rPr lang="en-IN" sz="1800" dirty="0" smtClean="0">
                <a:latin typeface="Times New Roman" pitchFamily="18" charset="0"/>
                <a:cs typeface="Times New Roman" pitchFamily="18" charset="0"/>
              </a:rPr>
              <a:t>[7] J. H. </a:t>
            </a:r>
            <a:r>
              <a:rPr lang="en-IN" sz="1800" dirty="0" err="1" smtClean="0">
                <a:latin typeface="Times New Roman" pitchFamily="18" charset="0"/>
                <a:cs typeface="Times New Roman" pitchFamily="18" charset="0"/>
              </a:rPr>
              <a:t>Abawajy</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Chowdhury</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Kelarev</a:t>
            </a:r>
            <a:r>
              <a:rPr lang="en-IN" sz="1800" dirty="0" smtClean="0">
                <a:latin typeface="Times New Roman" pitchFamily="18" charset="0"/>
                <a:cs typeface="Times New Roman" pitchFamily="18" charset="0"/>
              </a:rPr>
              <a:t>, “Hybrid consensus pruning of ensemble classifiers for big data malware detection,” IEEE T Cloud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8, no. 2, pp. 398–407, 2020. </a:t>
            </a:r>
          </a:p>
          <a:p>
            <a:pPr algn="just">
              <a:lnSpc>
                <a:spcPct val="170000"/>
              </a:lnSpc>
            </a:pPr>
            <a:r>
              <a:rPr lang="en-IN" sz="1800" dirty="0" smtClean="0">
                <a:latin typeface="Times New Roman" pitchFamily="18" charset="0"/>
                <a:cs typeface="Times New Roman" pitchFamily="18" charset="0"/>
              </a:rPr>
              <a:t>[8] Z. Liu, C. Li, X. </a:t>
            </a: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G. Wang, and J. Yang, “Ensemble-based depression detection in speech,” in IEEE BIBM, 2017, pp. 975–980. </a:t>
            </a:r>
          </a:p>
          <a:p>
            <a:pPr algn="just">
              <a:lnSpc>
                <a:spcPct val="170000"/>
              </a:lnSpc>
            </a:pPr>
            <a:r>
              <a:rPr lang="en-IN" sz="1800" dirty="0" smtClean="0">
                <a:latin typeface="Times New Roman" pitchFamily="18" charset="0"/>
                <a:cs typeface="Times New Roman" pitchFamily="18" charset="0"/>
              </a:rPr>
              <a:t>[9] R. </a:t>
            </a:r>
            <a:r>
              <a:rPr lang="en-IN" sz="1800" dirty="0" err="1" smtClean="0">
                <a:latin typeface="Times New Roman" pitchFamily="18" charset="0"/>
                <a:cs typeface="Times New Roman" pitchFamily="18" charset="0"/>
              </a:rPr>
              <a:t>Diao</a:t>
            </a:r>
            <a:r>
              <a:rPr lang="en-IN" sz="1800" dirty="0" smtClean="0">
                <a:latin typeface="Times New Roman" pitchFamily="18" charset="0"/>
                <a:cs typeface="Times New Roman" pitchFamily="18" charset="0"/>
              </a:rPr>
              <a:t>, F. Chao, T.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Snooke</a:t>
            </a:r>
            <a:r>
              <a:rPr lang="en-IN" sz="1800" dirty="0" smtClean="0">
                <a:latin typeface="Times New Roman" pitchFamily="18" charset="0"/>
                <a:cs typeface="Times New Roman" pitchFamily="18" charset="0"/>
              </a:rPr>
              <a:t>, and Q. </a:t>
            </a:r>
            <a:r>
              <a:rPr lang="en-IN" sz="1800" dirty="0" err="1" smtClean="0">
                <a:latin typeface="Times New Roman" pitchFamily="18" charset="0"/>
                <a:cs typeface="Times New Roman" pitchFamily="18" charset="0"/>
              </a:rPr>
              <a:t>Shen</a:t>
            </a:r>
            <a:r>
              <a:rPr lang="en-IN" sz="1800" dirty="0" smtClean="0">
                <a:latin typeface="Times New Roman" pitchFamily="18" charset="0"/>
                <a:cs typeface="Times New Roman" pitchFamily="18" charset="0"/>
              </a:rPr>
              <a:t>, “Feature selection inspired classifier ensemble reduction,” IEEE T Cybernetics, vol. 44, no. 8, pp. 1259–1268, 2014. </a:t>
            </a:r>
          </a:p>
          <a:p>
            <a:pPr algn="just">
              <a:lnSpc>
                <a:spcPct val="170000"/>
              </a:lnSpc>
            </a:pPr>
            <a:r>
              <a:rPr lang="en-IN" sz="1800" dirty="0" smtClean="0">
                <a:latin typeface="Times New Roman" pitchFamily="18" charset="0"/>
                <a:cs typeface="Times New Roman" pitchFamily="18" charset="0"/>
              </a:rPr>
              <a:t>[10] Z. Sun, Q. Song, and X. Zhu, “Using coding-based ensemble learning to improve software defect prediction,” IEEE T </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Man Cy C, vol. 42, no. 6, pp. 1806–1817, 2012.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1309</TotalTime>
  <Words>1618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When Does Diversity Help Generalization in Classification Ensembles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2021-07-22T12:21:31Z</dcterms:modified>
</cp:coreProperties>
</file>