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7/22/2021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7/22/2021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7/22/2021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7/22/2021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Saliency-Based </a:t>
            </a:r>
            <a:r>
              <a:rPr lang="en-IN" b="1" dirty="0" err="1" smtClean="0">
                <a:latin typeface="Times New Roman" pitchFamily="18" charset="0"/>
                <a:cs typeface="Times New Roman" pitchFamily="18" charset="0"/>
              </a:rPr>
              <a:t>Multilabel</a:t>
            </a:r>
            <a:r>
              <a:rPr lang="en-IN" b="1" dirty="0" smtClean="0">
                <a:latin typeface="Times New Roman" pitchFamily="18" charset="0"/>
                <a:cs typeface="Times New Roman" pitchFamily="18" charset="0"/>
              </a:rPr>
              <a:t> Linear </a:t>
            </a:r>
            <a:r>
              <a:rPr lang="en-IN" b="1" dirty="0" err="1" smtClean="0">
                <a:latin typeface="Times New Roman" pitchFamily="18" charset="0"/>
                <a:cs typeface="Times New Roman" pitchFamily="18" charset="0"/>
              </a:rPr>
              <a:t>Discriminant</a:t>
            </a:r>
            <a:r>
              <a:rPr lang="en-IN" b="1" dirty="0" smtClean="0">
                <a:latin typeface="Times New Roman" pitchFamily="18" charset="0"/>
                <a:cs typeface="Times New Roman" pitchFamily="18" charset="0"/>
              </a:rPr>
              <a:t> Analysis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Linear </a:t>
            </a:r>
            <a:r>
              <a:rPr lang="en-IN" sz="2000" dirty="0" err="1" smtClean="0">
                <a:latin typeface="Times New Roman" pitchFamily="18" charset="0"/>
                <a:cs typeface="Times New Roman" pitchFamily="18" charset="0"/>
              </a:rPr>
              <a:t>discriminant</a:t>
            </a:r>
            <a:r>
              <a:rPr lang="en-IN" sz="2000" dirty="0" smtClean="0">
                <a:latin typeface="Times New Roman" pitchFamily="18" charset="0"/>
                <a:cs typeface="Times New Roman" pitchFamily="18" charset="0"/>
              </a:rPr>
              <a:t> analysis (LDA) is a classical statistical machine-learning method, which aims to find a linear data transformation increasing class discrimination in an optimal </a:t>
            </a:r>
            <a:r>
              <a:rPr lang="en-IN" sz="2000" dirty="0" err="1" smtClean="0">
                <a:latin typeface="Times New Roman" pitchFamily="18" charset="0"/>
                <a:cs typeface="Times New Roman" pitchFamily="18" charset="0"/>
              </a:rPr>
              <a:t>discriminant</a:t>
            </a:r>
            <a:r>
              <a:rPr lang="en-IN" sz="2000" dirty="0" smtClean="0">
                <a:latin typeface="Times New Roman" pitchFamily="18" charset="0"/>
                <a:cs typeface="Times New Roman" pitchFamily="18" charset="0"/>
              </a:rPr>
              <a:t> subspace. Traditional LDA sets assumptions related to the Gaussian class distributions and single-label data annotations. In this article, we propose a new variant of LDA to be used in </a:t>
            </a:r>
            <a:r>
              <a:rPr lang="en-IN" sz="2000" dirty="0" err="1" smtClean="0">
                <a:latin typeface="Times New Roman" pitchFamily="18" charset="0"/>
                <a:cs typeface="Times New Roman" pitchFamily="18" charset="0"/>
              </a:rPr>
              <a:t>multilabel</a:t>
            </a:r>
            <a:r>
              <a:rPr lang="en-IN" sz="2000" dirty="0" smtClean="0">
                <a:latin typeface="Times New Roman" pitchFamily="18" charset="0"/>
                <a:cs typeface="Times New Roman" pitchFamily="18" charset="0"/>
              </a:rPr>
              <a:t> classification tasks for dimensionality reduction on original data to enhance the subsequent performance of any </a:t>
            </a:r>
            <a:r>
              <a:rPr lang="en-IN" sz="2000" dirty="0" err="1" smtClean="0">
                <a:latin typeface="Times New Roman" pitchFamily="18" charset="0"/>
                <a:cs typeface="Times New Roman" pitchFamily="18" charset="0"/>
              </a:rPr>
              <a:t>multilabel</a:t>
            </a:r>
            <a:r>
              <a:rPr lang="en-IN" sz="2000" dirty="0" smtClean="0">
                <a:latin typeface="Times New Roman" pitchFamily="18" charset="0"/>
                <a:cs typeface="Times New Roman" pitchFamily="18" charset="0"/>
              </a:rPr>
              <a:t> classifier. A probabilistic class saliency estimation approach is introduced for computing saliency-based weights for all instances. We use the weights to redefine the between-class and within-class scatter matrices needed for calculating the projection matrix. We formulate six different variants of the proposed saliency-based </a:t>
            </a:r>
            <a:r>
              <a:rPr lang="en-IN" sz="2000" dirty="0" err="1" smtClean="0">
                <a:latin typeface="Times New Roman" pitchFamily="18" charset="0"/>
                <a:cs typeface="Times New Roman" pitchFamily="18" charset="0"/>
              </a:rPr>
              <a:t>multilabel</a:t>
            </a:r>
            <a:r>
              <a:rPr lang="en-IN" sz="2000" dirty="0" smtClean="0">
                <a:latin typeface="Times New Roman" pitchFamily="18" charset="0"/>
                <a:cs typeface="Times New Roman" pitchFamily="18" charset="0"/>
              </a:rPr>
              <a:t> LDA (SMLDA) based on different prior information on the importance of each instance for their class(</a:t>
            </a:r>
            <a:r>
              <a:rPr lang="en-IN" sz="2000" dirty="0" err="1" smtClean="0">
                <a:latin typeface="Times New Roman" pitchFamily="18" charset="0"/>
                <a:cs typeface="Times New Roman" pitchFamily="18" charset="0"/>
              </a:rPr>
              <a:t>es</a:t>
            </a:r>
            <a:r>
              <a:rPr lang="en-IN" sz="2000" dirty="0" smtClean="0">
                <a:latin typeface="Times New Roman" pitchFamily="18" charset="0"/>
                <a:cs typeface="Times New Roman" pitchFamily="18" charset="0"/>
              </a:rPr>
              <a:t>) extracted from labels and features. Our experiments show that the proposed SMLDA leads to performance improvements in various </a:t>
            </a:r>
            <a:r>
              <a:rPr lang="en-IN" sz="2000" dirty="0" err="1" smtClean="0">
                <a:latin typeface="Times New Roman" pitchFamily="18" charset="0"/>
                <a:cs typeface="Times New Roman" pitchFamily="18" charset="0"/>
              </a:rPr>
              <a:t>multilabel</a:t>
            </a:r>
            <a:r>
              <a:rPr lang="en-IN" sz="2000" dirty="0" smtClean="0">
                <a:latin typeface="Times New Roman" pitchFamily="18" charset="0"/>
                <a:cs typeface="Times New Roman" pitchFamily="18" charset="0"/>
              </a:rPr>
              <a:t> classification problems compared to several competing dimensionality reduction methods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2286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228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Multi-label databases exist for various real applications, such as Yeast database for protein localization sites </a:t>
            </a:r>
            <a:r>
              <a:rPr lang="en-IN" sz="2000" dirty="0" smtClean="0">
                <a:latin typeface="Times New Roman" pitchFamily="18" charset="0"/>
                <a:cs typeface="Times New Roman" pitchFamily="18" charset="0"/>
              </a:rPr>
              <a:t>prediction, </a:t>
            </a:r>
            <a:r>
              <a:rPr lang="en-IN" sz="2000" dirty="0" smtClean="0">
                <a:latin typeface="Times New Roman" pitchFamily="18" charset="0"/>
                <a:cs typeface="Times New Roman" pitchFamily="18" charset="0"/>
              </a:rPr>
              <a:t>CAL500 database for music </a:t>
            </a:r>
            <a:r>
              <a:rPr lang="en-IN" sz="2000" dirty="0" smtClean="0">
                <a:latin typeface="Times New Roman" pitchFamily="18" charset="0"/>
                <a:cs typeface="Times New Roman" pitchFamily="18" charset="0"/>
              </a:rPr>
              <a:t>retrieval, </a:t>
            </a:r>
            <a:r>
              <a:rPr lang="en-IN" sz="2000" dirty="0" smtClean="0">
                <a:latin typeface="Times New Roman" pitchFamily="18" charset="0"/>
                <a:cs typeface="Times New Roman" pitchFamily="18" charset="0"/>
              </a:rPr>
              <a:t>or medical database for text </a:t>
            </a:r>
            <a:r>
              <a:rPr lang="en-IN" sz="2000" dirty="0" smtClean="0">
                <a:latin typeface="Times New Roman" pitchFamily="18" charset="0"/>
                <a:cs typeface="Times New Roman" pitchFamily="18" charset="0"/>
              </a:rPr>
              <a:t>classification.</a:t>
            </a:r>
          </a:p>
          <a:p>
            <a:pPr algn="just">
              <a:lnSpc>
                <a:spcPct val="150000"/>
              </a:lnSpc>
            </a:pPr>
            <a:r>
              <a:rPr lang="en-IN" sz="2000" dirty="0" smtClean="0">
                <a:latin typeface="Times New Roman" pitchFamily="18" charset="0"/>
                <a:cs typeface="Times New Roman" pitchFamily="18" charset="0"/>
              </a:rPr>
              <a:t>Linear </a:t>
            </a:r>
            <a:r>
              <a:rPr lang="en-IN" sz="2000" dirty="0" err="1" smtClean="0">
                <a:latin typeface="Times New Roman" pitchFamily="18" charset="0"/>
                <a:cs typeface="Times New Roman" pitchFamily="18" charset="0"/>
              </a:rPr>
              <a:t>Discriminant</a:t>
            </a:r>
            <a:r>
              <a:rPr lang="en-IN" sz="2000" dirty="0" smtClean="0">
                <a:latin typeface="Times New Roman" pitchFamily="18" charset="0"/>
                <a:cs typeface="Times New Roman" pitchFamily="18" charset="0"/>
              </a:rPr>
              <a:t> Analysis (LDA) and its variants have been widely used to extract </a:t>
            </a:r>
            <a:r>
              <a:rPr lang="en-IN" sz="2000" dirty="0" err="1" smtClean="0">
                <a:latin typeface="Times New Roman" pitchFamily="18" charset="0"/>
                <a:cs typeface="Times New Roman" pitchFamily="18" charset="0"/>
              </a:rPr>
              <a:t>discriminant</a:t>
            </a:r>
            <a:r>
              <a:rPr lang="en-IN" sz="2000" dirty="0" smtClean="0">
                <a:latin typeface="Times New Roman" pitchFamily="18" charset="0"/>
                <a:cs typeface="Times New Roman" pitchFamily="18" charset="0"/>
              </a:rPr>
              <a:t> data representations for solving various problems involving supervised dimensionality reduction, e.g., in human action </a:t>
            </a:r>
            <a:r>
              <a:rPr lang="en-IN" sz="2000" dirty="0" smtClean="0">
                <a:latin typeface="Times New Roman" pitchFamily="18" charset="0"/>
                <a:cs typeface="Times New Roman" pitchFamily="18" charset="0"/>
              </a:rPr>
              <a:t>recognition, </a:t>
            </a:r>
            <a:r>
              <a:rPr lang="en-IN" sz="2000" dirty="0" smtClean="0">
                <a:latin typeface="Times New Roman" pitchFamily="18" charset="0"/>
                <a:cs typeface="Times New Roman" pitchFamily="18" charset="0"/>
              </a:rPr>
              <a:t>biological data classification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and facial image </a:t>
            </a:r>
            <a:r>
              <a:rPr lang="en-IN" sz="2000" dirty="0" smtClean="0">
                <a:latin typeface="Times New Roman" pitchFamily="18" charset="0"/>
                <a:cs typeface="Times New Roman" pitchFamily="18" charset="0"/>
              </a:rPr>
              <a:t>analysis.</a:t>
            </a:r>
          </a:p>
          <a:p>
            <a:pPr algn="just">
              <a:lnSpc>
                <a:spcPct val="150000"/>
              </a:lnSpc>
            </a:pPr>
            <a:r>
              <a:rPr lang="en-IN" sz="2000" dirty="0" smtClean="0">
                <a:latin typeface="Times New Roman" pitchFamily="18" charset="0"/>
                <a:cs typeface="Times New Roman" pitchFamily="18" charset="0"/>
              </a:rPr>
              <a:t>In this paper, we propose a novel method for multi-label data classification based on a probabilistic approach that is able to estimate the contribution of each data item to the classes it belongs to by taking into account prior information encoded using various types of metrics.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Compared to single-label problems, the characteristics of </a:t>
            </a:r>
            <a:r>
              <a:rPr lang="en-IN" sz="2000" dirty="0" err="1" smtClean="0">
                <a:latin typeface="Times New Roman" pitchFamily="18" charset="0"/>
                <a:cs typeface="Times New Roman" pitchFamily="18" charset="0"/>
              </a:rPr>
              <a:t>multilabel</a:t>
            </a:r>
            <a:r>
              <a:rPr lang="en-IN" sz="2000" dirty="0" smtClean="0">
                <a:latin typeface="Times New Roman" pitchFamily="18" charset="0"/>
                <a:cs typeface="Times New Roman" pitchFamily="18" charset="0"/>
              </a:rPr>
              <a:t> problems are more complicated and unpredictable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Moreover, different classes typically contain a varying number of data items, leading to class-imbalanced </a:t>
            </a:r>
            <a:r>
              <a:rPr lang="en-IN" sz="2000" dirty="0" smtClean="0">
                <a:latin typeface="Times New Roman" pitchFamily="18" charset="0"/>
                <a:cs typeface="Times New Roman" pitchFamily="18" charset="0"/>
              </a:rPr>
              <a:t>problems.</a:t>
            </a:r>
          </a:p>
          <a:p>
            <a:pPr algn="just">
              <a:lnSpc>
                <a:spcPct val="150000"/>
              </a:lnSpc>
            </a:pPr>
            <a:r>
              <a:rPr lang="en-IN" sz="2000" dirty="0" smtClean="0">
                <a:latin typeface="Times New Roman" pitchFamily="18" charset="0"/>
                <a:cs typeface="Times New Roman" pitchFamily="18" charset="0"/>
              </a:rPr>
              <a:t>The problem of </a:t>
            </a:r>
            <a:r>
              <a:rPr lang="en-IN" sz="2000" dirty="0" err="1" smtClean="0">
                <a:latin typeface="Times New Roman" pitchFamily="18" charset="0"/>
                <a:cs typeface="Times New Roman" pitchFamily="18" charset="0"/>
              </a:rPr>
              <a:t>multilabel</a:t>
            </a:r>
            <a:r>
              <a:rPr lang="en-IN" sz="2000" dirty="0" smtClean="0">
                <a:latin typeface="Times New Roman" pitchFamily="18" charset="0"/>
                <a:cs typeface="Times New Roman" pitchFamily="18" charset="0"/>
              </a:rPr>
              <a:t> learning (MLL) has been widely studied and various </a:t>
            </a:r>
            <a:r>
              <a:rPr lang="en-IN" sz="2000" dirty="0" err="1" smtClean="0">
                <a:latin typeface="Times New Roman" pitchFamily="18" charset="0"/>
                <a:cs typeface="Times New Roman" pitchFamily="18" charset="0"/>
              </a:rPr>
              <a:t>multilabel</a:t>
            </a:r>
            <a:r>
              <a:rPr lang="en-IN" sz="2000" dirty="0" smtClean="0">
                <a:latin typeface="Times New Roman" pitchFamily="18" charset="0"/>
                <a:cs typeface="Times New Roman" pitchFamily="18" charset="0"/>
              </a:rPr>
              <a:t> classifiers have been </a:t>
            </a:r>
            <a:r>
              <a:rPr lang="en-IN" sz="2000" dirty="0" smtClean="0">
                <a:latin typeface="Times New Roman" pitchFamily="18" charset="0"/>
                <a:cs typeface="Times New Roman" pitchFamily="18" charset="0"/>
              </a:rPr>
              <a:t>suggested.</a:t>
            </a:r>
          </a:p>
          <a:p>
            <a:pPr algn="just">
              <a:lnSpc>
                <a:spcPct val="150000"/>
              </a:lnSpc>
            </a:pPr>
            <a:r>
              <a:rPr lang="en-IN" sz="2000" dirty="0" smtClean="0">
                <a:latin typeface="Times New Roman" pitchFamily="18" charset="0"/>
                <a:cs typeface="Times New Roman" pitchFamily="18" charset="0"/>
              </a:rPr>
              <a:t>In </a:t>
            </a:r>
            <a:r>
              <a:rPr lang="en-IN" sz="2000" dirty="0" err="1" smtClean="0">
                <a:latin typeface="Times New Roman" pitchFamily="18" charset="0"/>
                <a:cs typeface="Times New Roman" pitchFamily="18" charset="0"/>
              </a:rPr>
              <a:t>multilabel</a:t>
            </a:r>
            <a:r>
              <a:rPr lang="en-IN" sz="2000" dirty="0" smtClean="0">
                <a:latin typeface="Times New Roman" pitchFamily="18" charset="0"/>
                <a:cs typeface="Times New Roman" pitchFamily="18" charset="0"/>
              </a:rPr>
              <a:t> LDA (MLDA</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and its variants, these problems have been tackled by introducing different weights to take into account the label and/or feature correlation of different items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formulate a novel SMLDA method that uses the saliency-based weights in the scatter matrices and can alleviate the problems related to imbalanced datasets.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method is based on a probabilistic model for defining the weights of individual samples in a weighted multi-label LDA approach</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Saliency-based weighted Multi-label LDA approach is shown to lead to performance improvements in various multi-label classification problems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compare our proposed approach to related methods on 10 diverse multi-label data sets, and the results show considerable improvements in </a:t>
            </a:r>
            <a:r>
              <a:rPr lang="en-IN" sz="2000" dirty="0" err="1" smtClean="0">
                <a:latin typeface="Times New Roman" pitchFamily="18" charset="0"/>
                <a:cs typeface="Times New Roman" pitchFamily="18" charset="0"/>
              </a:rPr>
              <a:t>multilabel</a:t>
            </a:r>
            <a:r>
              <a:rPr lang="en-IN" sz="2000" dirty="0" smtClean="0">
                <a:latin typeface="Times New Roman" pitchFamily="18" charset="0"/>
                <a:cs typeface="Times New Roman" pitchFamily="18" charset="0"/>
              </a:rPr>
              <a:t> classification tasks using our approach</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introduce the general concepts of saliency estimation and the probabilistic saliency estimation approach needed to develop the proposed method.</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We integrate different label and feature information previously used as weights in dimensionality reduction to SMLDA by using them as prior information for probabilistic saliency estimation and show experimentally that our approach leads to a better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performance is affected severely due to the imbalance of input </a:t>
            </a:r>
            <a:r>
              <a:rPr lang="en-IN" sz="2000" dirty="0" smtClean="0">
                <a:latin typeface="Times New Roman" pitchFamily="18" charset="0"/>
                <a:cs typeface="Times New Roman" pitchFamily="18" charset="0"/>
              </a:rPr>
              <a:t>datasets.</a:t>
            </a:r>
          </a:p>
          <a:p>
            <a:pPr algn="just">
              <a:lnSpc>
                <a:spcPct val="150000"/>
              </a:lnSpc>
            </a:pPr>
            <a:r>
              <a:rPr lang="en-IN" sz="2000" dirty="0" smtClean="0">
                <a:latin typeface="Times New Roman" pitchFamily="18" charset="0"/>
                <a:cs typeface="Times New Roman" pitchFamily="18" charset="0"/>
              </a:rPr>
              <a:t>Although weighted LDA algorithms enhance the performance in </a:t>
            </a:r>
            <a:r>
              <a:rPr lang="en-IN" sz="2000" dirty="0" err="1" smtClean="0">
                <a:latin typeface="Times New Roman" pitchFamily="18" charset="0"/>
                <a:cs typeface="Times New Roman" pitchFamily="18" charset="0"/>
              </a:rPr>
              <a:t>singlelabel</a:t>
            </a:r>
            <a:r>
              <a:rPr lang="en-IN" sz="2000" dirty="0" smtClean="0">
                <a:latin typeface="Times New Roman" pitchFamily="18" charset="0"/>
                <a:cs typeface="Times New Roman" pitchFamily="18" charset="0"/>
              </a:rPr>
              <a:t> classification tasks </a:t>
            </a:r>
            <a:r>
              <a:rPr lang="en-IN" sz="2000" dirty="0" smtClean="0">
                <a:latin typeface="Times New Roman" pitchFamily="18" charset="0"/>
                <a:cs typeface="Times New Roman" pitchFamily="18" charset="0"/>
              </a:rPr>
              <a:t>compared </a:t>
            </a:r>
            <a:r>
              <a:rPr lang="en-IN" sz="2000" dirty="0" smtClean="0">
                <a:latin typeface="Times New Roman" pitchFamily="18" charset="0"/>
                <a:cs typeface="Times New Roman" pitchFamily="18" charset="0"/>
              </a:rPr>
              <a:t>to traditional LDA, such variants are still not directly applicable for </a:t>
            </a:r>
            <a:r>
              <a:rPr lang="en-IN" sz="2000" dirty="0" err="1" smtClean="0">
                <a:latin typeface="Times New Roman" pitchFamily="18" charset="0"/>
                <a:cs typeface="Times New Roman" pitchFamily="18" charset="0"/>
              </a:rPr>
              <a:t>multilabel</a:t>
            </a:r>
            <a:r>
              <a:rPr lang="en-IN" sz="2000" dirty="0" smtClean="0">
                <a:latin typeface="Times New Roman" pitchFamily="18" charset="0"/>
                <a:cs typeface="Times New Roman" pitchFamily="18" charset="0"/>
              </a:rPr>
              <a:t> classification </a:t>
            </a:r>
            <a:r>
              <a:rPr lang="en-IN" sz="2000" dirty="0" smtClean="0">
                <a:latin typeface="Times New Roman" pitchFamily="18" charset="0"/>
                <a:cs typeface="Times New Roman" pitchFamily="18" charset="0"/>
              </a:rPr>
              <a:t>tasks.</a:t>
            </a:r>
          </a:p>
          <a:p>
            <a:pPr algn="just">
              <a:lnSpc>
                <a:spcPct val="150000"/>
              </a:lnSpc>
            </a:pPr>
            <a:r>
              <a:rPr lang="en-IN" sz="2000" dirty="0" smtClean="0">
                <a:latin typeface="Times New Roman" pitchFamily="18" charset="0"/>
                <a:cs typeface="Times New Roman" pitchFamily="18" charset="0"/>
              </a:rPr>
              <a:t>In all test cases by both classifiers and any evaluation metric, the average performance of the proposed approach is better.</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286000"/>
                <a:gridCol w="220980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Multi-label text categorization with joint learning predictions-as-features method</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 Li, H. Wang, X. Sun, B. Chang, S. Zhao, and L. Sha,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To address this problem, we propose a novel joint learning algorithm that allows the feedbacks to be propagated from the classifiers for latter labels to the classifier for the current label.</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Multilabel distribution learning based on multioutput regression and manifold learning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Tan, S. Chen, G. Ji, and X. Geng,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smoothest regression function is used to fit the manifold data, and a locally constrained </a:t>
                      </a:r>
                      <a:r>
                        <a:rPr lang="en-US" sz="2000" dirty="0" err="1">
                          <a:solidFill>
                            <a:srgbClr val="333333"/>
                          </a:solidFill>
                          <a:latin typeface="Times New Roman"/>
                          <a:ea typeface="Calibri"/>
                          <a:cs typeface="Latha"/>
                        </a:rPr>
                        <a:t>multioutput</a:t>
                      </a:r>
                      <a:r>
                        <a:rPr lang="en-US" sz="2000" dirty="0">
                          <a:solidFill>
                            <a:srgbClr val="333333"/>
                          </a:solidFill>
                          <a:latin typeface="Times New Roman"/>
                          <a:ea typeface="Calibri"/>
                          <a:cs typeface="Latha"/>
                        </a:rPr>
                        <a:t> regression is designed to improve the data's local fitting.</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1619250"/>
                <a:gridCol w="3524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Multi-label methods for prediction with sequential data</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Read, L. Martino, and J. Hollmén,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We carry out an empirical evaluation investigating performance on real-world sequential-prediction tasks: electricity demand, and route prediction.</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Multi-label classification of music by emotion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Trohidis, G. Tsoumakas, G. Kalliris, and I. Vlahavas,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Music may evoke more than one different emotion at the same time. Single-label classification and regression cannot model this multiplicity.</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5.png"/>
          <p:cNvPicPr>
            <a:picLocks noGrp="1" noChangeAspect="1" noChangeArrowheads="1"/>
          </p:cNvPicPr>
          <p:nvPr>
            <p:ph idx="1"/>
          </p:nvPr>
        </p:nvPicPr>
        <p:blipFill>
          <a:blip r:embed="rId2"/>
          <a:srcRect/>
          <a:stretch>
            <a:fillRect/>
          </a:stretch>
        </p:blipFill>
        <p:spPr bwMode="auto">
          <a:xfrm>
            <a:off x="1447800" y="1295400"/>
            <a:ext cx="7010400" cy="4800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buNone/>
            </a:pPr>
            <a:r>
              <a:rPr lang="en-IN" dirty="0" smtClean="0">
                <a:latin typeface="Times New Roman" pitchFamily="18" charset="0"/>
                <a:cs typeface="Times New Roman" pitchFamily="18" charset="0"/>
              </a:rPr>
              <a:t>    In </a:t>
            </a:r>
            <a:r>
              <a:rPr lang="en-IN" dirty="0" smtClean="0">
                <a:latin typeface="Times New Roman" pitchFamily="18" charset="0"/>
                <a:cs typeface="Times New Roman" pitchFamily="18" charset="0"/>
              </a:rPr>
              <a:t>this article, we proposed a novel probabilistic framework for the LDA-related dimensionality reduction algorithm aiming to improve the performance of </a:t>
            </a:r>
            <a:r>
              <a:rPr lang="en-IN" dirty="0" err="1" smtClean="0">
                <a:latin typeface="Times New Roman" pitchFamily="18" charset="0"/>
                <a:cs typeface="Times New Roman" pitchFamily="18" charset="0"/>
              </a:rPr>
              <a:t>multilabel</a:t>
            </a:r>
            <a:r>
              <a:rPr lang="en-IN" dirty="0" smtClean="0">
                <a:latin typeface="Times New Roman" pitchFamily="18" charset="0"/>
                <a:cs typeface="Times New Roman" pitchFamily="18" charset="0"/>
              </a:rPr>
              <a:t> classifiers on various </a:t>
            </a:r>
            <a:r>
              <a:rPr lang="en-IN" dirty="0" err="1" smtClean="0">
                <a:latin typeface="Times New Roman" pitchFamily="18" charset="0"/>
                <a:cs typeface="Times New Roman" pitchFamily="18" charset="0"/>
              </a:rPr>
              <a:t>multilabel</a:t>
            </a:r>
            <a:r>
              <a:rPr lang="en-IN" dirty="0" smtClean="0">
                <a:latin typeface="Times New Roman" pitchFamily="18" charset="0"/>
                <a:cs typeface="Times New Roman" pitchFamily="18" charset="0"/>
              </a:rPr>
              <a:t> datasets. The probabilistic approach uses an affinity matrix to ensure similar results for similar instances and a prior information matrix to integrate prior information on the prominence of each instance for each class. Our solution can alleviate the data imbalance problem, which is commonly encountered in </a:t>
            </a:r>
            <a:r>
              <a:rPr lang="en-IN" dirty="0" err="1" smtClean="0">
                <a:latin typeface="Times New Roman" pitchFamily="18" charset="0"/>
                <a:cs typeface="Times New Roman" pitchFamily="18" charset="0"/>
              </a:rPr>
              <a:t>multilabel</a:t>
            </a:r>
            <a:r>
              <a:rPr lang="en-IN" dirty="0" smtClean="0">
                <a:latin typeface="Times New Roman" pitchFamily="18" charset="0"/>
                <a:cs typeface="Times New Roman" pitchFamily="18" charset="0"/>
              </a:rPr>
              <a:t> datasets, as the weight factor vectors are calculated separately for each class. Our method can also alleviate the common </a:t>
            </a:r>
            <a:r>
              <a:rPr lang="en-IN" dirty="0" err="1" smtClean="0">
                <a:latin typeface="Times New Roman" pitchFamily="18" charset="0"/>
                <a:cs typeface="Times New Roman" pitchFamily="18" charset="0"/>
              </a:rPr>
              <a:t>overcounting</a:t>
            </a:r>
            <a:r>
              <a:rPr lang="en-IN" dirty="0" smtClean="0">
                <a:latin typeface="Times New Roman" pitchFamily="18" charset="0"/>
                <a:cs typeface="Times New Roman" pitchFamily="18" charset="0"/>
              </a:rPr>
              <a:t> problem. We proposed variants of our methods using different prior information matrices based on both labels and features. We used seven metrics to evaluate the performance of our method with competing methods on 17 </a:t>
            </a:r>
            <a:r>
              <a:rPr lang="en-IN" dirty="0" err="1" smtClean="0">
                <a:latin typeface="Times New Roman" pitchFamily="18" charset="0"/>
                <a:cs typeface="Times New Roman" pitchFamily="18" charset="0"/>
              </a:rPr>
              <a:t>multilabel</a:t>
            </a:r>
            <a:r>
              <a:rPr lang="en-IN" dirty="0" smtClean="0">
                <a:latin typeface="Times New Roman" pitchFamily="18" charset="0"/>
                <a:cs typeface="Times New Roman" pitchFamily="18" charset="0"/>
              </a:rPr>
              <a:t> datasets. The experimental results showed that our method enhanced the classification performance compared to the competing algorithms and handles imbalanced classification well. Our algorithm is still based on the linear subspace learning technique. In the future, we will make a nonlinear extension using the kernel trick.</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810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3810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L. Li, H. Wang, X. Sun, B. Chang, S. Zhao, and L. </a:t>
            </a:r>
            <a:r>
              <a:rPr lang="en-IN" sz="1600" dirty="0" err="1" smtClean="0">
                <a:latin typeface="Times New Roman" pitchFamily="18" charset="0"/>
                <a:cs typeface="Times New Roman" pitchFamily="18" charset="0"/>
              </a:rPr>
              <a:t>Sha</a:t>
            </a:r>
            <a:r>
              <a:rPr lang="en-IN" sz="1600" dirty="0" smtClean="0">
                <a:latin typeface="Times New Roman" pitchFamily="18" charset="0"/>
                <a:cs typeface="Times New Roman" pitchFamily="18" charset="0"/>
              </a:rPr>
              <a:t>, “Multi-label text categorization with joint learning predictions-as-features method,” in Proc. Conf. Empirical Methods Nat. Language Process., 2015, pp. 835–839.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C. Tan, S. Chen, G. </a:t>
            </a:r>
            <a:r>
              <a:rPr lang="en-IN" sz="1600" dirty="0" err="1" smtClean="0">
                <a:latin typeface="Times New Roman" pitchFamily="18" charset="0"/>
                <a:cs typeface="Times New Roman" pitchFamily="18" charset="0"/>
              </a:rPr>
              <a:t>Ji</a:t>
            </a:r>
            <a:r>
              <a:rPr lang="en-IN" sz="1600" dirty="0" smtClean="0">
                <a:latin typeface="Times New Roman" pitchFamily="18" charset="0"/>
                <a:cs typeface="Times New Roman" pitchFamily="18" charset="0"/>
              </a:rPr>
              <a:t>, and X. </a:t>
            </a:r>
            <a:r>
              <a:rPr lang="en-IN" sz="1600" dirty="0" err="1" smtClean="0">
                <a:latin typeface="Times New Roman" pitchFamily="18" charset="0"/>
                <a:cs typeface="Times New Roman" pitchFamily="18" charset="0"/>
              </a:rPr>
              <a:t>Geng</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Multilabel</a:t>
            </a:r>
            <a:r>
              <a:rPr lang="en-IN" sz="1600" dirty="0" smtClean="0">
                <a:latin typeface="Times New Roman" pitchFamily="18" charset="0"/>
                <a:cs typeface="Times New Roman" pitchFamily="18" charset="0"/>
              </a:rPr>
              <a:t> distribution learning based on </a:t>
            </a:r>
            <a:r>
              <a:rPr lang="en-IN" sz="1600" dirty="0" err="1" smtClean="0">
                <a:latin typeface="Times New Roman" pitchFamily="18" charset="0"/>
                <a:cs typeface="Times New Roman" pitchFamily="18" charset="0"/>
              </a:rPr>
              <a:t>multioutput</a:t>
            </a:r>
            <a:r>
              <a:rPr lang="en-IN" sz="1600" dirty="0" smtClean="0">
                <a:latin typeface="Times New Roman" pitchFamily="18" charset="0"/>
                <a:cs typeface="Times New Roman" pitchFamily="18" charset="0"/>
              </a:rPr>
              <a:t> regression and manifold learning,” IEEE Trans. </a:t>
            </a:r>
            <a:r>
              <a:rPr lang="en-IN" sz="1600" dirty="0" err="1" smtClean="0">
                <a:latin typeface="Times New Roman" pitchFamily="18" charset="0"/>
                <a:cs typeface="Times New Roman" pitchFamily="18" charset="0"/>
              </a:rPr>
              <a:t>Cybern</a:t>
            </a:r>
            <a:r>
              <a:rPr lang="en-IN" sz="1600" dirty="0" smtClean="0">
                <a:latin typeface="Times New Roman" pitchFamily="18" charset="0"/>
                <a:cs typeface="Times New Roman" pitchFamily="18" charset="0"/>
              </a:rPr>
              <a:t>., early access, Oct. 23, 2020, </a:t>
            </a:r>
            <a:r>
              <a:rPr lang="en-IN" sz="1600" dirty="0" err="1" smtClean="0">
                <a:latin typeface="Times New Roman" pitchFamily="18" charset="0"/>
                <a:cs typeface="Times New Roman" pitchFamily="18" charset="0"/>
              </a:rPr>
              <a:t>doi</a:t>
            </a:r>
            <a:r>
              <a:rPr lang="en-IN" sz="1600" dirty="0" smtClean="0">
                <a:latin typeface="Times New Roman" pitchFamily="18" charset="0"/>
                <a:cs typeface="Times New Roman" pitchFamily="18" charset="0"/>
              </a:rPr>
              <a:t>: 10.1109/TCYB.2020.3026576.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J. Read, L. Martino, and J. </a:t>
            </a:r>
            <a:r>
              <a:rPr lang="en-IN" sz="1600" dirty="0" err="1" smtClean="0">
                <a:latin typeface="Times New Roman" pitchFamily="18" charset="0"/>
                <a:cs typeface="Times New Roman" pitchFamily="18" charset="0"/>
              </a:rPr>
              <a:t>Hollmén</a:t>
            </a:r>
            <a:r>
              <a:rPr lang="en-IN" sz="1600" dirty="0" smtClean="0">
                <a:latin typeface="Times New Roman" pitchFamily="18" charset="0"/>
                <a:cs typeface="Times New Roman" pitchFamily="18" charset="0"/>
              </a:rPr>
              <a:t>, “Multi-label methods for prediction with sequential data,” Pattern </a:t>
            </a:r>
            <a:r>
              <a:rPr lang="en-IN" sz="1600" dirty="0" err="1" smtClean="0">
                <a:latin typeface="Times New Roman" pitchFamily="18" charset="0"/>
                <a:cs typeface="Times New Roman" pitchFamily="18" charset="0"/>
              </a:rPr>
              <a:t>Recognit</a:t>
            </a:r>
            <a:r>
              <a:rPr lang="en-IN" sz="1600" dirty="0" smtClean="0">
                <a:latin typeface="Times New Roman" pitchFamily="18" charset="0"/>
                <a:cs typeface="Times New Roman" pitchFamily="18" charset="0"/>
              </a:rPr>
              <a:t>., vol. 63, pp. 45–55, Sep. 2016.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K. </a:t>
            </a:r>
            <a:r>
              <a:rPr lang="en-IN" sz="1600" dirty="0" err="1" smtClean="0">
                <a:latin typeface="Times New Roman" pitchFamily="18" charset="0"/>
                <a:cs typeface="Times New Roman" pitchFamily="18" charset="0"/>
              </a:rPr>
              <a:t>Trohidis</a:t>
            </a:r>
            <a:r>
              <a:rPr lang="en-IN" sz="1600" dirty="0" smtClean="0">
                <a:latin typeface="Times New Roman" pitchFamily="18" charset="0"/>
                <a:cs typeface="Times New Roman" pitchFamily="18" charset="0"/>
              </a:rPr>
              <a:t>, G. </a:t>
            </a:r>
            <a:r>
              <a:rPr lang="en-IN" sz="1600" dirty="0" err="1" smtClean="0">
                <a:latin typeface="Times New Roman" pitchFamily="18" charset="0"/>
                <a:cs typeface="Times New Roman" pitchFamily="18" charset="0"/>
              </a:rPr>
              <a:t>Tsoumakas</a:t>
            </a:r>
            <a:r>
              <a:rPr lang="en-IN" sz="1600" dirty="0" smtClean="0">
                <a:latin typeface="Times New Roman" pitchFamily="18" charset="0"/>
                <a:cs typeface="Times New Roman" pitchFamily="18" charset="0"/>
              </a:rPr>
              <a:t>, G. </a:t>
            </a:r>
            <a:r>
              <a:rPr lang="en-IN" sz="1600" dirty="0" err="1" smtClean="0">
                <a:latin typeface="Times New Roman" pitchFamily="18" charset="0"/>
                <a:cs typeface="Times New Roman" pitchFamily="18" charset="0"/>
              </a:rPr>
              <a:t>Kalliris</a:t>
            </a:r>
            <a:r>
              <a:rPr lang="en-IN" sz="1600" dirty="0" smtClean="0">
                <a:latin typeface="Times New Roman" pitchFamily="18" charset="0"/>
                <a:cs typeface="Times New Roman" pitchFamily="18" charset="0"/>
              </a:rPr>
              <a:t>, and I. </a:t>
            </a:r>
            <a:r>
              <a:rPr lang="en-IN" sz="1600" dirty="0" err="1" smtClean="0">
                <a:latin typeface="Times New Roman" pitchFamily="18" charset="0"/>
                <a:cs typeface="Times New Roman" pitchFamily="18" charset="0"/>
              </a:rPr>
              <a:t>Vlahavas</a:t>
            </a:r>
            <a:r>
              <a:rPr lang="en-IN" sz="1600" dirty="0" smtClean="0">
                <a:latin typeface="Times New Roman" pitchFamily="18" charset="0"/>
                <a:cs typeface="Times New Roman" pitchFamily="18" charset="0"/>
              </a:rPr>
              <a:t>, “Multi-label classification of music by emotion,” EURASIP J. Audio Speech Music Process., vol. 2011, no. 1, pp. 1–9, 2011. [Online]. Available: https://asmp-eurasipjournals.springeropen.com/articles/10.1186/1687- 4722-2011-426793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F. </a:t>
            </a:r>
            <a:r>
              <a:rPr lang="en-IN" sz="1600" dirty="0" err="1" smtClean="0">
                <a:latin typeface="Times New Roman" pitchFamily="18" charset="0"/>
                <a:cs typeface="Times New Roman" pitchFamily="18" charset="0"/>
              </a:rPr>
              <a:t>Charte</a:t>
            </a:r>
            <a:r>
              <a:rPr lang="en-IN" sz="1600" dirty="0" smtClean="0">
                <a:latin typeface="Times New Roman" pitchFamily="18" charset="0"/>
                <a:cs typeface="Times New Roman" pitchFamily="18" charset="0"/>
              </a:rPr>
              <a:t>, A. J. Rivera, M. J. del Jesus, and F. Herrera, “Addressing imbalance in </a:t>
            </a:r>
            <a:r>
              <a:rPr lang="en-IN" sz="1600" dirty="0" err="1" smtClean="0">
                <a:latin typeface="Times New Roman" pitchFamily="18" charset="0"/>
                <a:cs typeface="Times New Roman" pitchFamily="18" charset="0"/>
              </a:rPr>
              <a:t>multilabel</a:t>
            </a:r>
            <a:r>
              <a:rPr lang="en-IN" sz="1600" dirty="0" smtClean="0">
                <a:latin typeface="Times New Roman" pitchFamily="18" charset="0"/>
                <a:cs typeface="Times New Roman" pitchFamily="18" charset="0"/>
              </a:rPr>
              <a:t> classification: Measures and random </a:t>
            </a:r>
            <a:r>
              <a:rPr lang="en-IN" sz="1600" dirty="0" err="1" smtClean="0">
                <a:latin typeface="Times New Roman" pitchFamily="18" charset="0"/>
                <a:cs typeface="Times New Roman" pitchFamily="18" charset="0"/>
              </a:rPr>
              <a:t>resampling</a:t>
            </a:r>
            <a:r>
              <a:rPr lang="en-IN" sz="1600" dirty="0" smtClean="0">
                <a:latin typeface="Times New Roman" pitchFamily="18" charset="0"/>
                <a:cs typeface="Times New Roman" pitchFamily="18" charset="0"/>
              </a:rPr>
              <a:t> algorithms,” </a:t>
            </a:r>
            <a:r>
              <a:rPr lang="en-IN" sz="1600" dirty="0" err="1" smtClean="0">
                <a:latin typeface="Times New Roman" pitchFamily="18" charset="0"/>
                <a:cs typeface="Times New Roman" pitchFamily="18" charset="0"/>
              </a:rPr>
              <a:t>Neurocomputing</a:t>
            </a:r>
            <a:r>
              <a:rPr lang="en-IN" sz="1600" dirty="0" smtClean="0">
                <a:latin typeface="Times New Roman" pitchFamily="18" charset="0"/>
                <a:cs typeface="Times New Roman" pitchFamily="18" charset="0"/>
              </a:rPr>
              <a:t>, vol. 163, pp. 3–16, Sep. 2015.</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G. </a:t>
            </a:r>
            <a:r>
              <a:rPr lang="en-IN" sz="1600" dirty="0" err="1" smtClean="0">
                <a:latin typeface="Times New Roman" pitchFamily="18" charset="0"/>
                <a:cs typeface="Times New Roman" pitchFamily="18" charset="0"/>
              </a:rPr>
              <a:t>Madjarov</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Kocev</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Gjorgjevikj</a:t>
            </a:r>
            <a:r>
              <a:rPr lang="en-IN" sz="1600" dirty="0" smtClean="0">
                <a:latin typeface="Times New Roman" pitchFamily="18" charset="0"/>
                <a:cs typeface="Times New Roman" pitchFamily="18" charset="0"/>
              </a:rPr>
              <a:t>, and S. </a:t>
            </a:r>
            <a:r>
              <a:rPr lang="en-IN" sz="1600" dirty="0" err="1" smtClean="0">
                <a:latin typeface="Times New Roman" pitchFamily="18" charset="0"/>
                <a:cs typeface="Times New Roman" pitchFamily="18" charset="0"/>
              </a:rPr>
              <a:t>Džeroski</a:t>
            </a:r>
            <a:r>
              <a:rPr lang="en-IN" sz="1600" dirty="0" smtClean="0">
                <a:latin typeface="Times New Roman" pitchFamily="18" charset="0"/>
                <a:cs typeface="Times New Roman" pitchFamily="18" charset="0"/>
              </a:rPr>
              <a:t>, “An extensive experimental comparison of methods for multi-label learning,” Pattern </a:t>
            </a:r>
            <a:r>
              <a:rPr lang="en-IN" sz="1600" dirty="0" err="1" smtClean="0">
                <a:latin typeface="Times New Roman" pitchFamily="18" charset="0"/>
                <a:cs typeface="Times New Roman" pitchFamily="18" charset="0"/>
              </a:rPr>
              <a:t>Recognit</a:t>
            </a:r>
            <a:r>
              <a:rPr lang="en-IN" sz="1600" dirty="0" smtClean="0">
                <a:latin typeface="Times New Roman" pitchFamily="18" charset="0"/>
                <a:cs typeface="Times New Roman" pitchFamily="18" charset="0"/>
              </a:rPr>
              <a:t>., vol. 45, no. 9, pp. 3084–3104, 2012.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F. Herrera, F. </a:t>
            </a:r>
            <a:r>
              <a:rPr lang="en-IN" sz="1600" dirty="0" err="1" smtClean="0">
                <a:latin typeface="Times New Roman" pitchFamily="18" charset="0"/>
                <a:cs typeface="Times New Roman" pitchFamily="18" charset="0"/>
              </a:rPr>
              <a:t>Charte</a:t>
            </a:r>
            <a:r>
              <a:rPr lang="en-IN" sz="1600" dirty="0" smtClean="0">
                <a:latin typeface="Times New Roman" pitchFamily="18" charset="0"/>
                <a:cs typeface="Times New Roman" pitchFamily="18" charset="0"/>
              </a:rPr>
              <a:t>, A. J. Rivera, and M. J. del Jesus, </a:t>
            </a:r>
            <a:r>
              <a:rPr lang="en-IN" sz="1600" dirty="0" err="1" smtClean="0">
                <a:latin typeface="Times New Roman" pitchFamily="18" charset="0"/>
                <a:cs typeface="Times New Roman" pitchFamily="18" charset="0"/>
              </a:rPr>
              <a:t>Multilabel</a:t>
            </a:r>
            <a:r>
              <a:rPr lang="en-IN" sz="1600" dirty="0" smtClean="0">
                <a:latin typeface="Times New Roman" pitchFamily="18" charset="0"/>
                <a:cs typeface="Times New Roman" pitchFamily="18" charset="0"/>
              </a:rPr>
              <a:t> Classification. Cham, Switzerland: Springer, 2016. [Online]. Available: https://link.springer.com/chapter/10.1007/978-3-319-41111-8_1#citeas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E. </a:t>
            </a:r>
            <a:r>
              <a:rPr lang="en-IN" sz="1600" dirty="0" err="1" smtClean="0">
                <a:latin typeface="Times New Roman" pitchFamily="18" charset="0"/>
                <a:cs typeface="Times New Roman" pitchFamily="18" charset="0"/>
              </a:rPr>
              <a:t>Gibaja</a:t>
            </a:r>
            <a:r>
              <a:rPr lang="en-IN" sz="1600" dirty="0" smtClean="0">
                <a:latin typeface="Times New Roman" pitchFamily="18" charset="0"/>
                <a:cs typeface="Times New Roman" pitchFamily="18" charset="0"/>
              </a:rPr>
              <a:t> and S. Ventura, “Multi-label learning: A review of the state of the art and ongoing research,” </a:t>
            </a:r>
            <a:r>
              <a:rPr lang="en-IN" sz="1600" dirty="0" err="1" smtClean="0">
                <a:latin typeface="Times New Roman" pitchFamily="18" charset="0"/>
                <a:cs typeface="Times New Roman" pitchFamily="18" charset="0"/>
              </a:rPr>
              <a:t>Interdiscipl</a:t>
            </a:r>
            <a:r>
              <a:rPr lang="en-IN" sz="1600" dirty="0" smtClean="0">
                <a:latin typeface="Times New Roman" pitchFamily="18" charset="0"/>
                <a:cs typeface="Times New Roman" pitchFamily="18" charset="0"/>
              </a:rPr>
              <a:t>. Rev. Data Min. </a:t>
            </a:r>
            <a:r>
              <a:rPr lang="en-IN" sz="1600" dirty="0" err="1" smtClean="0">
                <a:latin typeface="Times New Roman" pitchFamily="18" charset="0"/>
                <a:cs typeface="Times New Roman" pitchFamily="18" charset="0"/>
              </a:rPr>
              <a:t>Knowl</a:t>
            </a:r>
            <a:r>
              <a:rPr lang="en-IN" sz="1600" dirty="0" smtClean="0">
                <a:latin typeface="Times New Roman" pitchFamily="18" charset="0"/>
                <a:cs typeface="Times New Roman" pitchFamily="18" charset="0"/>
              </a:rPr>
              <a:t>. Disc., vol. 4, no. 6, pp. 411–444, 2014.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W. </a:t>
            </a:r>
            <a:r>
              <a:rPr lang="en-IN" sz="1600" dirty="0" err="1" smtClean="0">
                <a:latin typeface="Times New Roman" pitchFamily="18" charset="0"/>
                <a:cs typeface="Times New Roman" pitchFamily="18" charset="0"/>
              </a:rPr>
              <a:t>Siblini</a:t>
            </a:r>
            <a:r>
              <a:rPr lang="en-IN" sz="1600" dirty="0" smtClean="0">
                <a:latin typeface="Times New Roman" pitchFamily="18" charset="0"/>
                <a:cs typeface="Times New Roman" pitchFamily="18" charset="0"/>
              </a:rPr>
              <a:t>, P. Kuntz, and F. Meyer, “A review on dimensionality reduction for multi-label classification,” IEEE Trans. </a:t>
            </a:r>
            <a:r>
              <a:rPr lang="en-IN" sz="1600" dirty="0" err="1" smtClean="0">
                <a:latin typeface="Times New Roman" pitchFamily="18" charset="0"/>
                <a:cs typeface="Times New Roman" pitchFamily="18" charset="0"/>
              </a:rPr>
              <a:t>Knowl</a:t>
            </a:r>
            <a:r>
              <a:rPr lang="en-IN" sz="1600" dirty="0" smtClean="0">
                <a:latin typeface="Times New Roman" pitchFamily="18" charset="0"/>
                <a:cs typeface="Times New Roman" pitchFamily="18" charset="0"/>
              </a:rPr>
              <a:t>. Data Eng., vol. 14, no. 8, pp. 839–857, Mar. 2021.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A. </a:t>
            </a:r>
            <a:r>
              <a:rPr lang="en-IN" sz="1600" dirty="0" err="1" smtClean="0">
                <a:latin typeface="Times New Roman" pitchFamily="18" charset="0"/>
                <a:cs typeface="Times New Roman" pitchFamily="18" charset="0"/>
              </a:rPr>
              <a:t>Iosifidis</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Tefas</a:t>
            </a:r>
            <a:r>
              <a:rPr lang="en-IN" sz="1600" dirty="0" smtClean="0">
                <a:latin typeface="Times New Roman" pitchFamily="18" charset="0"/>
                <a:cs typeface="Times New Roman" pitchFamily="18" charset="0"/>
              </a:rPr>
              <a:t>, and I. Pitas, “Regularized extreme learning machine for multi-view semi-supervised action recognition,” </a:t>
            </a:r>
            <a:r>
              <a:rPr lang="en-IN" sz="1600" dirty="0" err="1" smtClean="0">
                <a:latin typeface="Times New Roman" pitchFamily="18" charset="0"/>
                <a:cs typeface="Times New Roman" pitchFamily="18" charset="0"/>
              </a:rPr>
              <a:t>Neurocomputing</a:t>
            </a:r>
            <a:r>
              <a:rPr lang="en-IN" sz="1600" dirty="0" smtClean="0">
                <a:latin typeface="Times New Roman" pitchFamily="18" charset="0"/>
                <a:cs typeface="Times New Roman" pitchFamily="18" charset="0"/>
              </a:rPr>
              <a:t>, vol. 145, pp. 250–262, Dec. 2014.</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1257</TotalTime>
  <Words>1530</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Saliency-Based Multilabel Linear Discriminant Analysis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2021-07-22T15:49:24Z</dcterms:modified>
</cp:coreProperties>
</file>