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Progressive Self-Supervised Clustering With Novel Category Discovery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These </a:t>
            </a:r>
            <a:r>
              <a:rPr lang="en-IN" sz="2000" dirty="0" smtClean="0">
                <a:latin typeface="Times New Roman" pitchFamily="18" charset="0"/>
                <a:cs typeface="Times New Roman" pitchFamily="18" charset="0"/>
              </a:rPr>
              <a:t>days, clustering is one of the most classical themes to analyze data structures in machine learning and pattern recognition. Recently, the anchor-based graph has been widely adopted to promote the clustering accuracy of plentiful graph-based clustering techniques. In order to achieve more satisfying clustering performance, we propose a novel clustering approach referred to as the progressive self-supervised clustering method with novel category discovery (PSSCNCD), which consists of three separate procedures specifically. First, we propose a new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framework with novel category discovery to guide label propagation processing, which is reinforced by the parameter-insensitive anchor-based graph obtained from balanced K-means and hierarchical K-means (BKHK).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Second</a:t>
            </a:r>
            <a:r>
              <a:rPr lang="en-IN" sz="2000" dirty="0" smtClean="0">
                <a:latin typeface="Times New Roman" pitchFamily="18" charset="0"/>
                <a:cs typeface="Times New Roman" pitchFamily="18" charset="0"/>
              </a:rPr>
              <a:t>, we design a novel representative point selected strategy based on our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framework to discover each representative point and endow </a:t>
            </a:r>
            <a:r>
              <a:rPr lang="en-IN" sz="2000" dirty="0" err="1" smtClean="0">
                <a:latin typeface="Times New Roman" pitchFamily="18" charset="0"/>
                <a:cs typeface="Times New Roman" pitchFamily="18" charset="0"/>
              </a:rPr>
              <a:t>pseudolabel</a:t>
            </a:r>
            <a:r>
              <a:rPr lang="en-IN" sz="2000" dirty="0" smtClean="0">
                <a:latin typeface="Times New Roman" pitchFamily="18" charset="0"/>
                <a:cs typeface="Times New Roman" pitchFamily="18" charset="0"/>
              </a:rPr>
              <a:t> progressively, where every </a:t>
            </a:r>
            <a:r>
              <a:rPr lang="en-IN" sz="2000" dirty="0" err="1" smtClean="0">
                <a:latin typeface="Times New Roman" pitchFamily="18" charset="0"/>
                <a:cs typeface="Times New Roman" pitchFamily="18" charset="0"/>
              </a:rPr>
              <a:t>pseudolabel</a:t>
            </a:r>
            <a:r>
              <a:rPr lang="en-IN" sz="2000" dirty="0" smtClean="0">
                <a:latin typeface="Times New Roman" pitchFamily="18" charset="0"/>
                <a:cs typeface="Times New Roman" pitchFamily="18" charset="0"/>
              </a:rPr>
              <a:t> hypothetically corresponds to a real category in each self-supervised label propagation. Third, when sufficient representative points have been found, the labels of all samples will be finally predicted to obtain terminal clustering results. In addition, the experimental results on several toy examples and benchmark data sets comprehensively demonstrate that our method outperforms other clustering approaches.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of the existing works so far assume a fully supervised setting, where the instance level segmentation masks are available during </a:t>
            </a:r>
            <a:r>
              <a:rPr lang="en-IN" sz="2000" dirty="0" smtClean="0">
                <a:latin typeface="Times New Roman" pitchFamily="18" charset="0"/>
                <a:cs typeface="Times New Roman" pitchFamily="18" charset="0"/>
              </a:rPr>
              <a:t>training.</a:t>
            </a:r>
          </a:p>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ost </a:t>
            </a:r>
            <a:r>
              <a:rPr lang="en-IN" sz="2000" dirty="0" smtClean="0">
                <a:latin typeface="Times New Roman" pitchFamily="18" charset="0"/>
                <a:cs typeface="Times New Roman" pitchFamily="18" charset="0"/>
              </a:rPr>
              <a:t>of the existing segmentation datasets contain a small set of annotated categories </a:t>
            </a:r>
            <a:r>
              <a:rPr lang="en-IN" sz="2000" dirty="0" smtClean="0">
                <a:latin typeface="Times New Roman" pitchFamily="18" charset="0"/>
                <a:cs typeface="Times New Roman" pitchFamily="18" charset="0"/>
              </a:rPr>
              <a:t>models </a:t>
            </a:r>
            <a:r>
              <a:rPr lang="en-IN" sz="2000" dirty="0" smtClean="0">
                <a:latin typeface="Times New Roman" pitchFamily="18" charset="0"/>
                <a:cs typeface="Times New Roman" pitchFamily="18" charset="0"/>
              </a:rPr>
              <a:t>trained on these categories are not able to generalize well to novel and long-tail objects present in the real world.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existing metric learning methods in computer vision use Euclidean or spherical distances.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compared to previous partially or weakly supervised methods that are only trained to detect and segment categories that exist in the ground truth annotations, our method considers a larger set of categories by keeping all the </a:t>
            </a:r>
            <a:r>
              <a:rPr lang="en-IN" sz="2000" dirty="0" err="1" smtClean="0">
                <a:latin typeface="Times New Roman" pitchFamily="18" charset="0"/>
                <a:cs typeface="Times New Roman" pitchFamily="18" charset="0"/>
              </a:rPr>
              <a:t>classagnostic</a:t>
            </a:r>
            <a:r>
              <a:rPr lang="en-IN" sz="2000" dirty="0" smtClean="0">
                <a:latin typeface="Times New Roman" pitchFamily="18" charset="0"/>
                <a:cs typeface="Times New Roman" pitchFamily="18" charset="0"/>
              </a:rPr>
              <a:t> mask proposals.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second problem is that the over-reliance on source supervision makes it challenging to obtain discriminative features on the target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to overcome these challenging problems by introducing Domain Adaptive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Clustering via Entropy optimization (DANCE).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underlying issue at play is that existing work heavily relies on prior knowledge about the category shift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positive impact of our work is to reduce the data gathering effort for data-expensive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negative impacts could be to make these systems more accessible to companies, governments or individuals that attempt to use them for criminal activities such as fraud.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present an effective approach that exploits the inherent hierarchical visual structure of the objects and enables the embedded features of all proposed masks to be easily differentiated through unsupervised clustering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use sampling mechanisms to sample the masks such that the hierarchical structure in the proposed masks is fully exploited and encoded in the hyperbolic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proposed an instance segmentation method that discovers long-tail objects through </a:t>
            </a:r>
            <a:r>
              <a:rPr lang="en-IN" sz="2000" dirty="0" err="1" smtClean="0">
                <a:latin typeface="Times New Roman" pitchFamily="18" charset="0"/>
                <a:cs typeface="Times New Roman" pitchFamily="18" charset="0"/>
              </a:rPr>
              <a:t>selfsupervised</a:t>
            </a:r>
            <a:r>
              <a:rPr lang="en-IN" sz="2000" dirty="0" smtClean="0">
                <a:latin typeface="Times New Roman" pitchFamily="18" charset="0"/>
                <a:cs typeface="Times New Roman" pitchFamily="18" charset="0"/>
              </a:rPr>
              <a:t> representation learning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Leveraging rich relationship and hierarchical structure between objects in the images, we propose self-supervised losses for learning mask embeddings.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main challenge in domain adaptation (DA) is to leverage unlabeled target data to improve the source classifier’s performance while accounting for domain shift.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batch normalization layer whitens the feature activations, which contributes to a performance gain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kind of weak alignment matches our goal because strongly aligning feature distributions can harm the performance on non-closed set domain adaptation.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show improved performance relative to state-of-the-art, negative transfer could still occur, therefore our approach should not be used in mission-critical applications or to make important decisions without human oversight.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Open set domain adaptation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Pau Panareda Busto and Juergen Gall.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target a more challenging but realistic setting: unsupervised open set domain adaptation (UOSDA), where the target domain has unknown classes that are not found in the source domain.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Partial adversarial domain adaptation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Zhangjie Cao, Lijia Ma, Mingsheng Long, and Jianmin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the presence of big data, there is strong motivation of transferring deep models from existing big domains to unknown small domains.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524000"/>
                <a:gridCol w="22098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Learning to transfer examples for partial domain adaptation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Zhangjie</a:t>
                      </a:r>
                      <a:r>
                        <a:rPr lang="en-US" sz="2000" dirty="0">
                          <a:latin typeface="Times New Roman"/>
                          <a:ea typeface="Calibri"/>
                          <a:cs typeface="Latha"/>
                        </a:rPr>
                        <a:t> Cao, </a:t>
                      </a:r>
                      <a:r>
                        <a:rPr lang="en-US" sz="2000" dirty="0" err="1">
                          <a:latin typeface="Times New Roman"/>
                          <a:ea typeface="Calibri"/>
                          <a:cs typeface="Latha"/>
                        </a:rPr>
                        <a:t>Kaichao</a:t>
                      </a:r>
                      <a:r>
                        <a:rPr lang="en-US" sz="2000" dirty="0">
                          <a:latin typeface="Times New Roman"/>
                          <a:ea typeface="Calibri"/>
                          <a:cs typeface="Latha"/>
                        </a:rPr>
                        <a:t> You, </a:t>
                      </a:r>
                      <a:r>
                        <a:rPr lang="en-US" sz="2000" dirty="0" err="1">
                          <a:latin typeface="Times New Roman"/>
                          <a:ea typeface="Calibri"/>
                          <a:cs typeface="Latha"/>
                        </a:rPr>
                        <a:t>Mingsheng</a:t>
                      </a:r>
                      <a:r>
                        <a:rPr lang="en-US" sz="2000" dirty="0">
                          <a:latin typeface="Times New Roman"/>
                          <a:ea typeface="Calibri"/>
                          <a:cs typeface="Latha"/>
                        </a:rPr>
                        <a:t> Long, </a:t>
                      </a:r>
                      <a:r>
                        <a:rPr lang="en-US" sz="2000" dirty="0" err="1">
                          <a:latin typeface="Times New Roman"/>
                          <a:ea typeface="Calibri"/>
                          <a:cs typeface="Latha"/>
                        </a:rPr>
                        <a:t>Jianmin</a:t>
                      </a:r>
                      <a:r>
                        <a:rPr lang="en-US" sz="2000" dirty="0">
                          <a:latin typeface="Times New Roman"/>
                          <a:ea typeface="Calibri"/>
                          <a:cs typeface="Latha"/>
                        </a:rPr>
                        <a:t> Wang, and </a:t>
                      </a:r>
                      <a:r>
                        <a:rPr lang="en-US" sz="2000" dirty="0" err="1">
                          <a:latin typeface="Times New Roman"/>
                          <a:ea typeface="Calibri"/>
                          <a:cs typeface="Latha"/>
                        </a:rPr>
                        <a:t>Qiang</a:t>
                      </a:r>
                      <a:r>
                        <a:rPr lang="en-US" sz="2000" dirty="0">
                          <a:latin typeface="Times New Roman"/>
                          <a:ea typeface="Calibri"/>
                          <a:cs typeface="Latha"/>
                        </a:rPr>
                        <a:t> Yang.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the era of Big Data, large-scale labeled datasets are readily available, stimulating the interest in partial domain adaptation (PDA), which transfers a recognizer from a large labeled domain to a small unlabeled domain.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Domain generalization by solving jigsaw puzzles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Fabio M Carlucci, Antonio D’Innocente, Silvia Bucci, Barbara Caputo, and Tatiana Tommasi.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is particularly effective, because supervised learning can never be exhaustive and thus learning autonomously allows to discover </a:t>
                      </a:r>
                      <a:r>
                        <a:rPr lang="en-US" sz="2000" dirty="0" err="1">
                          <a:solidFill>
                            <a:srgbClr val="333333"/>
                          </a:solidFill>
                          <a:latin typeface="Times New Roman"/>
                          <a:ea typeface="Calibri"/>
                          <a:cs typeface="Latha"/>
                        </a:rPr>
                        <a:t>invariances</a:t>
                      </a:r>
                      <a:r>
                        <a:rPr lang="en-US" sz="2000" dirty="0">
                          <a:solidFill>
                            <a:srgbClr val="333333"/>
                          </a:solidFill>
                          <a:latin typeface="Times New Roman"/>
                          <a:ea typeface="Calibri"/>
                          <a:cs typeface="Latha"/>
                        </a:rPr>
                        <a:t> and regularities that help to generalize.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752600" y="1371600"/>
            <a:ext cx="6553200"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introduce Domain </a:t>
            </a:r>
            <a:r>
              <a:rPr lang="en-IN" dirty="0" err="1" smtClean="0">
                <a:latin typeface="Times New Roman" pitchFamily="18" charset="0"/>
                <a:cs typeface="Times New Roman" pitchFamily="18" charset="0"/>
              </a:rPr>
              <a:t>Adaptative</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Neighborhood</a:t>
            </a:r>
            <a:r>
              <a:rPr lang="en-IN" dirty="0" smtClean="0">
                <a:latin typeface="Times New Roman" pitchFamily="18" charset="0"/>
                <a:cs typeface="Times New Roman" pitchFamily="18" charset="0"/>
              </a:rPr>
              <a:t> Clustering via Entropy optimization (DANCE) which performs well on universal domain adaptation. We propose two novel </a:t>
            </a:r>
            <a:r>
              <a:rPr lang="en-IN" dirty="0" err="1" smtClean="0">
                <a:latin typeface="Times New Roman" pitchFamily="18" charset="0"/>
                <a:cs typeface="Times New Roman" pitchFamily="18" charset="0"/>
              </a:rPr>
              <a:t>selfsupervision</a:t>
            </a:r>
            <a:r>
              <a:rPr lang="en-IN" dirty="0" smtClean="0">
                <a:latin typeface="Times New Roman" pitchFamily="18" charset="0"/>
                <a:cs typeface="Times New Roman" pitchFamily="18" charset="0"/>
              </a:rPr>
              <a:t> based components: </a:t>
            </a:r>
            <a:r>
              <a:rPr lang="en-IN" dirty="0" err="1" smtClean="0">
                <a:latin typeface="Times New Roman" pitchFamily="18" charset="0"/>
                <a:cs typeface="Times New Roman" pitchFamily="18" charset="0"/>
              </a:rPr>
              <a:t>neighborhood</a:t>
            </a:r>
            <a:r>
              <a:rPr lang="en-IN" dirty="0" smtClean="0">
                <a:latin typeface="Times New Roman" pitchFamily="18" charset="0"/>
                <a:cs typeface="Times New Roman" pitchFamily="18" charset="0"/>
              </a:rPr>
              <a:t> clustering and entropy separation which can handle arbitrary category shift. DANCE is the only model which outperforms the source-only model in all settings and the state-of-the-art baselines in many settings. In addition, we show that DANCE extracts discriminative feature representations for “unknown” class examples without any supervision on the target domain.</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Pau </a:t>
            </a:r>
            <a:r>
              <a:rPr lang="en-IN" sz="1600" dirty="0" err="1" smtClean="0">
                <a:latin typeface="Times New Roman" pitchFamily="18" charset="0"/>
                <a:cs typeface="Times New Roman" pitchFamily="18" charset="0"/>
              </a:rPr>
              <a:t>Panareda</a:t>
            </a:r>
            <a:r>
              <a:rPr lang="en-IN" sz="1600" dirty="0" smtClean="0">
                <a:latin typeface="Times New Roman" pitchFamily="18" charset="0"/>
                <a:cs typeface="Times New Roman" pitchFamily="18" charset="0"/>
              </a:rPr>
              <a:t> Busto and </a:t>
            </a:r>
            <a:r>
              <a:rPr lang="en-IN" sz="1600" dirty="0" err="1" smtClean="0">
                <a:latin typeface="Times New Roman" pitchFamily="18" charset="0"/>
                <a:cs typeface="Times New Roman" pitchFamily="18" charset="0"/>
              </a:rPr>
              <a:t>Juergen</a:t>
            </a:r>
            <a:r>
              <a:rPr lang="en-IN" sz="1600" dirty="0" smtClean="0">
                <a:latin typeface="Times New Roman" pitchFamily="18" charset="0"/>
                <a:cs typeface="Times New Roman" pitchFamily="18" charset="0"/>
              </a:rPr>
              <a:t> Gall. Open set domain adaptation. In IEEE International Conference on Computer Vision (ICCV),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Zhangjie</a:t>
            </a:r>
            <a:r>
              <a:rPr lang="en-IN" sz="1600" dirty="0" smtClean="0">
                <a:latin typeface="Times New Roman" pitchFamily="18" charset="0"/>
                <a:cs typeface="Times New Roman" pitchFamily="18" charset="0"/>
              </a:rPr>
              <a:t> Cao, </a:t>
            </a:r>
            <a:r>
              <a:rPr lang="en-IN" sz="1600" dirty="0" err="1" smtClean="0">
                <a:latin typeface="Times New Roman" pitchFamily="18" charset="0"/>
                <a:cs typeface="Times New Roman" pitchFamily="18" charset="0"/>
              </a:rPr>
              <a:t>Lijia</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Mingsheng</a:t>
            </a:r>
            <a:r>
              <a:rPr lang="en-IN" sz="1600" dirty="0" smtClean="0">
                <a:latin typeface="Times New Roman" pitchFamily="18" charset="0"/>
                <a:cs typeface="Times New Roman" pitchFamily="18" charset="0"/>
              </a:rPr>
              <a:t> Long, and </a:t>
            </a:r>
            <a:r>
              <a:rPr lang="en-IN" sz="1600" dirty="0" err="1" smtClean="0">
                <a:latin typeface="Times New Roman" pitchFamily="18" charset="0"/>
                <a:cs typeface="Times New Roman" pitchFamily="18" charset="0"/>
              </a:rPr>
              <a:t>Jianmin</a:t>
            </a:r>
            <a:r>
              <a:rPr lang="en-IN" sz="1600" dirty="0" smtClean="0">
                <a:latin typeface="Times New Roman" pitchFamily="18" charset="0"/>
                <a:cs typeface="Times New Roman" pitchFamily="18" charset="0"/>
              </a:rPr>
              <a:t> Wang. Partial adversarial domain adaptation. In European Conference on Computer Vision (ECCV),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Zhangjie</a:t>
            </a:r>
            <a:r>
              <a:rPr lang="en-IN" sz="1600" dirty="0" smtClean="0">
                <a:latin typeface="Times New Roman" pitchFamily="18" charset="0"/>
                <a:cs typeface="Times New Roman" pitchFamily="18" charset="0"/>
              </a:rPr>
              <a:t> Cao, </a:t>
            </a:r>
            <a:r>
              <a:rPr lang="en-IN" sz="1600" dirty="0" err="1" smtClean="0">
                <a:latin typeface="Times New Roman" pitchFamily="18" charset="0"/>
                <a:cs typeface="Times New Roman" pitchFamily="18" charset="0"/>
              </a:rPr>
              <a:t>Kaichao</a:t>
            </a:r>
            <a:r>
              <a:rPr lang="en-IN" sz="1600" dirty="0" smtClean="0">
                <a:latin typeface="Times New Roman" pitchFamily="18" charset="0"/>
                <a:cs typeface="Times New Roman" pitchFamily="18" charset="0"/>
              </a:rPr>
              <a:t> You, </a:t>
            </a:r>
            <a:r>
              <a:rPr lang="en-IN" sz="1600" dirty="0" err="1" smtClean="0">
                <a:latin typeface="Times New Roman" pitchFamily="18" charset="0"/>
                <a:cs typeface="Times New Roman" pitchFamily="18" charset="0"/>
              </a:rPr>
              <a:t>Mingsheng</a:t>
            </a:r>
            <a:r>
              <a:rPr lang="en-IN" sz="1600" dirty="0" smtClean="0">
                <a:latin typeface="Times New Roman" pitchFamily="18" charset="0"/>
                <a:cs typeface="Times New Roman" pitchFamily="18" charset="0"/>
              </a:rPr>
              <a:t> Long, </a:t>
            </a:r>
            <a:r>
              <a:rPr lang="en-IN" sz="1600" dirty="0" err="1" smtClean="0">
                <a:latin typeface="Times New Roman" pitchFamily="18" charset="0"/>
                <a:cs typeface="Times New Roman" pitchFamily="18" charset="0"/>
              </a:rPr>
              <a:t>Jianmin</a:t>
            </a:r>
            <a:r>
              <a:rPr lang="en-IN" sz="1600" dirty="0" smtClean="0">
                <a:latin typeface="Times New Roman" pitchFamily="18" charset="0"/>
                <a:cs typeface="Times New Roman" pitchFamily="18" charset="0"/>
              </a:rPr>
              <a:t> Wang, and </a:t>
            </a:r>
            <a:r>
              <a:rPr lang="en-IN" sz="1600" dirty="0" err="1" smtClean="0">
                <a:latin typeface="Times New Roman" pitchFamily="18" charset="0"/>
                <a:cs typeface="Times New Roman" pitchFamily="18" charset="0"/>
              </a:rPr>
              <a:t>Qiang</a:t>
            </a:r>
            <a:r>
              <a:rPr lang="en-IN" sz="1600" dirty="0" smtClean="0">
                <a:latin typeface="Times New Roman" pitchFamily="18" charset="0"/>
                <a:cs typeface="Times New Roman" pitchFamily="18" charset="0"/>
              </a:rPr>
              <a:t> Yang. Learning to transfer examples for partial domain adaptation. In IEEE Conference on Computer Vision and Pattern Recognition (CVPR),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Fabio Maria </a:t>
            </a:r>
            <a:r>
              <a:rPr lang="en-IN" sz="1600" dirty="0" err="1" smtClean="0">
                <a:latin typeface="Times New Roman" pitchFamily="18" charset="0"/>
                <a:cs typeface="Times New Roman" pitchFamily="18" charset="0"/>
              </a:rPr>
              <a:t>Cariucci</a:t>
            </a:r>
            <a:r>
              <a:rPr lang="en-IN" sz="1600" dirty="0" smtClean="0">
                <a:latin typeface="Times New Roman" pitchFamily="18" charset="0"/>
                <a:cs typeface="Times New Roman" pitchFamily="18" charset="0"/>
              </a:rPr>
              <a:t>, Lorenzo </a:t>
            </a:r>
            <a:r>
              <a:rPr lang="en-IN" sz="1600" dirty="0" err="1" smtClean="0">
                <a:latin typeface="Times New Roman" pitchFamily="18" charset="0"/>
                <a:cs typeface="Times New Roman" pitchFamily="18" charset="0"/>
              </a:rPr>
              <a:t>Porzi</a:t>
            </a:r>
            <a:r>
              <a:rPr lang="en-IN" sz="1600" dirty="0" smtClean="0">
                <a:latin typeface="Times New Roman" pitchFamily="18" charset="0"/>
                <a:cs typeface="Times New Roman" pitchFamily="18" charset="0"/>
              </a:rPr>
              <a:t>, Barbara Caputo, Elisa Ricci, and Samuel </a:t>
            </a:r>
            <a:r>
              <a:rPr lang="en-IN" sz="1600" dirty="0" err="1" smtClean="0">
                <a:latin typeface="Times New Roman" pitchFamily="18" charset="0"/>
                <a:cs typeface="Times New Roman" pitchFamily="18" charset="0"/>
              </a:rPr>
              <a:t>Rota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Bulò</a:t>
            </a:r>
            <a:r>
              <a:rPr lang="en-IN" sz="1600" dirty="0" smtClean="0">
                <a:latin typeface="Times New Roman" pitchFamily="18" charset="0"/>
                <a:cs typeface="Times New Roman" pitchFamily="18" charset="0"/>
              </a:rPr>
              <a:t>. Autodial: Automatic domain alignment layers. In IEEE International Conference on Computer Vision (ICCV),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Fabio M Carlucci, Antonio </a:t>
            </a:r>
            <a:r>
              <a:rPr lang="en-IN" sz="1600" dirty="0" err="1" smtClean="0">
                <a:latin typeface="Times New Roman" pitchFamily="18" charset="0"/>
                <a:cs typeface="Times New Roman" pitchFamily="18" charset="0"/>
              </a:rPr>
              <a:t>D’Innocente</a:t>
            </a:r>
            <a:r>
              <a:rPr lang="en-IN" sz="1600" dirty="0" smtClean="0">
                <a:latin typeface="Times New Roman" pitchFamily="18" charset="0"/>
                <a:cs typeface="Times New Roman" pitchFamily="18" charset="0"/>
              </a:rPr>
              <a:t>, Silvia </a:t>
            </a:r>
            <a:r>
              <a:rPr lang="en-IN" sz="1600" dirty="0" err="1" smtClean="0">
                <a:latin typeface="Times New Roman" pitchFamily="18" charset="0"/>
                <a:cs typeface="Times New Roman" pitchFamily="18" charset="0"/>
              </a:rPr>
              <a:t>Bucci</a:t>
            </a:r>
            <a:r>
              <a:rPr lang="en-IN" sz="1600" dirty="0" smtClean="0">
                <a:latin typeface="Times New Roman" pitchFamily="18" charset="0"/>
                <a:cs typeface="Times New Roman" pitchFamily="18" charset="0"/>
              </a:rPr>
              <a:t>, Barbara Caputo, and Tatiana </a:t>
            </a:r>
            <a:r>
              <a:rPr lang="en-IN" sz="1600" dirty="0" err="1" smtClean="0">
                <a:latin typeface="Times New Roman" pitchFamily="18" charset="0"/>
                <a:cs typeface="Times New Roman" pitchFamily="18" charset="0"/>
              </a:rPr>
              <a:t>Tommasi</a:t>
            </a:r>
            <a:r>
              <a:rPr lang="en-IN" sz="1600" dirty="0" smtClean="0">
                <a:latin typeface="Times New Roman" pitchFamily="18" charset="0"/>
                <a:cs typeface="Times New Roman" pitchFamily="18" charset="0"/>
              </a:rPr>
              <a:t>. Domain generalization by solving jigsaw puzzles. In IEEE Conference on Computer Vision and Pattern Recognition (CVPR),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Mathilde</a:t>
            </a:r>
            <a:r>
              <a:rPr lang="en-IN" sz="1600" dirty="0" smtClean="0">
                <a:latin typeface="Times New Roman" pitchFamily="18" charset="0"/>
                <a:cs typeface="Times New Roman" pitchFamily="18" charset="0"/>
              </a:rPr>
              <a:t> Caron, </a:t>
            </a:r>
            <a:r>
              <a:rPr lang="en-IN" sz="1600" dirty="0" err="1" smtClean="0">
                <a:latin typeface="Times New Roman" pitchFamily="18" charset="0"/>
                <a:cs typeface="Times New Roman" pitchFamily="18" charset="0"/>
              </a:rPr>
              <a:t>Piotr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Bojanowski</a:t>
            </a:r>
            <a:r>
              <a:rPr lang="en-IN" sz="1600" dirty="0" smtClean="0">
                <a:latin typeface="Times New Roman" pitchFamily="18" charset="0"/>
                <a:cs typeface="Times New Roman" pitchFamily="18" charset="0"/>
              </a:rPr>
              <a:t>, Armand </a:t>
            </a:r>
            <a:r>
              <a:rPr lang="en-IN" sz="1600" dirty="0" err="1" smtClean="0">
                <a:latin typeface="Times New Roman" pitchFamily="18" charset="0"/>
                <a:cs typeface="Times New Roman" pitchFamily="18" charset="0"/>
              </a:rPr>
              <a:t>Joulin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Matthijs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Douze</a:t>
            </a:r>
            <a:r>
              <a:rPr lang="en-IN" sz="1600" dirty="0" smtClean="0">
                <a:latin typeface="Times New Roman" pitchFamily="18" charset="0"/>
                <a:cs typeface="Times New Roman" pitchFamily="18" charset="0"/>
              </a:rPr>
              <a:t>. Deep clustering for unsupervised learning of visual features. In European Conference on Computer Vision (ECCV),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Woong-Gi</a:t>
            </a:r>
            <a:r>
              <a:rPr lang="en-IN" sz="1600" dirty="0" smtClean="0">
                <a:latin typeface="Times New Roman" pitchFamily="18" charset="0"/>
                <a:cs typeface="Times New Roman" pitchFamily="18" charset="0"/>
              </a:rPr>
              <a:t> Chang, </a:t>
            </a:r>
            <a:r>
              <a:rPr lang="en-IN" sz="1600" dirty="0" err="1" smtClean="0">
                <a:latin typeface="Times New Roman" pitchFamily="18" charset="0"/>
                <a:cs typeface="Times New Roman" pitchFamily="18" charset="0"/>
              </a:rPr>
              <a:t>Tackgeun</a:t>
            </a:r>
            <a:r>
              <a:rPr lang="en-IN" sz="1600" dirty="0" smtClean="0">
                <a:latin typeface="Times New Roman" pitchFamily="18" charset="0"/>
                <a:cs typeface="Times New Roman" pitchFamily="18" charset="0"/>
              </a:rPr>
              <a:t> You, </a:t>
            </a:r>
            <a:r>
              <a:rPr lang="en-IN" sz="1600" dirty="0" err="1" smtClean="0">
                <a:latin typeface="Times New Roman" pitchFamily="18" charset="0"/>
                <a:cs typeface="Times New Roman" pitchFamily="18" charset="0"/>
              </a:rPr>
              <a:t>Seonguk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Kwak</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Bohyung</a:t>
            </a:r>
            <a:r>
              <a:rPr lang="en-IN" sz="1600" dirty="0" smtClean="0">
                <a:latin typeface="Times New Roman" pitchFamily="18" charset="0"/>
                <a:cs typeface="Times New Roman" pitchFamily="18" charset="0"/>
              </a:rPr>
              <a:t> Han. Domain-specific batch normalization for unsupervised domain adaptation. In IEEE Conference on Computer Vision and Pattern Recognition (CVPR),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Deng, Wei Dong, Richard </a:t>
            </a:r>
            <a:r>
              <a:rPr lang="en-IN" sz="1600" dirty="0" err="1" smtClean="0">
                <a:latin typeface="Times New Roman" pitchFamily="18" charset="0"/>
                <a:cs typeface="Times New Roman" pitchFamily="18" charset="0"/>
              </a:rPr>
              <a:t>Socher</a:t>
            </a:r>
            <a:r>
              <a:rPr lang="en-IN" sz="1600" dirty="0" smtClean="0">
                <a:latin typeface="Times New Roman" pitchFamily="18" charset="0"/>
                <a:cs typeface="Times New Roman" pitchFamily="18" charset="0"/>
              </a:rPr>
              <a:t>, Li-</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Li, Kai Li, and Li </a:t>
            </a:r>
            <a:r>
              <a:rPr lang="en-IN" sz="1600" dirty="0" err="1" smtClean="0">
                <a:latin typeface="Times New Roman" pitchFamily="18" charset="0"/>
                <a:cs typeface="Times New Roman" pitchFamily="18" charset="0"/>
              </a:rPr>
              <a:t>Fei-Fei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Imagenet</a:t>
            </a:r>
            <a:r>
              <a:rPr lang="en-IN" sz="1600" dirty="0" smtClean="0">
                <a:latin typeface="Times New Roman" pitchFamily="18" charset="0"/>
                <a:cs typeface="Times New Roman" pitchFamily="18" charset="0"/>
              </a:rPr>
              <a:t>: A large-scale hierarchical image database. In IEEE Conference on Computer Vision and Pattern Recognition (CVPR),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Zhijie</a:t>
            </a:r>
            <a:r>
              <a:rPr lang="en-IN" sz="1600" dirty="0" smtClean="0">
                <a:latin typeface="Times New Roman" pitchFamily="18" charset="0"/>
                <a:cs typeface="Times New Roman" pitchFamily="18" charset="0"/>
              </a:rPr>
              <a:t> Deng, </a:t>
            </a:r>
            <a:r>
              <a:rPr lang="en-IN" sz="1600" dirty="0" err="1" smtClean="0">
                <a:latin typeface="Times New Roman" pitchFamily="18" charset="0"/>
                <a:cs typeface="Times New Roman" pitchFamily="18" charset="0"/>
              </a:rPr>
              <a:t>Yucen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and Jun Zhu. Cluster alignment with a teacher for unsupervised domain adaptation. In IEEE International Conference on Computer Vision (ICCV), pages 9944–9953,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Carl </a:t>
            </a:r>
            <a:r>
              <a:rPr lang="en-IN" sz="1600" dirty="0" err="1" smtClean="0">
                <a:latin typeface="Times New Roman" pitchFamily="18" charset="0"/>
                <a:cs typeface="Times New Roman" pitchFamily="18" charset="0"/>
              </a:rPr>
              <a:t>Doersch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Abhinav</a:t>
            </a:r>
            <a:r>
              <a:rPr lang="en-IN" sz="1600" dirty="0" smtClean="0">
                <a:latin typeface="Times New Roman" pitchFamily="18" charset="0"/>
                <a:cs typeface="Times New Roman" pitchFamily="18" charset="0"/>
              </a:rPr>
              <a:t> Gupta, and Alexei A </a:t>
            </a:r>
            <a:r>
              <a:rPr lang="en-IN" sz="1600" dirty="0" err="1" smtClean="0">
                <a:latin typeface="Times New Roman" pitchFamily="18" charset="0"/>
                <a:cs typeface="Times New Roman" pitchFamily="18" charset="0"/>
              </a:rPr>
              <a:t>Efros</a:t>
            </a:r>
            <a:r>
              <a:rPr lang="en-IN" sz="1600" dirty="0" smtClean="0">
                <a:latin typeface="Times New Roman" pitchFamily="18" charset="0"/>
                <a:cs typeface="Times New Roman" pitchFamily="18" charset="0"/>
              </a:rPr>
              <a:t>. Unsupervised visual representation learning by context prediction. In IEEE International Conference on Computer Vision (ICCV), pages 1422–1430,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1341</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Progressive Self-Supervised Clustering With Novel Category Discovery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2021-07-22T15:14:03Z</dcterms:modified>
</cp:coreProperties>
</file>