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Multiple Flat Projections for Cross-Manifold Clustering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Cross-manifold </a:t>
            </a:r>
            <a:r>
              <a:rPr lang="en-IN" sz="2000" dirty="0" smtClean="0">
                <a:latin typeface="Times New Roman" pitchFamily="18" charset="0"/>
                <a:cs typeface="Times New Roman" pitchFamily="18" charset="0"/>
              </a:rPr>
              <a:t>clustering is an extreme challenge learning problem. Since the low-density hypothesis is not satisfied in cross-manifold problems, many traditional clustering methods failed to discover the cross-manifold structures. In this article, we propose multiple flat projections clustering (MFPC) for cross-manifold clustering. In our MFPC, the given samples are projected into multiple localized flats to discover the global structures of implicit manifolds. Thus, the intersected clusters are distinguished in various projection flats. In MFPC, a series of </a:t>
            </a:r>
            <a:r>
              <a:rPr lang="en-IN" sz="2000" dirty="0" err="1" smtClean="0">
                <a:latin typeface="Times New Roman" pitchFamily="18" charset="0"/>
                <a:cs typeface="Times New Roman" pitchFamily="18" charset="0"/>
              </a:rPr>
              <a:t>nonconvex</a:t>
            </a:r>
            <a:r>
              <a:rPr lang="en-IN" sz="2000" dirty="0" smtClean="0">
                <a:latin typeface="Times New Roman" pitchFamily="18" charset="0"/>
                <a:cs typeface="Times New Roman" pitchFamily="18" charset="0"/>
              </a:rPr>
              <a:t> matrix optimization problems is solved by a proposed recursive algorithm. Furthermore, a nonlinear version of MFPC is extended via kernel tricks to deal with a more complex cross-manifold learning situation. The synthetic tests show that our MFPC works on the cross-manifold structures well. Moreover, experimental results on the benchmark datasets and object tracking videos show excellent performance of our MFPC compared with some state-of-the-art manifold clustering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should be noted, that, unlike tensor voting, local PCA cannot be used to refine these estimates or take advantage of existing orientation estimates that may be available at the inputs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assumption is that some form of smoothness exists in the data and unobserved outputs can be predicted from previously observed outputs for similar inputs.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distinction between low and high-dimensional spaces is necessary, since highly specialized methods for low-dimensional cases exist in the literature.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approach is local, nonparametric and has a weak prior model of smoothness, which is implemented in the form of votes that communicate a point’s preferred orientation to its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a novel flat-type method named Multiple Flat Projections Clustering (MFPC) for </a:t>
            </a:r>
            <a:r>
              <a:rPr lang="en-IN" sz="2000" dirty="0" err="1" smtClean="0">
                <a:latin typeface="Times New Roman" pitchFamily="18" charset="0"/>
                <a:cs typeface="Times New Roman" pitchFamily="18" charset="0"/>
              </a:rPr>
              <a:t>crossmanifold</a:t>
            </a:r>
            <a:r>
              <a:rPr lang="en-IN" sz="2000" dirty="0" smtClean="0">
                <a:latin typeface="Times New Roman" pitchFamily="18" charset="0"/>
                <a:cs typeface="Times New Roman" pitchFamily="18" charset="0"/>
              </a:rPr>
              <a:t>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non-convex matrix optimization problems in our MFPC are decomposed into several non-convex vector optimization problems by a recursive algorithm, and the latter problems are solved by a proposed iterative algorithm of which the convergence is also </a:t>
            </a:r>
            <a:r>
              <a:rPr lang="en-IN" sz="2000" dirty="0" smtClean="0">
                <a:latin typeface="Times New Roman" pitchFamily="18" charset="0"/>
                <a:cs typeface="Times New Roman" pitchFamily="18" charset="0"/>
              </a:rPr>
              <a:t>given.</a:t>
            </a:r>
          </a:p>
          <a:p>
            <a:pPr algn="just">
              <a:lnSpc>
                <a:spcPct val="150000"/>
              </a:lnSpc>
            </a:pPr>
            <a:r>
              <a:rPr lang="en-IN" sz="2000" dirty="0" smtClean="0">
                <a:latin typeface="Times New Roman" pitchFamily="18" charset="0"/>
                <a:cs typeface="Times New Roman" pitchFamily="18" charset="0"/>
              </a:rPr>
              <a:t>To further investigate the ability to handle cross-manifold problem, we tested these methods on a nonlinear cross-manifold “Sine2” </a:t>
            </a:r>
            <a:r>
              <a:rPr lang="en-IN" sz="2000" dirty="0" smtClean="0">
                <a:latin typeface="Times New Roman" pitchFamily="18" charset="0"/>
                <a:cs typeface="Times New Roman" pitchFamily="18" charset="0"/>
              </a:rPr>
              <a:t>dataset, </a:t>
            </a:r>
            <a:r>
              <a:rPr lang="en-IN" sz="2000" dirty="0" smtClean="0">
                <a:latin typeface="Times New Roman" pitchFamily="18" charset="0"/>
                <a:cs typeface="Times New Roman" pitchFamily="18" charset="0"/>
              </a:rPr>
              <a:t>where the samples were from two sine functions and they intersected with each other.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above tests illustrate the ability of our MFPC to handle some cross-manifold 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major contribution of this approach is that it proposes a global, isometric method, which, unlike </a:t>
            </a:r>
            <a:r>
              <a:rPr lang="en-IN" sz="2000" dirty="0" err="1" smtClean="0">
                <a:latin typeface="Times New Roman" pitchFamily="18" charset="0"/>
                <a:cs typeface="Times New Roman" pitchFamily="18" charset="0"/>
              </a:rPr>
              <a:t>Isomap</a:t>
            </a:r>
            <a:r>
              <a:rPr lang="en-IN" sz="2000" dirty="0" smtClean="0">
                <a:latin typeface="Times New Roman" pitchFamily="18" charset="0"/>
                <a:cs typeface="Times New Roman" pitchFamily="18" charset="0"/>
              </a:rPr>
              <a:t>, can be applied to non-convex data 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Linear </a:t>
            </a:r>
            <a:r>
              <a:rPr lang="en-IN" sz="2000" dirty="0" smtClean="0">
                <a:latin typeface="Times New Roman" pitchFamily="18" charset="0"/>
                <a:cs typeface="Times New Roman" pitchFamily="18" charset="0"/>
              </a:rPr>
              <a:t>patches, areas of curvature and noise can be distinguished using the proposed measure. </a:t>
            </a:r>
          </a:p>
          <a:p>
            <a:pPr algn="just">
              <a:lnSpc>
                <a:spcPct val="150000"/>
              </a:lnSpc>
            </a:pPr>
            <a:r>
              <a:rPr lang="en-IN" sz="2000" dirty="0" smtClean="0">
                <a:latin typeface="Times New Roman" pitchFamily="18" charset="0"/>
                <a:cs typeface="Times New Roman" pitchFamily="18" charset="0"/>
              </a:rPr>
              <a:t>One could find multiple nearest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run the proposed algorithm starting from each of them and produce a multi-valued answer with a probability associated with each potential output </a:t>
            </a:r>
            <a:r>
              <a:rPr lang="en-IN" sz="2000" dirty="0" smtClean="0">
                <a:latin typeface="Times New Roman" pitchFamily="18" charset="0"/>
                <a:cs typeface="Times New Roman" pitchFamily="18" charset="0"/>
              </a:rPr>
              <a:t>value.</a:t>
            </a: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can view the proposed approach as learning data from a single class, which can serve as the groundwork for an approach for pattern recognition, data mining, supervised and unsupervised classification.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synthetic and benchmark datasets show the amazing performance of our MFPC compared with some state-of-the art clustering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analyze the performance of our MFPC compared with </a:t>
            </a:r>
            <a:r>
              <a:rPr lang="en-IN" sz="2000" dirty="0" err="1" smtClean="0">
                <a:latin typeface="Times New Roman" pitchFamily="18" charset="0"/>
                <a:cs typeface="Times New Roman" pitchFamily="18" charset="0"/>
              </a:rPr>
              <a:t>kmeans</a:t>
            </a:r>
            <a:r>
              <a:rPr lang="en-IN" sz="2000" dirty="0" smtClean="0">
                <a:latin typeface="Times New Roman" pitchFamily="18" charset="0"/>
                <a:cs typeface="Times New Roman" pitchFamily="18" charset="0"/>
              </a:rPr>
              <a:t>, SMMC, </a:t>
            </a:r>
            <a:r>
              <a:rPr lang="en-IN" sz="2000" dirty="0" err="1" smtClean="0">
                <a:latin typeface="Times New Roman" pitchFamily="18" charset="0"/>
                <a:cs typeface="Times New Roman" pitchFamily="18" charset="0"/>
              </a:rPr>
              <a:t>kPC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kPPC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LkPPC</a:t>
            </a:r>
            <a:r>
              <a:rPr lang="en-IN" sz="2000" dirty="0" smtClean="0">
                <a:latin typeface="Times New Roman" pitchFamily="18" charset="0"/>
                <a:cs typeface="Times New Roman" pitchFamily="18" charset="0"/>
              </a:rPr>
              <a:t>, TWSVC, </a:t>
            </a:r>
            <a:r>
              <a:rPr lang="en-IN" sz="2000" dirty="0" err="1" smtClean="0">
                <a:latin typeface="Times New Roman" pitchFamily="18" charset="0"/>
                <a:cs typeface="Times New Roman" pitchFamily="18" charset="0"/>
              </a:rPr>
              <a:t>kFC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t>
            </a:r>
            <a:r>
              <a:rPr lang="en-IN" sz="2000" dirty="0" err="1" smtClean="0">
                <a:latin typeface="Times New Roman" pitchFamily="18" charset="0"/>
                <a:cs typeface="Times New Roman" pitchFamily="18" charset="0"/>
              </a:rPr>
              <a:t>LkFC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on some synthetic and benchmark datasets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on the other six datasets, one should carefully select the parameters to achieve the best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an appropriate feature space, which actually improve the performance of nonlinear MFPC, has the precedence in parameter selection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these methods, some subtle techniques were used to distinguish the different manifold s from the </a:t>
            </a:r>
            <a:r>
              <a:rPr lang="en-IN" sz="2000" dirty="0" smtClean="0">
                <a:latin typeface="Times New Roman" pitchFamily="18" charset="0"/>
                <a:cs typeface="Times New Roman" pitchFamily="18" charset="0"/>
              </a:rPr>
              <a:t>intersections.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Spatial clustering methods in data mining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J.W. Han, M. Kamber, and A. Tung.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Spatial data mining or knowledge discovery in spatial databases differs from regular data mining in analogous with the differences between non-spatial data and spatial data.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Introduction to Data Mining, (1st Edition)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P.N. Tan, M. Steinbach, and V. Kumar.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Data Mining combines ideas from statistics, machine learning, artificial intelligence, and database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image processing handbook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J.C. Russ.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Features a greater range of computationally intensive algorithms than previous versions Provides better organization, more quantitative results, and new material on recent developments.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Image denoising by sparse 3-d transform-domain collaborative filtering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Dabov, A. Foi, V. Katkovnik, and K. Egiazarian.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realize it using the three successive steps: 3D transformation of a group, shrinkage of the transform spectrum, and inverse 3D transformation.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752600" y="1371600"/>
            <a:ext cx="66294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lnSpc>
                <a:spcPct val="120000"/>
              </a:lnSpc>
              <a:buNone/>
            </a:pPr>
            <a:r>
              <a:rPr lang="en-IN" sz="1800" dirty="0" smtClean="0">
                <a:latin typeface="Times New Roman" pitchFamily="18" charset="0"/>
                <a:cs typeface="Times New Roman" pitchFamily="18" charset="0"/>
              </a:rPr>
              <a:t>    A </a:t>
            </a:r>
            <a:r>
              <a:rPr lang="en-IN" sz="1800" dirty="0" smtClean="0">
                <a:latin typeface="Times New Roman" pitchFamily="18" charset="0"/>
                <a:cs typeface="Times New Roman" pitchFamily="18" charset="0"/>
              </a:rPr>
              <a:t>multiple flat projections clustering method (MFPC) for cross-manifold clustering has been proposed. It projects the given samples into multiple subspaces to discover the implicit manifolds. In MFPC, the samples on the same manifold would be distinguished from the others, though they may be separated by the cross structures. The </a:t>
            </a:r>
            <a:r>
              <a:rPr lang="en-IN" sz="1800" dirty="0" err="1" smtClean="0">
                <a:latin typeface="Times New Roman" pitchFamily="18" charset="0"/>
                <a:cs typeface="Times New Roman" pitchFamily="18" charset="0"/>
              </a:rPr>
              <a:t>nonconvex</a:t>
            </a:r>
            <a:r>
              <a:rPr lang="en-IN" sz="1800" dirty="0" smtClean="0">
                <a:latin typeface="Times New Roman" pitchFamily="18" charset="0"/>
                <a:cs typeface="Times New Roman" pitchFamily="18" charset="0"/>
              </a:rPr>
              <a:t> matrix optimization problems in MFPC are decomposed into several non-convex vector optimization problems recursively, which are solved by a convergent iterative algorithm. Moreover, MFPC has been extended to nonlinear case via kernel tricks, and this nonlinear model can handle more complex cross-manifold clustering. The synthetic tests have shown that our MFPC has the ability to discover the implicit manifolds from cross-manifold data. Further, experimental results on the benchmark datasets have indicated that our MFPC outperforms many other state-of-the-art clustering methods. For practical convenience, the synthetic datasets and the corresponding MFPC codes have been uploaded upon http://www.optimal-group.org/Resources/Code/MFPC.html. It is true that the computation cost of our MFPC is higher than other methods. Consequently, designing more efficient solvers and model selection methods are the future works.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J.W. Han, M. </a:t>
            </a:r>
            <a:r>
              <a:rPr lang="en-IN" sz="1800" dirty="0" err="1" smtClean="0">
                <a:latin typeface="Times New Roman" pitchFamily="18" charset="0"/>
                <a:cs typeface="Times New Roman" pitchFamily="18" charset="0"/>
              </a:rPr>
              <a:t>Kamber</a:t>
            </a:r>
            <a:r>
              <a:rPr lang="en-IN" sz="1800" dirty="0" smtClean="0">
                <a:latin typeface="Times New Roman" pitchFamily="18" charset="0"/>
                <a:cs typeface="Times New Roman" pitchFamily="18" charset="0"/>
              </a:rPr>
              <a:t>, and A. Tung. Spatial clustering methods in data mining. Geographic Data Mining and Knowledge Discovery, pages 188–217, 2001.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P.N. Tan, M. Steinbach, and V. Kumar. Introduction to Data Mining, (1st Edition). Addison-Wesley Longman Publishing Co., Inc., Boston, MA, USA, 2005.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J.C. Russ. The image processing handbook. CRC press,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K. </a:t>
            </a:r>
            <a:r>
              <a:rPr lang="en-IN" sz="1800" dirty="0" err="1" smtClean="0">
                <a:latin typeface="Times New Roman" pitchFamily="18" charset="0"/>
                <a:cs typeface="Times New Roman" pitchFamily="18" charset="0"/>
              </a:rPr>
              <a:t>Dabov</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Foi</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Katkovnik</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Egiazarian</a:t>
            </a:r>
            <a:r>
              <a:rPr lang="en-IN" sz="1800" dirty="0" smtClean="0">
                <a:latin typeface="Times New Roman" pitchFamily="18" charset="0"/>
                <a:cs typeface="Times New Roman" pitchFamily="18" charset="0"/>
              </a:rPr>
              <a:t>. Image </a:t>
            </a:r>
            <a:r>
              <a:rPr lang="en-IN" sz="1800" dirty="0" err="1" smtClean="0">
                <a:latin typeface="Times New Roman" pitchFamily="18" charset="0"/>
                <a:cs typeface="Times New Roman" pitchFamily="18" charset="0"/>
              </a:rPr>
              <a:t>denoising</a:t>
            </a:r>
            <a:r>
              <a:rPr lang="en-IN" sz="1800" dirty="0" smtClean="0">
                <a:latin typeface="Times New Roman" pitchFamily="18" charset="0"/>
                <a:cs typeface="Times New Roman" pitchFamily="18" charset="0"/>
              </a:rPr>
              <a:t> by sparse 3-d transform-domain collaborative filtering. IEEE Transactions on Image Processing, 16(8):2080–2095, 2007.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Y. Wu, J. Lim, M. Yang, and et al. Online object tracking: A benchmark. In Computer Vision and Pattern Recognition (CVPR), 2013 IEEE Conference on, 2013.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H.W. </a:t>
            </a:r>
            <a:r>
              <a:rPr lang="en-IN" sz="2000" dirty="0" err="1" smtClean="0">
                <a:latin typeface="Times New Roman" pitchFamily="18" charset="0"/>
                <a:cs typeface="Times New Roman" pitchFamily="18" charset="0"/>
              </a:rPr>
              <a:t>Hu</a:t>
            </a:r>
            <a:r>
              <a:rPr lang="en-IN" sz="2000" dirty="0" smtClean="0">
                <a:latin typeface="Times New Roman" pitchFamily="18" charset="0"/>
                <a:cs typeface="Times New Roman" pitchFamily="18" charset="0"/>
              </a:rPr>
              <a:t>, B. Ma, J.B. </a:t>
            </a:r>
            <a:r>
              <a:rPr lang="en-IN" sz="2000" dirty="0" err="1" smtClean="0">
                <a:latin typeface="Times New Roman" pitchFamily="18" charset="0"/>
                <a:cs typeface="Times New Roman" pitchFamily="18" charset="0"/>
              </a:rPr>
              <a:t>Shen</a:t>
            </a:r>
            <a:r>
              <a:rPr lang="en-IN" sz="2000" dirty="0" smtClean="0">
                <a:latin typeface="Times New Roman" pitchFamily="18" charset="0"/>
                <a:cs typeface="Times New Roman" pitchFamily="18" charset="0"/>
              </a:rPr>
              <a:t>, and L. </a:t>
            </a:r>
            <a:r>
              <a:rPr lang="en-IN" sz="2000" dirty="0" err="1" smtClean="0">
                <a:latin typeface="Times New Roman" pitchFamily="18" charset="0"/>
                <a:cs typeface="Times New Roman" pitchFamily="18" charset="0"/>
              </a:rPr>
              <a:t>Shao</a:t>
            </a:r>
            <a:r>
              <a:rPr lang="en-IN" sz="2000" dirty="0" smtClean="0">
                <a:latin typeface="Times New Roman" pitchFamily="18" charset="0"/>
                <a:cs typeface="Times New Roman" pitchFamily="18" charset="0"/>
              </a:rPr>
              <a:t>. Manifold regularized correlation object tracking. IEEE Transactions on Neural Networks and Learning Systems, 29(5):1786–1795, 2018.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M.W. Berry. Survey of Text Mining I: Clustering, Classification, and Retrieval, volume 1. Springer, 2004.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 </a:t>
            </a:r>
            <a:r>
              <a:rPr lang="en-IN" sz="2000" dirty="0" err="1" smtClean="0">
                <a:latin typeface="Times New Roman" pitchFamily="18" charset="0"/>
                <a:cs typeface="Times New Roman" pitchFamily="18" charset="0"/>
              </a:rPr>
              <a:t>Hotho</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Nurnberger</a:t>
            </a:r>
            <a:r>
              <a:rPr lang="en-IN" sz="2000" dirty="0" smtClean="0">
                <a:latin typeface="Times New Roman" pitchFamily="18" charset="0"/>
                <a:cs typeface="Times New Roman" pitchFamily="18" charset="0"/>
              </a:rPr>
              <a:t>, and G. </a:t>
            </a:r>
            <a:r>
              <a:rPr lang="en-IN" sz="2000" dirty="0" err="1" smtClean="0">
                <a:latin typeface="Times New Roman" pitchFamily="18" charset="0"/>
                <a:cs typeface="Times New Roman" pitchFamily="18" charset="0"/>
              </a:rPr>
              <a:t>Paas</a:t>
            </a:r>
            <a:r>
              <a:rPr lang="en-IN" sz="2000" dirty="0" smtClean="0">
                <a:latin typeface="Times New Roman" pitchFamily="18" charset="0"/>
                <a:cs typeface="Times New Roman" pitchFamily="18" charset="0"/>
              </a:rPr>
              <a:t>. A brief survey of text mining. </a:t>
            </a:r>
            <a:r>
              <a:rPr lang="en-IN" sz="2000" dirty="0" err="1" smtClean="0">
                <a:latin typeface="Times New Roman" pitchFamily="18" charset="0"/>
                <a:cs typeface="Times New Roman" pitchFamily="18" charset="0"/>
              </a:rPr>
              <a:t>Ldv</a:t>
            </a:r>
            <a:r>
              <a:rPr lang="en-IN" sz="2000" dirty="0" smtClean="0">
                <a:latin typeface="Times New Roman" pitchFamily="18" charset="0"/>
                <a:cs typeface="Times New Roman" pitchFamily="18" charset="0"/>
              </a:rPr>
              <a:t> Forum, 20(1):19–62, 2005.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P.S. Bradley and O.L. </a:t>
            </a:r>
            <a:r>
              <a:rPr lang="en-IN" sz="2000" dirty="0" err="1" smtClean="0">
                <a:latin typeface="Times New Roman" pitchFamily="18" charset="0"/>
                <a:cs typeface="Times New Roman" pitchFamily="18" charset="0"/>
              </a:rPr>
              <a:t>Mangasarian</a:t>
            </a:r>
            <a:r>
              <a:rPr lang="en-IN" sz="2000" dirty="0" smtClean="0">
                <a:latin typeface="Times New Roman" pitchFamily="18" charset="0"/>
                <a:cs typeface="Times New Roman" pitchFamily="18" charset="0"/>
              </a:rPr>
              <a:t>. k-plane clustering. Journal of Global Optimization, 16(1):23–32, 2000.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P. Tseng. Nearest q-flat to m points. Journal of Optimization Theory and Applications, 105(1):249–252, 2000.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1356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Multiple Flat Projections for Cross-Manifold Clustering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2021-07-22T13:53:18Z</dcterms:modified>
</cp:coreProperties>
</file>