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Feature Selection Based on a Sparse Neural-Network Layer With Normalizing Constraints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Feature </a:t>
            </a:r>
            <a:r>
              <a:rPr lang="en-IN" sz="1900" dirty="0" smtClean="0">
                <a:latin typeface="Times New Roman" pitchFamily="18" charset="0"/>
                <a:cs typeface="Times New Roman" pitchFamily="18" charset="0"/>
              </a:rPr>
              <a:t>selection (FS) is an important step in machine learning since it has been shown to improve prediction accuracy while suppressing the curse of dimensionality of high-dimensional data. Neural networks have experienced tremendous success in solving many nonlinear learning problems. Here, we propose a new neural-network-based FS approach that introduces two constraints, the satisfaction of which leads to a sparse FS layer. We performed extensive experiments on synthetic and real-world data to evaluate the performance of our proposed FS method. In the experiments, we focus on high-dimensional, low-sample-size data since they represent the main challenge for FS. The results confirm that the proposed FS method based on a sparse neural-network layer with normalizing constraints (</a:t>
            </a:r>
            <a:r>
              <a:rPr lang="en-IN" sz="1900" dirty="0" err="1" smtClean="0">
                <a:latin typeface="Times New Roman" pitchFamily="18" charset="0"/>
                <a:cs typeface="Times New Roman" pitchFamily="18" charset="0"/>
              </a:rPr>
              <a:t>SNeL</a:t>
            </a:r>
            <a:r>
              <a:rPr lang="en-IN" sz="1900" dirty="0" smtClean="0">
                <a:latin typeface="Times New Roman" pitchFamily="18" charset="0"/>
                <a:cs typeface="Times New Roman" pitchFamily="18" charset="0"/>
              </a:rPr>
              <a:t>-FS) is able to select the important features and yields superior performance compared to other conventional FS methods</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exact or approximate formulas of the leave-one-out error for a number of learning </a:t>
            </a:r>
            <a:r>
              <a:rPr lang="en-IN" sz="2000" dirty="0" smtClean="0">
                <a:latin typeface="Times New Roman" pitchFamily="18" charset="0"/>
                <a:cs typeface="Times New Roman" pitchFamily="18" charset="0"/>
              </a:rPr>
              <a:t>machines.</a:t>
            </a:r>
          </a:p>
          <a:p>
            <a:pPr algn="just">
              <a:lnSpc>
                <a:spcPct val="150000"/>
              </a:lnSpc>
            </a:pPr>
            <a:r>
              <a:rPr lang="en-IN" sz="2000" dirty="0" smtClean="0">
                <a:latin typeface="Times New Roman" pitchFamily="18" charset="0"/>
                <a:cs typeface="Times New Roman" pitchFamily="18" charset="0"/>
              </a:rPr>
              <a:t>Even though recent attempts have been made to facilitate the interpretability of deep neural networks (DNNs), existing methods are susceptible to noise and lack of </a:t>
            </a:r>
            <a:r>
              <a:rPr lang="en-IN" sz="2000" dirty="0" smtClean="0">
                <a:latin typeface="Times New Roman" pitchFamily="18" charset="0"/>
                <a:cs typeface="Times New Roman" pitchFamily="18" charset="0"/>
              </a:rPr>
              <a:t>robustness.</a:t>
            </a:r>
          </a:p>
          <a:p>
            <a:pPr algn="just">
              <a:lnSpc>
                <a:spcPct val="150000"/>
              </a:lnSpc>
            </a:pPr>
            <a:r>
              <a:rPr lang="en-IN" sz="2000" dirty="0" smtClean="0">
                <a:latin typeface="Times New Roman" pitchFamily="18" charset="0"/>
                <a:cs typeface="Times New Roman" pitchFamily="18" charset="0"/>
              </a:rPr>
              <a:t>Existing methods either fit a simple model in the local region around the </a:t>
            </a:r>
            <a:r>
              <a:rPr lang="en-IN" sz="2000" dirty="0" smtClean="0">
                <a:latin typeface="Times New Roman" pitchFamily="18" charset="0"/>
                <a:cs typeface="Times New Roman" pitchFamily="18" charset="0"/>
              </a:rPr>
              <a:t>input </a:t>
            </a:r>
            <a:r>
              <a:rPr lang="en-IN" sz="2000" dirty="0" smtClean="0">
                <a:latin typeface="Times New Roman" pitchFamily="18" charset="0"/>
                <a:cs typeface="Times New Roman" pitchFamily="18" charset="0"/>
              </a:rPr>
              <a:t>or locally perturb the input to see how the prediction </a:t>
            </a:r>
            <a:r>
              <a:rPr lang="en-IN" sz="2000" dirty="0" smtClean="0">
                <a:latin typeface="Times New Roman" pitchFamily="18" charset="0"/>
                <a:cs typeface="Times New Roman" pitchFamily="18" charset="0"/>
              </a:rPr>
              <a:t>changes.</a:t>
            </a:r>
          </a:p>
          <a:p>
            <a:pPr algn="just">
              <a:lnSpc>
                <a:spcPct val="150000"/>
              </a:lnSpc>
            </a:pPr>
            <a:r>
              <a:rPr lang="en-IN" sz="2000" dirty="0" smtClean="0">
                <a:latin typeface="Times New Roman" pitchFamily="18" charset="0"/>
                <a:cs typeface="Times New Roman" pitchFamily="18" charset="0"/>
              </a:rPr>
              <a:t>We use synthetic data to compare the performance of </a:t>
            </a:r>
            <a:r>
              <a:rPr lang="en-IN" sz="2000" dirty="0" err="1" smtClean="0">
                <a:latin typeface="Times New Roman" pitchFamily="18" charset="0"/>
                <a:cs typeface="Times New Roman" pitchFamily="18" charset="0"/>
              </a:rPr>
              <a:t>DeepPINK</a:t>
            </a:r>
            <a:r>
              <a:rPr lang="en-IN" sz="2000" dirty="0" smtClean="0">
                <a:latin typeface="Times New Roman" pitchFamily="18" charset="0"/>
                <a:cs typeface="Times New Roman" pitchFamily="18" charset="0"/>
              </a:rPr>
              <a:t> to existing methods in the </a:t>
            </a:r>
            <a:r>
              <a:rPr lang="en-IN" sz="2000" dirty="0" smtClean="0">
                <a:latin typeface="Times New Roman" pitchFamily="18" charset="0"/>
                <a:cs typeface="Times New Roman" pitchFamily="18" charset="0"/>
              </a:rPr>
              <a:t>literature.</a:t>
            </a:r>
          </a:p>
          <a:p>
            <a:pPr algn="just">
              <a:lnSpc>
                <a:spcPct val="150000"/>
              </a:lnSpc>
            </a:pPr>
            <a:r>
              <a:rPr lang="en-IN" sz="2000" dirty="0" smtClean="0">
                <a:latin typeface="Times New Roman" pitchFamily="18" charset="0"/>
                <a:cs typeface="Times New Roman" pitchFamily="18" charset="0"/>
              </a:rPr>
              <a:t>We did not compare with SVR with nonlinear kernel because we could not find any feature importance measure with nonlinear kernel in existing software packages.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top-down influence is especially effective when dealing with high noise or difficult segmentation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 modules are simple, their combined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can be complex, and new algorithms can be plugged in to rewire the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e.g., a fast pathway for low noise, and an iterative mode for complex problems such as MNIST-2</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problem of segmentation, not </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 In fact, such segmentation requires semantic understanding of the object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issue of whether top-down connections and iterative processing are useful for object recognition has been a point of hot contention</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calculates the correlation coefficients of second, fourth, and sixth-order </a:t>
            </a:r>
            <a:r>
              <a:rPr lang="en-IN" sz="2000" dirty="0" err="1" smtClean="0">
                <a:latin typeface="Times New Roman" pitchFamily="18" charset="0"/>
                <a:cs typeface="Times New Roman" pitchFamily="18" charset="0"/>
              </a:rPr>
              <a:t>cumulants</a:t>
            </a:r>
            <a:r>
              <a:rPr lang="en-IN" sz="2000" dirty="0" smtClean="0">
                <a:latin typeface="Times New Roman" pitchFamily="18" charset="0"/>
                <a:cs typeface="Times New Roman" pitchFamily="18" charset="0"/>
              </a:rPr>
              <a:t> with the proposed formula and selects an effective feature according to the calculated values.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method, the deep learning-based AMC method is used to measure and compare the classification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in this paper, we use only the features that greatly affect the classification performance through the proposed algorithm to reduce the computational complexity and to identify the received signal quickly while using the basic DNN structure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method uses correlation as a data analysis method to select effective </a:t>
            </a:r>
            <a:r>
              <a:rPr lang="en-IN" sz="2000" dirty="0" smtClean="0">
                <a:latin typeface="Times New Roman" pitchFamily="18" charset="0"/>
                <a:cs typeface="Times New Roman" pitchFamily="18" charset="0"/>
              </a:rPr>
              <a:t>features.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Although its performance may degrade, it is capable of performing </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 and segmentation tasks with different levels of difficulties using the same underlying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validated the performance of </a:t>
            </a:r>
            <a:r>
              <a:rPr lang="en-IN" sz="2000" dirty="0" err="1" smtClean="0">
                <a:latin typeface="Times New Roman" pitchFamily="18" charset="0"/>
                <a:cs typeface="Times New Roman" pitchFamily="18" charset="0"/>
              </a:rPr>
              <a:t>aNN</a:t>
            </a:r>
            <a:r>
              <a:rPr lang="en-IN" sz="2000" dirty="0" smtClean="0">
                <a:latin typeface="Times New Roman" pitchFamily="18" charset="0"/>
                <a:cs typeface="Times New Roman" pitchFamily="18" charset="0"/>
              </a:rPr>
              <a:t> on the MNIST variation dataset. We obtained accuracy better than or competitive to state of art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Contrary to random background dataset, in this problem, more iterations conclusively lead to better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context of image-</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feedforward</a:t>
            </a:r>
            <a:r>
              <a:rPr lang="en-IN" sz="2000" dirty="0" smtClean="0">
                <a:latin typeface="Times New Roman" pitchFamily="18" charset="0"/>
                <a:cs typeface="Times New Roman" pitchFamily="18" charset="0"/>
              </a:rPr>
              <a:t> neural networks have been shown to have good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In our work, we find that </a:t>
            </a:r>
            <a:r>
              <a:rPr lang="en-IN" sz="2000" dirty="0" err="1" smtClean="0">
                <a:latin typeface="Times New Roman" pitchFamily="18" charset="0"/>
                <a:cs typeface="Times New Roman" pitchFamily="18" charset="0"/>
              </a:rPr>
              <a:t>feedforward</a:t>
            </a:r>
            <a:r>
              <a:rPr lang="en-IN" sz="2000" dirty="0" smtClean="0">
                <a:latin typeface="Times New Roman" pitchFamily="18" charset="0"/>
                <a:cs typeface="Times New Roman" pitchFamily="18" charset="0"/>
              </a:rPr>
              <a:t> processing is sufficient for good performance on clean digits.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Mechanisms of top-down attention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 Baluch and L. Itti.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pitchFamily="18" charset="0"/>
                          <a:ea typeface="Calibri"/>
                          <a:cs typeface="Times New Roman" pitchFamily="18" charset="0"/>
                        </a:rPr>
                        <a:t>An important area of future research is to understand the nature of top-down signals that facilitate attentional guidance towards behaviorally relevant locations and features.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Attention during natural vision warps semantic representation across the human brain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 C¸ ukur, S. Nishimoto, A. G. Huth, and J. L. Gallant.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pitchFamily="18" charset="0"/>
                          <a:ea typeface="Calibri"/>
                          <a:cs typeface="Times New Roman" pitchFamily="18" charset="0"/>
                        </a:rPr>
                        <a:t>Attentional</a:t>
                      </a:r>
                      <a:r>
                        <a:rPr lang="en-US" sz="2000" dirty="0">
                          <a:solidFill>
                            <a:srgbClr val="333333"/>
                          </a:solidFill>
                          <a:latin typeface="Times New Roman" pitchFamily="18" charset="0"/>
                          <a:ea typeface="Calibri"/>
                          <a:cs typeface="Times New Roman" pitchFamily="18" charset="0"/>
                        </a:rPr>
                        <a:t> warping of semantic representation occurred even when the attended category was not present in the movie; thus, the effect was not a target-detection artifact</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Modelling</a:t>
                      </a:r>
                      <a:r>
                        <a:rPr lang="en-US" sz="2000" dirty="0">
                          <a:latin typeface="Times New Roman"/>
                          <a:ea typeface="Calibri"/>
                          <a:cs typeface="Latha"/>
                        </a:rPr>
                        <a:t> search for people in 900 scenes: A combined source model of eye guidance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A. Ehinger, B. Hidalgo-Sotelo, A. Torralba, and A. Oliva.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eye movements were used to evaluate computational models of search guidance from three sources: Saliency, target features, and scene context.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fast learning algorithm for deep belief nets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E. Hinton, S. Osindero, and Y.-W. Teh.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fast, greedy algorithm is used to initialize a slower learning procedure that fine-tunes the weights using a contrastive version of the wake-sleep algorithm.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905000" y="1295400"/>
            <a:ext cx="60960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1900" dirty="0" smtClean="0">
                <a:latin typeface="Times New Roman" pitchFamily="18" charset="0"/>
                <a:cs typeface="Times New Roman" pitchFamily="18" charset="0"/>
              </a:rPr>
              <a:t>    Generative </a:t>
            </a:r>
            <a:r>
              <a:rPr lang="en-IN" sz="1900" dirty="0" smtClean="0">
                <a:latin typeface="Times New Roman" pitchFamily="18" charset="0"/>
                <a:cs typeface="Times New Roman" pitchFamily="18" charset="0"/>
              </a:rPr>
              <a:t>models have been a popular </a:t>
            </a:r>
            <a:r>
              <a:rPr lang="en-IN" sz="1900" dirty="0" smtClean="0">
                <a:latin typeface="Times New Roman" pitchFamily="18" charset="0"/>
                <a:cs typeface="Times New Roman" pitchFamily="18" charset="0"/>
              </a:rPr>
              <a:t>approach. </a:t>
            </a:r>
            <a:r>
              <a:rPr lang="en-IN" sz="1900" dirty="0" smtClean="0">
                <a:latin typeface="Times New Roman" pitchFamily="18" charset="0"/>
                <a:cs typeface="Times New Roman" pitchFamily="18" charset="0"/>
              </a:rPr>
              <a:t>They are typically based on a probabilistic framework such as Boltzmann Machines and can be stacked into a deep architecture. They have advantages over discriminative models in dealing with object occlusion. In addition, prior knowledge can be easily incorporated in generative models in the forms of latent variables. However, despite the mathematical beauty of a probabilistic framework, this class of models currently suffer from the difficulty of generative learning and have been mostly successful in learning small patches of natural images and </a:t>
            </a:r>
            <a:r>
              <a:rPr lang="en-IN" sz="1900" dirty="0" smtClean="0">
                <a:latin typeface="Times New Roman" pitchFamily="18" charset="0"/>
                <a:cs typeface="Times New Roman" pitchFamily="18" charset="0"/>
              </a:rPr>
              <a:t>objects. </a:t>
            </a:r>
            <a:r>
              <a:rPr lang="en-IN" sz="1900" dirty="0" smtClean="0">
                <a:latin typeface="Times New Roman" pitchFamily="18" charset="0"/>
                <a:cs typeface="Times New Roman" pitchFamily="18" charset="0"/>
              </a:rPr>
              <a:t>In addition, inferring the hidden variables from images is a difficult process and many iterations are typically needed for the model to </a:t>
            </a:r>
            <a:r>
              <a:rPr lang="en-IN" sz="1900" dirty="0" smtClean="0">
                <a:latin typeface="Times New Roman" pitchFamily="18" charset="0"/>
                <a:cs typeface="Times New Roman" pitchFamily="18" charset="0"/>
              </a:rPr>
              <a:t>converge. </a:t>
            </a:r>
            <a:r>
              <a:rPr lang="en-IN" sz="1900" dirty="0" smtClean="0">
                <a:latin typeface="Times New Roman" pitchFamily="18" charset="0"/>
                <a:cs typeface="Times New Roman" pitchFamily="18" charset="0"/>
              </a:rPr>
              <a:t>A recent trend is to first train a DBN or DBM model then turn the model into a discriminative network for classification. This allows for fast recognition but the discriminative network loses the generative ability and cannot combine top-down and bottom-up information. We sought a simple architecture that can flexibly navigate between discriminative and generative frameworks. This should ideally allow for one-pass quick recognition for images with easy and well-segmented objects, but naturally allow for iteration and influence by cognitive-bias when the need for segmentation arises in corrupted or occluded image </a:t>
            </a:r>
            <a:r>
              <a:rPr lang="en-IN" sz="1900" dirty="0" smtClean="0">
                <a:latin typeface="Times New Roman" pitchFamily="18" charset="0"/>
                <a:cs typeface="Times New Roman" pitchFamily="18" charset="0"/>
              </a:rPr>
              <a:t>settings.</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F. </a:t>
            </a:r>
            <a:r>
              <a:rPr lang="en-IN" sz="1800" dirty="0" err="1" smtClean="0">
                <a:latin typeface="Times New Roman" pitchFamily="18" charset="0"/>
                <a:cs typeface="Times New Roman" pitchFamily="18" charset="0"/>
              </a:rPr>
              <a:t>Baluch</a:t>
            </a:r>
            <a:r>
              <a:rPr lang="en-IN" sz="1800" dirty="0" smtClean="0">
                <a:latin typeface="Times New Roman" pitchFamily="18" charset="0"/>
                <a:cs typeface="Times New Roman" pitchFamily="18" charset="0"/>
              </a:rPr>
              <a:t> and L. </a:t>
            </a:r>
            <a:r>
              <a:rPr lang="en-IN" sz="1800" dirty="0" err="1" smtClean="0">
                <a:latin typeface="Times New Roman" pitchFamily="18" charset="0"/>
                <a:cs typeface="Times New Roman" pitchFamily="18" charset="0"/>
              </a:rPr>
              <a:t>Itti</a:t>
            </a:r>
            <a:r>
              <a:rPr lang="en-IN" sz="1800" dirty="0" smtClean="0">
                <a:latin typeface="Times New Roman" pitchFamily="18" charset="0"/>
                <a:cs typeface="Times New Roman" pitchFamily="18" charset="0"/>
              </a:rPr>
              <a:t>. Mechanisms of top-down attention. Trends in neurosciences, 34(4):210– 224, 2011.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T. C¸ </a:t>
            </a:r>
            <a:r>
              <a:rPr lang="en-IN" sz="1800" dirty="0" err="1" smtClean="0">
                <a:latin typeface="Times New Roman" pitchFamily="18" charset="0"/>
                <a:cs typeface="Times New Roman" pitchFamily="18" charset="0"/>
              </a:rPr>
              <a:t>ukur</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Nishimoto</a:t>
            </a:r>
            <a:r>
              <a:rPr lang="en-IN" sz="1800" dirty="0" smtClean="0">
                <a:latin typeface="Times New Roman" pitchFamily="18" charset="0"/>
                <a:cs typeface="Times New Roman" pitchFamily="18" charset="0"/>
              </a:rPr>
              <a:t>, A. G. </a:t>
            </a:r>
            <a:r>
              <a:rPr lang="en-IN" sz="1800" dirty="0" err="1" smtClean="0">
                <a:latin typeface="Times New Roman" pitchFamily="18" charset="0"/>
                <a:cs typeface="Times New Roman" pitchFamily="18" charset="0"/>
              </a:rPr>
              <a:t>Huth</a:t>
            </a:r>
            <a:r>
              <a:rPr lang="en-IN" sz="1800" dirty="0" smtClean="0">
                <a:latin typeface="Times New Roman" pitchFamily="18" charset="0"/>
                <a:cs typeface="Times New Roman" pitchFamily="18" charset="0"/>
              </a:rPr>
              <a:t>, and J. L. Gallant. Attention during natural vision warps semantic representation across the human brain. Nature neuroscience, 16(6):763–770,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K. A. </a:t>
            </a:r>
            <a:r>
              <a:rPr lang="en-IN" sz="1800" dirty="0" err="1" smtClean="0">
                <a:latin typeface="Times New Roman" pitchFamily="18" charset="0"/>
                <a:cs typeface="Times New Roman" pitchFamily="18" charset="0"/>
              </a:rPr>
              <a:t>Ehinger</a:t>
            </a:r>
            <a:r>
              <a:rPr lang="en-IN" sz="1800" dirty="0" smtClean="0">
                <a:latin typeface="Times New Roman" pitchFamily="18" charset="0"/>
                <a:cs typeface="Times New Roman" pitchFamily="18" charset="0"/>
              </a:rPr>
              <a:t>, B. Hidalgo-</a:t>
            </a:r>
            <a:r>
              <a:rPr lang="en-IN" sz="1800" dirty="0" err="1" smtClean="0">
                <a:latin typeface="Times New Roman" pitchFamily="18" charset="0"/>
                <a:cs typeface="Times New Roman" pitchFamily="18" charset="0"/>
              </a:rPr>
              <a:t>Sotelo</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Torralba</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Oliva</a:t>
            </a:r>
            <a:r>
              <a:rPr lang="en-IN" sz="1800" dirty="0" smtClean="0">
                <a:latin typeface="Times New Roman" pitchFamily="18" charset="0"/>
                <a:cs typeface="Times New Roman" pitchFamily="18" charset="0"/>
              </a:rPr>
              <a:t>. Modelling search for people in 900 scenes: A combined source model of eye guidance. Visual cognition, 17(6-7):945–978,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J. M. Henderson, M. </a:t>
            </a:r>
            <a:r>
              <a:rPr lang="en-IN" sz="1800" dirty="0" err="1" smtClean="0">
                <a:latin typeface="Times New Roman" pitchFamily="18" charset="0"/>
                <a:cs typeface="Times New Roman" pitchFamily="18" charset="0"/>
              </a:rPr>
              <a:t>Chanceaux</a:t>
            </a:r>
            <a:r>
              <a:rPr lang="en-IN" sz="1800" dirty="0" smtClean="0">
                <a:latin typeface="Times New Roman" pitchFamily="18" charset="0"/>
                <a:cs typeface="Times New Roman" pitchFamily="18" charset="0"/>
              </a:rPr>
              <a:t>, and T. J. Smith. The influence of clutter on real-world scene search: Evidence from search efficiency and eye movements. Journal of Vision, 9(1):32,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G. E. Hinton, S. </a:t>
            </a:r>
            <a:r>
              <a:rPr lang="en-IN" sz="1800" dirty="0" err="1" smtClean="0">
                <a:latin typeface="Times New Roman" pitchFamily="18" charset="0"/>
                <a:cs typeface="Times New Roman" pitchFamily="18" charset="0"/>
              </a:rPr>
              <a:t>Osindero</a:t>
            </a:r>
            <a:r>
              <a:rPr lang="en-IN" sz="1800" dirty="0" smtClean="0">
                <a:latin typeface="Times New Roman" pitchFamily="18" charset="0"/>
                <a:cs typeface="Times New Roman" pitchFamily="18" charset="0"/>
              </a:rPr>
              <a:t>, and Y.-W. </a:t>
            </a:r>
            <a:r>
              <a:rPr lang="en-IN" sz="1800" dirty="0" err="1" smtClean="0">
                <a:latin typeface="Times New Roman" pitchFamily="18" charset="0"/>
                <a:cs typeface="Times New Roman" pitchFamily="18" charset="0"/>
              </a:rPr>
              <a:t>Teh</a:t>
            </a:r>
            <a:r>
              <a:rPr lang="en-IN" sz="1800" dirty="0" smtClean="0">
                <a:latin typeface="Times New Roman" pitchFamily="18" charset="0"/>
                <a:cs typeface="Times New Roman" pitchFamily="18" charset="0"/>
              </a:rPr>
              <a:t>. A fast learning algorithm for deep belief nets. Neural computation, 18(7):1527–1554, 2006.</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V. Jain and H. S. </a:t>
            </a:r>
            <a:r>
              <a:rPr lang="en-IN" sz="1800" dirty="0" err="1" smtClean="0">
                <a:latin typeface="Times New Roman" pitchFamily="18" charset="0"/>
                <a:cs typeface="Times New Roman" pitchFamily="18" charset="0"/>
              </a:rPr>
              <a:t>Seung</a:t>
            </a:r>
            <a:r>
              <a:rPr lang="en-IN" sz="1800" dirty="0" smtClean="0">
                <a:latin typeface="Times New Roman" pitchFamily="18" charset="0"/>
                <a:cs typeface="Times New Roman" pitchFamily="18" charset="0"/>
              </a:rPr>
              <a:t>. Natural image </a:t>
            </a:r>
            <a:r>
              <a:rPr lang="en-IN" sz="1800" dirty="0" err="1" smtClean="0">
                <a:latin typeface="Times New Roman" pitchFamily="18" charset="0"/>
                <a:cs typeface="Times New Roman" pitchFamily="18" charset="0"/>
              </a:rPr>
              <a:t>denoising</a:t>
            </a:r>
            <a:r>
              <a:rPr lang="en-IN" sz="1800" dirty="0" smtClean="0">
                <a:latin typeface="Times New Roman" pitchFamily="18" charset="0"/>
                <a:cs typeface="Times New Roman" pitchFamily="18" charset="0"/>
              </a:rPr>
              <a:t> with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networks. In NIPS, volume 8, pages 769–776,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 </a:t>
            </a:r>
            <a:r>
              <a:rPr lang="en-IN" sz="1800" dirty="0" err="1" smtClean="0">
                <a:latin typeface="Times New Roman" pitchFamily="18" charset="0"/>
                <a:cs typeface="Times New Roman" pitchFamily="18" charset="0"/>
              </a:rPr>
              <a:t>Krizhevsky</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Sutskever</a:t>
            </a:r>
            <a:r>
              <a:rPr lang="en-IN" sz="1800" dirty="0" smtClean="0">
                <a:latin typeface="Times New Roman" pitchFamily="18" charset="0"/>
                <a:cs typeface="Times New Roman" pitchFamily="18" charset="0"/>
              </a:rPr>
              <a:t>, and G. E. Hinton. </a:t>
            </a:r>
            <a:r>
              <a:rPr lang="en-IN" sz="1800" dirty="0" err="1" smtClean="0">
                <a:latin typeface="Times New Roman" pitchFamily="18" charset="0"/>
                <a:cs typeface="Times New Roman" pitchFamily="18" charset="0"/>
              </a:rPr>
              <a:t>Imagenet</a:t>
            </a:r>
            <a:r>
              <a:rPr lang="en-IN" sz="1800" dirty="0" smtClean="0">
                <a:latin typeface="Times New Roman" pitchFamily="18" charset="0"/>
                <a:cs typeface="Times New Roman" pitchFamily="18" charset="0"/>
              </a:rPr>
              <a:t> classification with deep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neural networks. In NIPS, volume 1, page 4,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H. </a:t>
            </a:r>
            <a:r>
              <a:rPr lang="en-IN" sz="1800" dirty="0" err="1" smtClean="0">
                <a:latin typeface="Times New Roman" pitchFamily="18" charset="0"/>
                <a:cs typeface="Times New Roman" pitchFamily="18" charset="0"/>
              </a:rPr>
              <a:t>Larochelle</a:t>
            </a:r>
            <a:r>
              <a:rPr lang="en-IN" sz="1800" dirty="0" smtClean="0">
                <a:latin typeface="Times New Roman" pitchFamily="18" charset="0"/>
                <a:cs typeface="Times New Roman" pitchFamily="18" charset="0"/>
              </a:rPr>
              <a:t> and Y. </a:t>
            </a:r>
            <a:r>
              <a:rPr lang="en-IN" sz="1800" dirty="0" err="1" smtClean="0">
                <a:latin typeface="Times New Roman" pitchFamily="18" charset="0"/>
                <a:cs typeface="Times New Roman" pitchFamily="18" charset="0"/>
              </a:rPr>
              <a:t>Bengio</a:t>
            </a:r>
            <a:r>
              <a:rPr lang="en-IN" sz="1800" dirty="0" smtClean="0">
                <a:latin typeface="Times New Roman" pitchFamily="18" charset="0"/>
                <a:cs typeface="Times New Roman" pitchFamily="18" charset="0"/>
              </a:rPr>
              <a:t>. Classification using discriminative restricted </a:t>
            </a:r>
            <a:r>
              <a:rPr lang="en-IN" sz="1800" dirty="0" err="1" smtClean="0">
                <a:latin typeface="Times New Roman" pitchFamily="18" charset="0"/>
                <a:cs typeface="Times New Roman" pitchFamily="18" charset="0"/>
              </a:rPr>
              <a:t>boltzmann</a:t>
            </a:r>
            <a:r>
              <a:rPr lang="en-IN" sz="1800" dirty="0" smtClean="0">
                <a:latin typeface="Times New Roman" pitchFamily="18" charset="0"/>
                <a:cs typeface="Times New Roman" pitchFamily="18" charset="0"/>
              </a:rPr>
              <a:t> machines. In Proceedings of the 25th international conference on Machine learning, pages 536– 543. ACM,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V. Nair and G. E. Hinton. Implicit mixtures of restricted </a:t>
            </a:r>
            <a:r>
              <a:rPr lang="en-IN" sz="1800" dirty="0" err="1" smtClean="0">
                <a:latin typeface="Times New Roman" pitchFamily="18" charset="0"/>
                <a:cs typeface="Times New Roman" pitchFamily="18" charset="0"/>
              </a:rPr>
              <a:t>boltzmann</a:t>
            </a:r>
            <a:r>
              <a:rPr lang="en-IN" sz="1800" dirty="0" smtClean="0">
                <a:latin typeface="Times New Roman" pitchFamily="18" charset="0"/>
                <a:cs typeface="Times New Roman" pitchFamily="18" charset="0"/>
              </a:rPr>
              <a:t> machines. In NIPS, volume 21, pages 1145–1152,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D. P. Reichert, P. Series, and A. J. </a:t>
            </a:r>
            <a:r>
              <a:rPr lang="en-IN" sz="1800" dirty="0" err="1" smtClean="0">
                <a:latin typeface="Times New Roman" pitchFamily="18" charset="0"/>
                <a:cs typeface="Times New Roman" pitchFamily="18" charset="0"/>
              </a:rPr>
              <a:t>Storkey</a:t>
            </a:r>
            <a:r>
              <a:rPr lang="en-IN" sz="1800" dirty="0" smtClean="0">
                <a:latin typeface="Times New Roman" pitchFamily="18" charset="0"/>
                <a:cs typeface="Times New Roman" pitchFamily="18" charset="0"/>
              </a:rPr>
              <a:t>. A hierarchical generative model of recurrent </a:t>
            </a:r>
            <a:r>
              <a:rPr lang="en-IN" sz="1800" dirty="0" err="1" smtClean="0">
                <a:latin typeface="Times New Roman" pitchFamily="18" charset="0"/>
                <a:cs typeface="Times New Roman" pitchFamily="18" charset="0"/>
              </a:rPr>
              <a:t>objectbased</a:t>
            </a:r>
            <a:r>
              <a:rPr lang="en-IN" sz="1800" dirty="0" smtClean="0">
                <a:latin typeface="Times New Roman" pitchFamily="18" charset="0"/>
                <a:cs typeface="Times New Roman" pitchFamily="18" charset="0"/>
              </a:rPr>
              <a:t> attention in the visual cortex. In Artificial Neural Networks and Machine Learning– ICANN 2011, pages 18–25. Springer, 2011.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1452</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Feature Selection Based on a Sparse Neural-Network Layer With Normalizing Constraints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2021-07-22T14:28:23Z</dcterms:modified>
</cp:coreProperties>
</file>