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Data-Driven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Method for Stochastic Nonlinear Degradation Process With Application to RUL Estimation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proposes a novel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for the stochastic nonlinear degradation process by using the relevance vector machine (RVM), which can describe the nonlinearity of degradation process more flexibly and accurately. Compared with the existing methods, where degradation processes are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the Wiener process with a nonlinear drift function formulized as the power law or exponential law, this kind of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method can characterize degradation processes with more nonlinear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Instead of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the drift coefficient of the Wiener process directly, the weighted combination of basis functions is utilized to express the increment of the Wiener process and the parameters are calculated by a sparse Bayesian learning algorithm. Based on the proposed model, a numerical approximation formula for the probability density function (PDF) of the remaining useful life (RUL) is derived. Finally, comparison studies, including a numerical simulation and a practical case, are provided to demonstrate the effectiveness and the accuracy of the proposed methods for RUL estimation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most cases, the failure data from machines are not available, or only a few failure cases exist due to regular maintenance and the infrequent </a:t>
            </a:r>
            <a:r>
              <a:rPr lang="en-IN" sz="2000" dirty="0" smtClean="0">
                <a:latin typeface="Times New Roman" pitchFamily="18" charset="0"/>
                <a:cs typeface="Times New Roman" pitchFamily="18" charset="0"/>
              </a:rPr>
              <a:t>incidents.</a:t>
            </a:r>
          </a:p>
          <a:p>
            <a:pPr algn="just">
              <a:lnSpc>
                <a:spcPct val="150000"/>
              </a:lnSpc>
            </a:pPr>
            <a:r>
              <a:rPr lang="en-IN" sz="2000" dirty="0" smtClean="0">
                <a:latin typeface="Times New Roman" pitchFamily="18" charset="0"/>
                <a:cs typeface="Times New Roman" pitchFamily="18" charset="0"/>
              </a:rPr>
              <a:t>Most existing DL </a:t>
            </a:r>
            <a:r>
              <a:rPr lang="en-IN" sz="2000" dirty="0" smtClean="0">
                <a:latin typeface="Times New Roman" pitchFamily="18" charset="0"/>
                <a:cs typeface="Times New Roman" pitchFamily="18" charset="0"/>
              </a:rPr>
              <a:t>works will face substantial performance losses if the data distributions of training and test sets are not </a:t>
            </a:r>
            <a:r>
              <a:rPr lang="en-IN" sz="2000" dirty="0" smtClean="0">
                <a:latin typeface="Times New Roman" pitchFamily="18" charset="0"/>
                <a:cs typeface="Times New Roman" pitchFamily="18" charset="0"/>
              </a:rPr>
              <a:t>equal.</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machine learning algorithms result in a substantial performance loss because of the violation of the </a:t>
            </a:r>
            <a:r>
              <a:rPr lang="en-IN" sz="2000" dirty="0" err="1" smtClean="0">
                <a:latin typeface="Times New Roman" pitchFamily="18" charset="0"/>
                <a:cs typeface="Times New Roman" pitchFamily="18" charset="0"/>
              </a:rPr>
              <a:t>i.i.d</a:t>
            </a:r>
            <a:r>
              <a:rPr lang="en-IN" sz="2000" dirty="0" smtClean="0">
                <a:latin typeface="Times New Roman" pitchFamily="18" charset="0"/>
                <a:cs typeface="Times New Roman" pitchFamily="18" charset="0"/>
              </a:rPr>
              <a:t>. condition even with the same operating condition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 the performance of the proposed scheme to existing Bayesian approaches for predicting the RUL value of the experimental data of the PHM data challenge problem</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type of degradation naturally brings two interesting problems, that is, how to model the degradations and how to predict their RULs.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ome </a:t>
            </a:r>
            <a:r>
              <a:rPr lang="en-IN" sz="2000" dirty="0" smtClean="0">
                <a:latin typeface="Times New Roman" pitchFamily="18" charset="0"/>
                <a:cs typeface="Times New Roman" pitchFamily="18" charset="0"/>
              </a:rPr>
              <a:t>important and interesting problems to be further studied, along with future directions for FBM-based prediction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this problem, the authors used a measure transformation to transform the original degradation process into an independent increment process.</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general, this problem can be addressed by filtering methods based on the state-space equations of the degradations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for complex systems, how to integrate information collected from multiple sensors, identify the hidden degradation state, and predict the RUL are also challenging problems.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offline phase, the proposed method builds different health indicators representing degradation as a function of time using unsupervised variable selection, PCA, and trend extraction.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CNN consists of multiple convolution and pooling layers to extract features and a logistic regression to convert the output features into a health indicator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prognostics integrate machine learning and mathematical degradation model of the time series data of the health indicator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feature importance ranking and PCA computes the health indicator based on the time series data in the online phase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our proposed scheme significantly reduces the computation complexity while guaranteeing the robustness against the possible uncertainty.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Assuming that the concerned product has p-dimensional performance characteristics and the degradation of each performance characteristic is governed by </a:t>
            </a:r>
            <a:r>
              <a:rPr lang="en-IN" sz="2000" dirty="0" smtClean="0">
                <a:latin typeface="Times New Roman" pitchFamily="18" charset="0"/>
                <a:cs typeface="Times New Roman" pitchFamily="18" charset="0"/>
              </a:rPr>
              <a:t>model, </a:t>
            </a:r>
            <a:r>
              <a:rPr lang="en-IN" sz="2000" dirty="0" smtClean="0">
                <a:latin typeface="Times New Roman" pitchFamily="18" charset="0"/>
                <a:cs typeface="Times New Roman" pitchFamily="18" charset="0"/>
              </a:rPr>
              <a:t>the RUL is defined as the FPT when at least one performance characteristic reaches its threshold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fact, as stated in the current BM-based studies, the online update parameters can improve the accuracy of the model as the number of observations increases, thereby improving the predictive performance of the RUL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model usually includes a drift term and a standard BM with a diffusion coefficient and is also a Markov process with independent </a:t>
            </a:r>
            <a:r>
              <a:rPr lang="en-IN" sz="2000" dirty="0" smtClean="0">
                <a:latin typeface="Times New Roman" pitchFamily="18" charset="0"/>
                <a:cs typeface="Times New Roman" pitchFamily="18" charset="0"/>
              </a:rPr>
              <a:t>increments.</a:t>
            </a:r>
          </a:p>
          <a:p>
            <a:pPr algn="just">
              <a:lnSpc>
                <a:spcPct val="150000"/>
              </a:lnSpc>
            </a:pPr>
            <a:r>
              <a:rPr lang="en-IN" sz="2000" dirty="0" smtClean="0">
                <a:latin typeface="Times New Roman" pitchFamily="18" charset="0"/>
                <a:cs typeface="Times New Roman" pitchFamily="18" charset="0"/>
              </a:rPr>
              <a:t>The basic linear model has a constant drift coefficient and a BM with a constant diffusion coefficient.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828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Prognostics and Health Management of Electronics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Pecht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state-of-practice and the current state-of-research in the area of electronics prognostics and health management.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First Hitting Time Regression Models: Lifetime Data Analysis Based on Underlying Stochastic Processes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Caroni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000000"/>
                          </a:solidFill>
                          <a:latin typeface="Times New Roman"/>
                          <a:ea typeface="Calibri"/>
                          <a:cs typeface="Latha"/>
                        </a:rPr>
                        <a:t>The first hitting time regression models (or threshold regression) presented here represent observed events as the outcome of an underlying stochastic process.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Remaining useful life estimation—A review on the statistical data driven approaches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 X S, Wang W, Hu C H,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The research on how to best estimate the RUL has gained popularity recently due to the rapid advances in condition and health monitoring techniques.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Remaining useful life estimation: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Ahmadzadeh F, Lundberg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RUL estimation models are categorized into experimental, data driven, physics based and hybrid approaches.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96876" y="1447800"/>
            <a:ext cx="6375797"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This paper reviewed the BM-based degradation models from the following two aspects. </a:t>
            </a:r>
            <a:endParaRPr lang="en-IN" sz="1800" dirty="0" smtClean="0">
              <a:latin typeface="Times New Roman" pitchFamily="18" charset="0"/>
              <a:cs typeface="Times New Roman" pitchFamily="18" charset="0"/>
            </a:endParaRPr>
          </a:p>
          <a:p>
            <a:pPr algn="just">
              <a:lnSpc>
                <a:spcPct val="170000"/>
              </a:lnSpc>
              <a:buNone/>
            </a:pP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The models can be classified according to the degradation rate relative to the age, state, or covariates. </a:t>
            </a:r>
            <a:endParaRPr lang="en-IN" sz="1800" dirty="0" smtClean="0">
              <a:latin typeface="Times New Roman" pitchFamily="18" charset="0"/>
              <a:cs typeface="Times New Roman" pitchFamily="18" charset="0"/>
            </a:endParaRPr>
          </a:p>
          <a:p>
            <a:pPr algn="just">
              <a:lnSpc>
                <a:spcPct val="170000"/>
              </a:lnSpc>
              <a:buNone/>
            </a:pP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The representative models are listed based on whether TV, IV, ME, and LRD are considered or not. </a:t>
            </a:r>
            <a:endParaRPr lang="en-IN" sz="1800" dirty="0" smtClean="0">
              <a:latin typeface="Times New Roman" pitchFamily="18" charset="0"/>
              <a:cs typeface="Times New Roman" pitchFamily="18" charset="0"/>
            </a:endParaRPr>
          </a:p>
          <a:p>
            <a:pPr algn="just">
              <a:lnSpc>
                <a:spcPct val="170000"/>
              </a:lnSpc>
              <a:buNone/>
            </a:pPr>
            <a:r>
              <a:rPr lang="en-IN" sz="1800" dirty="0" smtClean="0">
                <a:latin typeface="Times New Roman" pitchFamily="18" charset="0"/>
                <a:cs typeface="Times New Roman" pitchFamily="18" charset="0"/>
              </a:rPr>
              <a:t>It </a:t>
            </a:r>
            <a:r>
              <a:rPr lang="en-IN" sz="1800" dirty="0" smtClean="0">
                <a:latin typeface="Times New Roman" pitchFamily="18" charset="0"/>
                <a:cs typeface="Times New Roman" pitchFamily="18" charset="0"/>
              </a:rPr>
              <a:t>is illustrated that the existing BM-based models completely ignore the LRD of the degradation processes. However, LRD exists in the degradation processes of some actual devices. Therefore, this study also summarizes recent studies on FBM-based degradation models, which can address the LRD in degradations. Two case studies show that FBM is more suitable for degradation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than BM. Furthermore, some important and interesting research perspectives are highlighted for future work.</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Pecht</a:t>
            </a:r>
            <a:r>
              <a:rPr lang="en-IN" sz="1800" dirty="0" smtClean="0">
                <a:latin typeface="Times New Roman" pitchFamily="18" charset="0"/>
                <a:cs typeface="Times New Roman" pitchFamily="18" charset="0"/>
              </a:rPr>
              <a:t> M. Prognostics and Health Management of Electronics. Hoboken: Wiley Online Library, </a:t>
            </a:r>
            <a:r>
              <a:rPr lang="en-IN" sz="1800" dirty="0" smtClean="0">
                <a:latin typeface="Times New Roman" pitchFamily="18" charset="0"/>
                <a:cs typeface="Times New Roman" pitchFamily="18" charset="0"/>
              </a:rPr>
              <a:t>2008.</a:t>
            </a:r>
          </a:p>
          <a:p>
            <a:pPr algn="just">
              <a:lnSpc>
                <a:spcPct val="160000"/>
              </a:lnSpc>
            </a:pPr>
            <a:r>
              <a:rPr lang="en-IN" sz="1800" dirty="0" smtClean="0">
                <a:latin typeface="Times New Roman" pitchFamily="18" charset="0"/>
                <a:cs typeface="Times New Roman" pitchFamily="18" charset="0"/>
              </a:rPr>
              <a:t>2 Caroni C. First Hitting Time Regression Models: Lifetime Data Analysis Based on Underlying Stochastic Processes. Hoboken: John Wiley &amp; Sons,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a:t>
            </a:r>
            <a:r>
              <a:rPr lang="en-IN" sz="1800" dirty="0" smtClean="0">
                <a:latin typeface="Times New Roman" pitchFamily="18" charset="0"/>
                <a:cs typeface="Times New Roman" pitchFamily="18" charset="0"/>
              </a:rPr>
              <a:t>Si X S, Wang W,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C H, et al. Remaining useful life estimation—A review on the statistical data driven approaches. </a:t>
            </a:r>
            <a:r>
              <a:rPr lang="en-IN" sz="1800" dirty="0" err="1" smtClean="0">
                <a:latin typeface="Times New Roman" pitchFamily="18" charset="0"/>
                <a:cs typeface="Times New Roman" pitchFamily="18" charset="0"/>
              </a:rPr>
              <a:t>Eur</a:t>
            </a:r>
            <a:r>
              <a:rPr lang="en-IN" sz="1800" dirty="0" smtClean="0">
                <a:latin typeface="Times New Roman" pitchFamily="18" charset="0"/>
                <a:cs typeface="Times New Roman" pitchFamily="18" charset="0"/>
              </a:rPr>
              <a:t> J Operational Res, 2011, 213: 1–14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Ahmadzadeh</a:t>
            </a:r>
            <a:r>
              <a:rPr lang="en-IN" sz="1800" dirty="0" smtClean="0">
                <a:latin typeface="Times New Roman" pitchFamily="18" charset="0"/>
                <a:cs typeface="Times New Roman" pitchFamily="18" charset="0"/>
              </a:rPr>
              <a:t> F, Lundberg J. Remaining useful life estimation: review.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Syst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Assur</a:t>
            </a:r>
            <a:r>
              <a:rPr lang="en-IN" sz="1800" dirty="0" smtClean="0">
                <a:latin typeface="Times New Roman" pitchFamily="18" charset="0"/>
                <a:cs typeface="Times New Roman" pitchFamily="18" charset="0"/>
              </a:rPr>
              <a:t> Eng </a:t>
            </a:r>
            <a:r>
              <a:rPr lang="en-IN" sz="1800" dirty="0" err="1" smtClean="0">
                <a:latin typeface="Times New Roman" pitchFamily="18" charset="0"/>
                <a:cs typeface="Times New Roman" pitchFamily="18" charset="0"/>
              </a:rPr>
              <a:t>Manag</a:t>
            </a:r>
            <a:r>
              <a:rPr lang="en-IN" sz="1800" dirty="0" smtClean="0">
                <a:latin typeface="Times New Roman" pitchFamily="18" charset="0"/>
                <a:cs typeface="Times New Roman" pitchFamily="18" charset="0"/>
              </a:rPr>
              <a:t>, 2014, 5: 461–474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 </a:t>
            </a:r>
            <a:r>
              <a:rPr lang="en-IN" sz="1800" dirty="0" smtClean="0">
                <a:latin typeface="Times New Roman" pitchFamily="18" charset="0"/>
                <a:cs typeface="Times New Roman" pitchFamily="18" charset="0"/>
              </a:rPr>
              <a:t>Ye Z S, </a:t>
            </a:r>
            <a:r>
              <a:rPr lang="en-IN" sz="1800" dirty="0" err="1" smtClean="0">
                <a:latin typeface="Times New Roman" pitchFamily="18" charset="0"/>
                <a:cs typeface="Times New Roman" pitchFamily="18" charset="0"/>
              </a:rPr>
              <a:t>Xie</a:t>
            </a:r>
            <a:r>
              <a:rPr lang="en-IN" sz="1800" dirty="0" smtClean="0">
                <a:latin typeface="Times New Roman" pitchFamily="18" charset="0"/>
                <a:cs typeface="Times New Roman" pitchFamily="18" charset="0"/>
              </a:rPr>
              <a:t> M. Stochastic modelling and analysis of degradation for highly reliable products. </a:t>
            </a:r>
            <a:r>
              <a:rPr lang="en-IN" sz="1800" dirty="0" err="1" smtClean="0">
                <a:latin typeface="Times New Roman" pitchFamily="18" charset="0"/>
                <a:cs typeface="Times New Roman" pitchFamily="18" charset="0"/>
              </a:rPr>
              <a:t>Appl</a:t>
            </a:r>
            <a:r>
              <a:rPr lang="en-IN" sz="1800" dirty="0" smtClean="0">
                <a:latin typeface="Times New Roman" pitchFamily="18" charset="0"/>
                <a:cs typeface="Times New Roman" pitchFamily="18" charset="0"/>
              </a:rPr>
              <a:t> Stochastic Model Bus </a:t>
            </a:r>
            <a:r>
              <a:rPr lang="en-IN" sz="1800" dirty="0" err="1" smtClean="0">
                <a:latin typeface="Times New Roman" pitchFamily="18" charset="0"/>
                <a:cs typeface="Times New Roman" pitchFamily="18" charset="0"/>
              </a:rPr>
              <a:t>Ind</a:t>
            </a:r>
            <a:r>
              <a:rPr lang="en-IN" sz="1800" dirty="0" smtClean="0">
                <a:latin typeface="Times New Roman" pitchFamily="18" charset="0"/>
                <a:cs typeface="Times New Roman" pitchFamily="18" charset="0"/>
              </a:rPr>
              <a:t>, 2015, 31: 16–32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C, Zhou Z, Zhang J, et al. A survey on life prediction of equipment. Chin J Aeronaut, 2015, 28: 25–33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 </a:t>
            </a:r>
            <a:r>
              <a:rPr lang="en-IN" sz="1800" dirty="0" smtClean="0">
                <a:latin typeface="Times New Roman" pitchFamily="18" charset="0"/>
                <a:cs typeface="Times New Roman" pitchFamily="18" charset="0"/>
              </a:rPr>
              <a:t>Tao L, Ma J, Cheng Y, et al. A review of stochastic battery models and health management. Renew Sustain Energy Rev, 2017, 80: 716–732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Alaswad</a:t>
            </a:r>
            <a:r>
              <a:rPr lang="en-IN" sz="1800" dirty="0" smtClean="0">
                <a:latin typeface="Times New Roman" pitchFamily="18" charset="0"/>
                <a:cs typeface="Times New Roman" pitchFamily="18" charset="0"/>
              </a:rPr>
              <a:t> S, Xiang Y. A review on condition-based maintenance optimization models for stochastically deteriorating system. </a:t>
            </a:r>
            <a:r>
              <a:rPr lang="en-IN" sz="1800" dirty="0" err="1" smtClean="0">
                <a:latin typeface="Times New Roman" pitchFamily="18" charset="0"/>
                <a:cs typeface="Times New Roman" pitchFamily="18" charset="0"/>
              </a:rPr>
              <a:t>Rel</a:t>
            </a:r>
            <a:r>
              <a:rPr lang="en-IN" sz="1800" dirty="0" smtClean="0">
                <a:latin typeface="Times New Roman" pitchFamily="18" charset="0"/>
                <a:cs typeface="Times New Roman" pitchFamily="18" charset="0"/>
              </a:rPr>
              <a:t> Eng </a:t>
            </a:r>
            <a:r>
              <a:rPr lang="en-IN" sz="1800" dirty="0" err="1" smtClean="0">
                <a:latin typeface="Times New Roman" pitchFamily="18" charset="0"/>
                <a:cs typeface="Times New Roman" pitchFamily="18" charset="0"/>
              </a:rPr>
              <a:t>Syst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Saf</a:t>
            </a:r>
            <a:r>
              <a:rPr lang="en-IN" sz="1800" dirty="0" smtClean="0">
                <a:latin typeface="Times New Roman" pitchFamily="18" charset="0"/>
                <a:cs typeface="Times New Roman" pitchFamily="18" charset="0"/>
              </a:rPr>
              <a:t>, 2017, 157: 54–63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Shahraki</a:t>
            </a:r>
            <a:r>
              <a:rPr lang="en-IN" sz="1800" dirty="0" smtClean="0">
                <a:latin typeface="Times New Roman" pitchFamily="18" charset="0"/>
                <a:cs typeface="Times New Roman" pitchFamily="18" charset="0"/>
              </a:rPr>
              <a:t> A F. A review on degradation modelling and its engineering applications.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J Perform Eng, 2017, 13: 299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 </a:t>
            </a:r>
            <a:r>
              <a:rPr lang="en-IN" sz="1800" dirty="0" smtClean="0">
                <a:latin typeface="Times New Roman" pitchFamily="18" charset="0"/>
                <a:cs typeface="Times New Roman" pitchFamily="18" charset="0"/>
              </a:rPr>
              <a:t>Zhang Z, Si X,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C, et al. Degradation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-based remaining useful life estimation: a review on approaches for systems with heterogeneity. Proc </a:t>
            </a:r>
            <a:r>
              <a:rPr lang="en-IN" sz="1800" dirty="0" err="1" smtClean="0">
                <a:latin typeface="Times New Roman" pitchFamily="18" charset="0"/>
                <a:cs typeface="Times New Roman" pitchFamily="18" charset="0"/>
              </a:rPr>
              <a:t>Instit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Mech</a:t>
            </a:r>
            <a:r>
              <a:rPr lang="en-IN" sz="1800" dirty="0" smtClean="0">
                <a:latin typeface="Times New Roman" pitchFamily="18" charset="0"/>
                <a:cs typeface="Times New Roman" pitchFamily="18" charset="0"/>
              </a:rPr>
              <a:t> Eng Part O-J Risk </a:t>
            </a:r>
            <a:r>
              <a:rPr lang="en-IN" sz="1800" dirty="0" err="1" smtClean="0">
                <a:latin typeface="Times New Roman" pitchFamily="18" charset="0"/>
                <a:cs typeface="Times New Roman" pitchFamily="18" charset="0"/>
              </a:rPr>
              <a:t>Reliab</a:t>
            </a:r>
            <a:r>
              <a:rPr lang="en-IN" sz="1800" dirty="0" smtClean="0">
                <a:latin typeface="Times New Roman" pitchFamily="18" charset="0"/>
                <a:cs typeface="Times New Roman" pitchFamily="18" charset="0"/>
              </a:rPr>
              <a:t>, 2015, 229: 343–355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1277</Words>
  <Application>Microsoft Office PowerPoint</Application>
  <PresentationFormat>On-screen Show (4:3)</PresentationFormat>
  <Paragraphs>73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Data-Driven Modeling Method for Stochastic Nonlinear Degradation Process With Application to RUL Estimation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2021-07-22T13:12:38Z</dcterms:modified>
</cp:coreProperties>
</file>