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Precedence-Constrained Colored Traveling Salesman Problem An Augmented Variable Neighborhood Search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salesman problem (CTSP) as a generalization of the well-known multiple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salesman problem utilizes </a:t>
            </a:r>
            <a:r>
              <a:rPr lang="en-IN" sz="2000" dirty="0" err="1" smtClean="0">
                <a:latin typeface="Times New Roman" pitchFamily="18" charset="0"/>
                <a:cs typeface="Times New Roman" pitchFamily="18" charset="0"/>
              </a:rPr>
              <a:t>colors</a:t>
            </a:r>
            <a:r>
              <a:rPr lang="en-IN" sz="2000" dirty="0" smtClean="0">
                <a:latin typeface="Times New Roman" pitchFamily="18" charset="0"/>
                <a:cs typeface="Times New Roman" pitchFamily="18" charset="0"/>
              </a:rPr>
              <a:t> to distinguish the accessibility of individual cities to salesmen. This work formulates a precedence-constrained CTSP (PCTSP) over </a:t>
            </a:r>
            <a:r>
              <a:rPr lang="en-IN" sz="2000" dirty="0" err="1" smtClean="0">
                <a:latin typeface="Times New Roman" pitchFamily="18" charset="0"/>
                <a:cs typeface="Times New Roman" pitchFamily="18" charset="0"/>
              </a:rPr>
              <a:t>hypergraphs</a:t>
            </a:r>
            <a:r>
              <a:rPr lang="en-IN" sz="2000" dirty="0" smtClean="0">
                <a:latin typeface="Times New Roman" pitchFamily="18" charset="0"/>
                <a:cs typeface="Times New Roman" pitchFamily="18" charset="0"/>
              </a:rPr>
              <a:t> with asymmetric city distances. It is capable of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problems with operations or activities constrained to precedence relationships in many applications. Two types of precedence constraints are taken into account, i.e., 1) among individual cities and 2) among city clusters. An augmented variable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search (VNS) called POPMUSIC-based VNS (PVNS) is proposed as a main framework for solving PCTSP.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harnesses a partial optimization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under special intensification conditions to prepare candidate sets. Moreover, a topological sort-based greedy algorithm is developed to obtain a feasible solution at the initialization phase. Next, mutation and multi-insertion of constraint-preserving exchanges are combined to produce different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of the current solution. Two kinds of constraint-preserving k-exchange are adopted to serve as a strong local search means. Extensive experiments are conducted on 34 cases. For the sake of comparison, Lin-Kernighan heuristic, two genetic algorithms and three VNS methods are adapted to PCTSP and fine-tuned by using an automatic algorithm </a:t>
            </a:r>
            <a:r>
              <a:rPr lang="en-IN" sz="2000" dirty="0" err="1" smtClean="0">
                <a:latin typeface="Times New Roman" pitchFamily="18" charset="0"/>
                <a:cs typeface="Times New Roman" pitchFamily="18" charset="0"/>
              </a:rPr>
              <a:t>configurator-irace</a:t>
            </a:r>
            <a:r>
              <a:rPr lang="en-IN" sz="2000" dirty="0" smtClean="0">
                <a:latin typeface="Times New Roman" pitchFamily="18" charset="0"/>
                <a:cs typeface="Times New Roman" pitchFamily="18" charset="0"/>
              </a:rPr>
              <a:t> package. The experimental results show that PVNS outperforms them in terms of both search ability and convergence rate. In addition, the study of four PVNS variants each lacking an important operator reveals that all operators play significant roles in PVNS.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characteristic of the BPP is existence of large plateaus (many different configurations, in terms of assignment of items to bins, correspond to the same number of bins), an auxiliary objective function is introduced, i.e., maximization of the sum of squared slacks of the bins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Initial solutions for VNS are obtained by modification of an existing one (called MBS’), which already produces good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well-known simple plant location problem (SPLP) is to locate facilities among a given set of cities in order to minimize the sum of set-up costs and distribution cost from the facilities to a given set of users, whose demand must be satisfied.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an interchange heuristic, where points are reassigned to another cluster than their own, one at a time, until a local optimum is reached.</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optimization of delivery tours is usually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Traveling Salesman Problem (TSP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Time-Dependent Traveling Salesman Problem (TDTSP) is the extended version of the Traveling Salesman Problem (TSP) where arc costs depend on the time when the arc is </a:t>
            </a:r>
            <a:r>
              <a:rPr lang="en-IN" sz="2000" dirty="0" err="1" smtClean="0">
                <a:latin typeface="Times New Roman" pitchFamily="18" charset="0"/>
                <a:cs typeface="Times New Roman" pitchFamily="18" charset="0"/>
              </a:rPr>
              <a:t>traveled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this constraint is taken into consideration the problem is called TDTSP with Time-Windows (TDTSPTW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Traveling Salesman Problem (TSP) is an NP-hard problem and one of the most studied problems in combinatorial optimization as it appears as a substructure in many problems but also has several applications in its pure 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more flexible than Local Search for complex problems involving many types of constraints and resources.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Multi-level TS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solving the Continuous min–max problem, where each level represents a ball of different size in the vicinity of the current solution, i.e., different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tabu</a:t>
            </a:r>
            <a:r>
              <a:rPr lang="en-IN" sz="2000" dirty="0" smtClean="0">
                <a:latin typeface="Times New Roman" pitchFamily="18" charset="0"/>
                <a:cs typeface="Times New Roman" pitchFamily="18" charset="0"/>
              </a:rPr>
              <a:t> list is constructed for each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repeating a sequence of four proposed local searches, the information on unsuccessful pairs of edges is memorized so that in the next repetition those pairs are not considered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approach that combines VNS and TS and uses several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structures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two operators which make use of Constraint programming and local search to explore their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are proposed.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develop a solving method flexible enough to integrate other constraints in the main model without hindering performances and ideally in a simple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compare the four different strategies on a number of performance measures, that can be summed up by: number of vehicles, total duty time, total </a:t>
            </a:r>
            <a:r>
              <a:rPr lang="en-IN" sz="2000" dirty="0" err="1" smtClean="0">
                <a:latin typeface="Times New Roman" pitchFamily="18" charset="0"/>
                <a:cs typeface="Times New Roman" pitchFamily="18" charset="0"/>
              </a:rPr>
              <a:t>traveled</a:t>
            </a:r>
            <a:r>
              <a:rPr lang="en-IN" sz="2000" dirty="0" smtClean="0">
                <a:latin typeface="Times New Roman" pitchFamily="18" charset="0"/>
                <a:cs typeface="Times New Roman" pitchFamily="18" charset="0"/>
              </a:rPr>
              <a:t> distance and total late time at customers.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goal is to have the best ratio between time complexity and filtering efficiency and, of course, the cost of calls of the filtering algorithms at each node must be less than the time required by the search procedure to exclude the same values by testing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same way, this constraint can be used to model the TSP by constraining the visits performed by the same salesperson to happen in a </a:t>
            </a:r>
            <a:r>
              <a:rPr lang="en-IN" sz="2000" dirty="0" smtClean="0">
                <a:latin typeface="Times New Roman" pitchFamily="18" charset="0"/>
                <a:cs typeface="Times New Roman" pitchFamily="18" charset="0"/>
              </a:rPr>
              <a:t>sequence.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time dependent traveling salesman problem: </a:t>
                      </a:r>
                      <a:r>
                        <a:rPr lang="en-US" sz="2000" dirty="0" err="1">
                          <a:latin typeface="Times New Roman"/>
                          <a:ea typeface="Calibri"/>
                          <a:cs typeface="Latha"/>
                        </a:rPr>
                        <a:t>polyhedra</a:t>
                      </a:r>
                      <a:r>
                        <a:rPr lang="en-US" sz="2000" dirty="0">
                          <a:latin typeface="Times New Roman"/>
                          <a:ea typeface="Calibri"/>
                          <a:cs typeface="Latha"/>
                        </a:rPr>
                        <a:t> and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Hern´an Abeledo, Ricardo Fukasawa, Artur Pessoa, and Eduardo Uchoa.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particular, we also show that some facet defining cuts for the usual Asymmetric TSP formulation define low dimensional faces of the TDTSP formulation and give a way to lift them.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Vehicle-Routeing with Time Windows and Time-Varying Congestion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 Ahn and JY Shin.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Time-varying congestion increases the complications of the problems and, in fact, makes it challenging even to find feasible solutions.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Solving dynamic tsp with evolutionary approach in real time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L.S.Kang A.M.Zhou and Z.Y.Yan.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DTSP is harder than a general TSP, which is a NP-hard problem, because the city number and the cost matrix of a DTSP are time varying.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Constraint-based scheduling and planning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Baptiste, P. Laborie, C. Le Pape, and W. Nuijten.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Constraint-based planning thus follows the same pattern as constraint-based scheduling where CP is used as a framework for integrating efficient special purpose algorithms into a flexible and expressive paradigm.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371600"/>
            <a:ext cx="67818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8382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thesis we presented the practical and theoretical aspects of scheduling a vehicle delivery tour in a urban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In the initial chapters (from 1 to 3) the context, the necessary background, as well as a formal definition and a literature review of the theoretical problem concerned, the TDTSP(TW), were given. In a second part, questions concerning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road-networks, using real-world time-dependent data obtained in the context of the </a:t>
            </a:r>
            <a:r>
              <a:rPr lang="en-IN" sz="2000" dirty="0" err="1" smtClean="0">
                <a:latin typeface="Times New Roman" pitchFamily="18" charset="0"/>
                <a:cs typeface="Times New Roman" pitchFamily="18" charset="0"/>
              </a:rPr>
              <a:t>Optimod’Lyon</a:t>
            </a:r>
            <a:r>
              <a:rPr lang="en-IN" sz="2000" dirty="0" smtClean="0">
                <a:latin typeface="Times New Roman" pitchFamily="18" charset="0"/>
                <a:cs typeface="Times New Roman" pitchFamily="18" charset="0"/>
              </a:rPr>
              <a:t> project, were studied. In chapter 4, the procedure used to generate a set of benchmark TDTSP(TW) instances was described in details and more specific questions concerning the time-dependent travel time functions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were discussed in chapter 5. The contributions of chapter 4 and 5 were the benchmark and algorithms: Alg. 2, the extension of the IGP algorithm that calculates a travel time function instead of a single travel time; Alg. 5, that calculates a piecewise linear FIFO travel time function as close as possible to the input travel time function (stepwise or piecewise linear); and Alg. 6, which transforms a TDTSP instance graph to make it satisfy the time-dependent triangular inequality. In a third part, our solving approach was introduced.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Cplex</a:t>
            </a:r>
            <a:r>
              <a:rPr lang="en-IN" sz="1800" dirty="0" smtClean="0">
                <a:latin typeface="Times New Roman" pitchFamily="18" charset="0"/>
                <a:cs typeface="Times New Roman" pitchFamily="18" charset="0"/>
              </a:rPr>
              <a:t> optimization studio 12.6.3. ”http://www.ibm.com/support/ </a:t>
            </a:r>
            <a:r>
              <a:rPr lang="en-IN" sz="1800" dirty="0" err="1" smtClean="0">
                <a:latin typeface="Times New Roman" pitchFamily="18" charset="0"/>
                <a:cs typeface="Times New Roman" pitchFamily="18" charset="0"/>
              </a:rPr>
              <a:t>knowledgecenter</a:t>
            </a:r>
            <a:r>
              <a:rPr lang="en-IN" sz="1800" dirty="0" smtClean="0">
                <a:latin typeface="Times New Roman" pitchFamily="18" charset="0"/>
                <a:cs typeface="Times New Roman" pitchFamily="18" charset="0"/>
              </a:rPr>
              <a:t>/SSSA5P_12.6.3/</a:t>
            </a:r>
            <a:r>
              <a:rPr lang="en-IN" sz="1800" dirty="0" err="1" smtClean="0">
                <a:latin typeface="Times New Roman" pitchFamily="18" charset="0"/>
                <a:cs typeface="Times New Roman" pitchFamily="18" charset="0"/>
              </a:rPr>
              <a:t>ilog.odms.studio.help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Optimization_Studio</a:t>
            </a:r>
            <a:r>
              <a:rPr lang="en-IN" sz="1800" dirty="0" smtClean="0">
                <a:latin typeface="Times New Roman" pitchFamily="18" charset="0"/>
                <a:cs typeface="Times New Roman" pitchFamily="18" charset="0"/>
              </a:rPr>
              <a:t>/topics/COS_home.html”.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Openstreetmap</a:t>
            </a:r>
            <a:r>
              <a:rPr lang="en-IN" sz="1800" dirty="0" smtClean="0">
                <a:latin typeface="Times New Roman" pitchFamily="18" charset="0"/>
                <a:cs typeface="Times New Roman" pitchFamily="18" charset="0"/>
              </a:rPr>
              <a:t> database. ”https://www.openstreetmap.org/”.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Tomtom</a:t>
            </a:r>
            <a:r>
              <a:rPr lang="en-IN" sz="1800" dirty="0" smtClean="0">
                <a:latin typeface="Times New Roman" pitchFamily="18" charset="0"/>
                <a:cs typeface="Times New Roman" pitchFamily="18" charset="0"/>
              </a:rPr>
              <a:t> traffic index. ”https://www.tomtom.com/en_gb/ </a:t>
            </a:r>
            <a:r>
              <a:rPr lang="en-IN" sz="1800" dirty="0" err="1" smtClean="0">
                <a:latin typeface="Times New Roman" pitchFamily="18" charset="0"/>
                <a:cs typeface="Times New Roman" pitchFamily="18" charset="0"/>
              </a:rPr>
              <a:t>trafficindex</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Hern´an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Abeledo</a:t>
            </a:r>
            <a:r>
              <a:rPr lang="en-IN" sz="1800" dirty="0" smtClean="0">
                <a:latin typeface="Times New Roman" pitchFamily="18" charset="0"/>
                <a:cs typeface="Times New Roman" pitchFamily="18" charset="0"/>
              </a:rPr>
              <a:t>, Ricardo </a:t>
            </a:r>
            <a:r>
              <a:rPr lang="en-IN" sz="1800" dirty="0" err="1" smtClean="0">
                <a:latin typeface="Times New Roman" pitchFamily="18" charset="0"/>
                <a:cs typeface="Times New Roman" pitchFamily="18" charset="0"/>
              </a:rPr>
              <a:t>Fukasawa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Artur</a:t>
            </a:r>
            <a:r>
              <a:rPr lang="en-IN" sz="1800" dirty="0" smtClean="0">
                <a:latin typeface="Times New Roman" pitchFamily="18" charset="0"/>
                <a:cs typeface="Times New Roman" pitchFamily="18" charset="0"/>
              </a:rPr>
              <a:t> Pessoa, and Eduardo </a:t>
            </a:r>
            <a:r>
              <a:rPr lang="en-IN" sz="1800" dirty="0" err="1" smtClean="0">
                <a:latin typeface="Times New Roman" pitchFamily="18" charset="0"/>
                <a:cs typeface="Times New Roman" pitchFamily="18" charset="0"/>
              </a:rPr>
              <a:t>Uchoa</a:t>
            </a:r>
            <a:r>
              <a:rPr lang="en-IN" sz="1800" dirty="0" smtClean="0">
                <a:latin typeface="Times New Roman" pitchFamily="18" charset="0"/>
                <a:cs typeface="Times New Roman" pitchFamily="18" charset="0"/>
              </a:rPr>
              <a:t>. The time dependent </a:t>
            </a:r>
            <a:r>
              <a:rPr lang="en-IN" sz="1800" dirty="0" err="1" smtClean="0">
                <a:latin typeface="Times New Roman" pitchFamily="18" charset="0"/>
                <a:cs typeface="Times New Roman" pitchFamily="18" charset="0"/>
              </a:rPr>
              <a:t>traveling</a:t>
            </a:r>
            <a:r>
              <a:rPr lang="en-IN" sz="1800" dirty="0" smtClean="0">
                <a:latin typeface="Times New Roman" pitchFamily="18" charset="0"/>
                <a:cs typeface="Times New Roman" pitchFamily="18" charset="0"/>
              </a:rPr>
              <a:t> salesman problem: </a:t>
            </a:r>
            <a:r>
              <a:rPr lang="en-IN" sz="1800" dirty="0" err="1" smtClean="0">
                <a:latin typeface="Times New Roman" pitchFamily="18" charset="0"/>
                <a:cs typeface="Times New Roman" pitchFamily="18" charset="0"/>
              </a:rPr>
              <a:t>polyhedra</a:t>
            </a:r>
            <a:r>
              <a:rPr lang="en-IN" sz="1800" dirty="0" smtClean="0">
                <a:latin typeface="Times New Roman" pitchFamily="18" charset="0"/>
                <a:cs typeface="Times New Roman" pitchFamily="18" charset="0"/>
              </a:rPr>
              <a:t> and algorithm. Mathematical Programming Computation, 5(1):27–55,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BH </a:t>
            </a:r>
            <a:r>
              <a:rPr lang="en-IN" sz="1800" dirty="0" err="1" smtClean="0">
                <a:latin typeface="Times New Roman" pitchFamily="18" charset="0"/>
                <a:cs typeface="Times New Roman" pitchFamily="18" charset="0"/>
              </a:rPr>
              <a:t>Ahn</a:t>
            </a:r>
            <a:r>
              <a:rPr lang="en-IN" sz="1800" dirty="0" smtClean="0">
                <a:latin typeface="Times New Roman" pitchFamily="18" charset="0"/>
                <a:cs typeface="Times New Roman" pitchFamily="18" charset="0"/>
              </a:rPr>
              <a:t> and JY Shin. Vehicle-Routeing with Time Windows and Time-Varying Congestion. Journal of the Operational Research Society, 42(5):393–400, 1991.</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6</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Albiach</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Sanchis</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Soler</a:t>
            </a:r>
            <a:r>
              <a:rPr lang="en-IN" sz="1700" dirty="0" smtClean="0">
                <a:latin typeface="Times New Roman" pitchFamily="18" charset="0"/>
                <a:cs typeface="Times New Roman" pitchFamily="18" charset="0"/>
              </a:rPr>
              <a:t>. An asymmetric TSP with time windows and with time-dependent travel times and costs: An exact solution through a graph transformation. European Journal Of Operational Research, 189:789–802, 2008.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L.S.Kang</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A.M.Zhou</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Z.Y.Yan</a:t>
            </a:r>
            <a:r>
              <a:rPr lang="en-IN" sz="1700" dirty="0" smtClean="0">
                <a:latin typeface="Times New Roman" pitchFamily="18" charset="0"/>
                <a:cs typeface="Times New Roman" pitchFamily="18" charset="0"/>
              </a:rPr>
              <a:t>. Solving dynamic tsp with evolutionary approach in real time. In Proceedings of the Congress on Evolutionary Computation, Canberra, Australia. IEEE Press, 2003.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David L Applegate, Robert E Bixby, </a:t>
            </a:r>
            <a:r>
              <a:rPr lang="en-IN" sz="1700" dirty="0" err="1" smtClean="0">
                <a:latin typeface="Times New Roman" pitchFamily="18" charset="0"/>
                <a:cs typeface="Times New Roman" pitchFamily="18" charset="0"/>
              </a:rPr>
              <a:t>Vasek</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Chvatal</a:t>
            </a:r>
            <a:r>
              <a:rPr lang="en-IN" sz="1700" dirty="0" smtClean="0">
                <a:latin typeface="Times New Roman" pitchFamily="18" charset="0"/>
                <a:cs typeface="Times New Roman" pitchFamily="18" charset="0"/>
              </a:rPr>
              <a:t>, and William J Cook. The </a:t>
            </a:r>
            <a:r>
              <a:rPr lang="en-IN" sz="1700" dirty="0" err="1" smtClean="0">
                <a:latin typeface="Times New Roman" pitchFamily="18" charset="0"/>
                <a:cs typeface="Times New Roman" pitchFamily="18" charset="0"/>
              </a:rPr>
              <a:t>traveling</a:t>
            </a:r>
            <a:r>
              <a:rPr lang="en-IN" sz="1700" dirty="0" smtClean="0">
                <a:latin typeface="Times New Roman" pitchFamily="18" charset="0"/>
                <a:cs typeface="Times New Roman" pitchFamily="18" charset="0"/>
              </a:rPr>
              <a:t> salesman problem: a computational study. Princeton university press,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 </a:t>
            </a:r>
            <a:r>
              <a:rPr lang="en-IN" sz="1700" dirty="0" err="1" smtClean="0">
                <a:latin typeface="Times New Roman" pitchFamily="18" charset="0"/>
                <a:cs typeface="Times New Roman" pitchFamily="18" charset="0"/>
              </a:rPr>
              <a:t>Arigliano</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Ghiani</a:t>
            </a:r>
            <a:r>
              <a:rPr lang="en-IN" sz="1700" dirty="0" smtClean="0">
                <a:latin typeface="Times New Roman" pitchFamily="18" charset="0"/>
                <a:cs typeface="Times New Roman" pitchFamily="18" charset="0"/>
              </a:rPr>
              <a:t>, and E </a:t>
            </a:r>
            <a:r>
              <a:rPr lang="en-IN" sz="1700" dirty="0" err="1" smtClean="0">
                <a:latin typeface="Times New Roman" pitchFamily="18" charset="0"/>
                <a:cs typeface="Times New Roman" pitchFamily="18" charset="0"/>
              </a:rPr>
              <a:t>Guerriero</a:t>
            </a:r>
            <a:r>
              <a:rPr lang="en-IN" sz="1700" dirty="0" smtClean="0">
                <a:latin typeface="Times New Roman" pitchFamily="18" charset="0"/>
                <a:cs typeface="Times New Roman" pitchFamily="18" charset="0"/>
              </a:rPr>
              <a:t>. Time Dependent Traveling Salesman Problem With Time Windows: Properties and an Exact Algorithm. EJOR, </a:t>
            </a:r>
            <a:r>
              <a:rPr lang="en-IN" sz="1700" dirty="0" smtClean="0">
                <a:latin typeface="Times New Roman" pitchFamily="18" charset="0"/>
                <a:cs typeface="Times New Roman" pitchFamily="18" charset="0"/>
              </a:rPr>
              <a:t>2014. </a:t>
            </a: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P. </a:t>
            </a:r>
            <a:r>
              <a:rPr lang="en-IN" sz="1700" dirty="0" err="1" smtClean="0">
                <a:latin typeface="Times New Roman" pitchFamily="18" charset="0"/>
                <a:cs typeface="Times New Roman" pitchFamily="18" charset="0"/>
              </a:rPr>
              <a:t>Baptiste</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Laborie</a:t>
            </a:r>
            <a:r>
              <a:rPr lang="en-IN" sz="1700" dirty="0" smtClean="0">
                <a:latin typeface="Times New Roman" pitchFamily="18" charset="0"/>
                <a:cs typeface="Times New Roman" pitchFamily="18" charset="0"/>
              </a:rPr>
              <a:t>, C. Le </a:t>
            </a:r>
            <a:r>
              <a:rPr lang="en-IN" sz="1700" dirty="0" err="1" smtClean="0">
                <a:latin typeface="Times New Roman" pitchFamily="18" charset="0"/>
                <a:cs typeface="Times New Roman" pitchFamily="18" charset="0"/>
              </a:rPr>
              <a:t>Pape</a:t>
            </a:r>
            <a:r>
              <a:rPr lang="en-IN" sz="1700" dirty="0" smtClean="0">
                <a:latin typeface="Times New Roman" pitchFamily="18" charset="0"/>
                <a:cs typeface="Times New Roman" pitchFamily="18" charset="0"/>
              </a:rPr>
              <a:t>, and W. </a:t>
            </a:r>
            <a:r>
              <a:rPr lang="en-IN" sz="1700" dirty="0" err="1" smtClean="0">
                <a:latin typeface="Times New Roman" pitchFamily="18" charset="0"/>
                <a:cs typeface="Times New Roman" pitchFamily="18" charset="0"/>
              </a:rPr>
              <a:t>Nuijten</a:t>
            </a:r>
            <a:r>
              <a:rPr lang="en-IN" sz="1700" dirty="0" smtClean="0">
                <a:latin typeface="Times New Roman" pitchFamily="18" charset="0"/>
                <a:cs typeface="Times New Roman" pitchFamily="18" charset="0"/>
              </a:rPr>
              <a:t>. Constraint-based scheduling and planning. In T. Walsh F. Rossi, P. van </a:t>
            </a:r>
            <a:r>
              <a:rPr lang="en-IN" sz="1700" dirty="0" err="1" smtClean="0">
                <a:latin typeface="Times New Roman" pitchFamily="18" charset="0"/>
                <a:cs typeface="Times New Roman" pitchFamily="18" charset="0"/>
              </a:rPr>
              <a:t>Beek</a:t>
            </a:r>
            <a:r>
              <a:rPr lang="en-IN" sz="1700" dirty="0" smtClean="0">
                <a:latin typeface="Times New Roman" pitchFamily="18" charset="0"/>
                <a:cs typeface="Times New Roman" pitchFamily="18" charset="0"/>
              </a:rPr>
              <a:t>, editor, Handbook of Constraint Programming, chapter 22, pages 759–798. Elsevier, 2006.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1564</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Precedence-Constrained Colored Traveling Salesman Problem An Augmented Variable Neighborhood Search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2021-07-21T10:50:50Z</dcterms:modified>
</cp:coreProperties>
</file>