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Joint Sparse Locality-Aware Regression for Robust Discriminative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52578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dramatic increase of dimensions in the data representation, extracting latent low-dimensional features becomes of the utmost importance for efficient classification. Aiming at the problems of weakly discriminating marginal representation and difficulty in revealing the data manifold structure in most of the existing linear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methods, we propose a more powerful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feature extraction framework, namely, joint sparse locality-aware regression (JSLAR). In our model, we formulate a new strategy induced by the </a:t>
            </a:r>
            <a:r>
              <a:rPr lang="en-IN" sz="2000" dirty="0" err="1" smtClean="0">
                <a:latin typeface="Times New Roman" pitchFamily="18" charset="0"/>
                <a:cs typeface="Times New Roman" pitchFamily="18" charset="0"/>
              </a:rPr>
              <a:t>nonsquared</a:t>
            </a:r>
            <a:r>
              <a:rPr lang="en-IN" sz="2000" dirty="0" smtClean="0">
                <a:latin typeface="Times New Roman" pitchFamily="18" charset="0"/>
                <a:cs typeface="Times New Roman" pitchFamily="18" charset="0"/>
              </a:rPr>
              <a:t> LS₂ norm for enhancing the local </a:t>
            </a:r>
            <a:r>
              <a:rPr lang="en-IN" sz="2000" dirty="0" err="1" smtClean="0">
                <a:latin typeface="Times New Roman" pitchFamily="18" charset="0"/>
                <a:cs typeface="Times New Roman" pitchFamily="18" charset="0"/>
              </a:rPr>
              <a:t>intraclass</a:t>
            </a:r>
            <a:r>
              <a:rPr lang="en-IN" sz="2000" dirty="0" smtClean="0">
                <a:latin typeface="Times New Roman" pitchFamily="18" charset="0"/>
                <a:cs typeface="Times New Roman" pitchFamily="18" charset="0"/>
              </a:rPr>
              <a:t> compactness of the data manifold, which can achieve the joint learning of the locality-aware graph structure and the desirable projection matrix. Besides, we formulate a weighted retargeted regression to perform the marginal representation learning adaptively instead of using the general average interclass margin. To alleviate the disturbance of outliers and prevent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we measure the regression term and locality-aware term together with the regularization term by forcing the row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with the joint L2,1 norms. Then, we derive an effective iterative algorithm for solving the proposed model. The experimental results over a range of benchmark databases demonstrate that the proposed JSLAR outperforms some state-of-the-art approaches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present a well-designed tracking algorithm that aims to learn visual dictionary and nonlinear classification function jointly enlighten by above mentioned nonlinear learning theory under a semi-supervised framework.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proposed method could overcome several limitations arisen in most of existing visual tracking approaches efficiently.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value of the label is 1 for a sample overlapped with the target region completely, and 0 if no overlap exists between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inaccuracy may exist in the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location of the estimated target. To refine the estimated target state, we train a correlation </a:t>
            </a:r>
            <a:r>
              <a:rPr lang="en-IN" sz="2000" dirty="0" smtClean="0">
                <a:latin typeface="Times New Roman" pitchFamily="18" charset="0"/>
                <a:cs typeface="Times New Roman" pitchFamily="18" charset="0"/>
              </a:rPr>
              <a:t>filter </a:t>
            </a:r>
            <a:r>
              <a:rPr lang="en-IN" sz="2000" dirty="0" smtClean="0">
                <a:latin typeface="Times New Roman" pitchFamily="18" charset="0"/>
                <a:cs typeface="Times New Roman" pitchFamily="18" charset="0"/>
              </a:rPr>
              <a:t>using the holistic target template cropped in the initial </a:t>
            </a:r>
            <a:r>
              <a:rPr lang="en-IN" sz="2000" dirty="0" smtClean="0">
                <a:latin typeface="Times New Roman" pitchFamily="18" charset="0"/>
                <a:cs typeface="Times New Roman" pitchFamily="18" charset="0"/>
              </a:rPr>
              <a:t>frame.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original regression, the strict zero-one target matrix cannot be approximated as an ideal low-dimensional embedding, thus we prefer the flexible formulation in </a:t>
            </a:r>
            <a:r>
              <a:rPr lang="en-IN" sz="2000" dirty="0" smtClean="0">
                <a:latin typeface="Times New Roman" pitchFamily="18" charset="0"/>
                <a:cs typeface="Times New Roman" pitchFamily="18" charset="0"/>
              </a:rPr>
              <a:t>problem </a:t>
            </a:r>
            <a:r>
              <a:rPr lang="en-IN" sz="2000" dirty="0" smtClean="0">
                <a:latin typeface="Times New Roman" pitchFamily="18" charset="0"/>
                <a:cs typeface="Times New Roman" pitchFamily="18" charset="0"/>
              </a:rPr>
              <a:t>which helps to realize the learning of margin </a:t>
            </a:r>
            <a:r>
              <a:rPr lang="en-IN" sz="2000" dirty="0" smtClean="0">
                <a:latin typeface="Times New Roman" pitchFamily="18" charset="0"/>
                <a:cs typeface="Times New Roman" pitchFamily="18" charset="0"/>
              </a:rPr>
              <a:t>representation.</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transform the problem into an smooth optimization problem that is jointly convex for all variables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significant way to address these issues is dimensionality reduction (DR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transforms the original high-dimensional spatial data into a low-dimensional subspace by some </a:t>
            </a:r>
            <a:r>
              <a:rPr lang="en-IN" sz="2000" dirty="0" err="1" smtClean="0">
                <a:latin typeface="Times New Roman" pitchFamily="18" charset="0"/>
                <a:cs typeface="Times New Roman" pitchFamily="18" charset="0"/>
              </a:rPr>
              <a:t>resultful</a:t>
            </a:r>
            <a:r>
              <a:rPr lang="en-IN" sz="2000" dirty="0" smtClean="0">
                <a:latin typeface="Times New Roman" pitchFamily="18" charset="0"/>
                <a:cs typeface="Times New Roman" pitchFamily="18" charset="0"/>
              </a:rPr>
              <a:t> means.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Feature </a:t>
            </a:r>
            <a:r>
              <a:rPr lang="en-IN" sz="2000" dirty="0" smtClean="0">
                <a:latin typeface="Times New Roman" pitchFamily="18" charset="0"/>
                <a:cs typeface="Times New Roman" pitchFamily="18" charset="0"/>
              </a:rPr>
              <a:t>selection (FS) and feature extraction (FE) are two main tech - </a:t>
            </a:r>
            <a:r>
              <a:rPr lang="en-IN" sz="2000" dirty="0" err="1" smtClean="0">
                <a:latin typeface="Times New Roman" pitchFamily="18" charset="0"/>
                <a:cs typeface="Times New Roman" pitchFamily="18" charset="0"/>
              </a:rPr>
              <a:t>niques</a:t>
            </a:r>
            <a:r>
              <a:rPr lang="en-IN" sz="2000" dirty="0" smtClean="0">
                <a:latin typeface="Times New Roman" pitchFamily="18" charset="0"/>
                <a:cs typeface="Times New Roman" pitchFamily="18" charset="0"/>
              </a:rPr>
              <a:t> for processing the DR problems of high-dimensional </a:t>
            </a:r>
            <a:r>
              <a:rPr lang="en-IN" sz="2000" dirty="0" smtClean="0">
                <a:latin typeface="Times New Roman" pitchFamily="18" charset="0"/>
                <a:cs typeface="Times New Roman" pitchFamily="18" charset="0"/>
              </a:rPr>
              <a:t>data.</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contrast, the proposed tracking approach can construct a dictionary that fully reflects the intrinsic manifold structure of visual data and introduces more discriminative ability in a unified learning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this inference, a nonlinear learning theory using Local Coordinate Coding (LCC) is proposed in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proposed tracking approach performs well on the benchmark and even better than the newly proposed works such as KCF and TGPR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methods are easy to obtain appearance models with more discriminative power than that in other method, while our method only trains the proposed model with samples from several frames.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To appropriately </a:t>
            </a:r>
            <a:r>
              <a:rPr lang="en-IN" sz="2000" dirty="0" smtClean="0">
                <a:latin typeface="Times New Roman" pitchFamily="18" charset="0"/>
                <a:cs typeface="Times New Roman" pitchFamily="18" charset="0"/>
              </a:rPr>
              <a:t>reduce </a:t>
            </a:r>
            <a:r>
              <a:rPr lang="en-IN" sz="2000" dirty="0" smtClean="0">
                <a:latin typeface="Times New Roman" pitchFamily="18" charset="0"/>
                <a:cs typeface="Times New Roman" pitchFamily="18" charset="0"/>
              </a:rPr>
              <a:t>the dimensionality of data and improve the computational efficiency while maintaining high classification performance, preserving the local manifold structure is crucial to success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strict zero-one targets are too harsh on the marginal representation to yield superior classification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theoretically prove the convergence of the proposed algorithm and experimentally verify its superior classification and generalization performance on multiple databases.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analyze the irrationality of LDA optimization criteria, and establish more discriminative optimization criteria on the premise of ensuring higher generalization performance by replacing intra-class scatter and inter-class scatter.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Feature Selection Methods And Algorithms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Ladha and T. Deepa,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baseline fitness improvement (BFI) measure quantifies the potential value gained by applying feature selection.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Robust sparse representation based face recognition in an adaptive weighted spatial pyramid structure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Ma, F. Zhang, Y. Li, and J. Feng,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novel method named robust sparse representation based classification in an adaptive weighted spatial pyramid structure (RSRC-ASP) is proposed.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08345"/>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Dimensionality reduction using </a:t>
                      </a:r>
                      <a:r>
                        <a:rPr lang="en-US" sz="2000" dirty="0" err="1">
                          <a:latin typeface="Times New Roman"/>
                          <a:ea typeface="Calibri"/>
                          <a:cs typeface="Latha"/>
                        </a:rPr>
                        <a:t>similarityinduced</a:t>
                      </a:r>
                      <a:r>
                        <a:rPr lang="en-US" sz="2000" dirty="0">
                          <a:latin typeface="Times New Roman"/>
                          <a:ea typeface="Calibri"/>
                          <a:cs typeface="Latha"/>
                        </a:rPr>
                        <a:t> embeddings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N. </a:t>
                      </a:r>
                      <a:r>
                        <a:rPr lang="en-US" sz="2000" dirty="0" err="1">
                          <a:latin typeface="Times New Roman"/>
                          <a:ea typeface="Calibri"/>
                          <a:cs typeface="Latha"/>
                        </a:rPr>
                        <a:t>Passalis</a:t>
                      </a:r>
                      <a:r>
                        <a:rPr lang="en-US" sz="2000" dirty="0">
                          <a:latin typeface="Times New Roman"/>
                          <a:ea typeface="Calibri"/>
                          <a:cs typeface="Latha"/>
                        </a:rPr>
                        <a:t> and A. </a:t>
                      </a:r>
                      <a:r>
                        <a:rPr lang="en-US" sz="2000" dirty="0" err="1">
                          <a:latin typeface="Times New Roman"/>
                          <a:ea typeface="Calibri"/>
                          <a:cs typeface="Latha"/>
                        </a:rPr>
                        <a:t>Tefas</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work, a new DR framework, that can directly model the target distribution using the notion of similarity instead of distance, is introduced.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Simultaneously Learning Neighborship and Projection Matrix for Supervised Dimensionality Reduction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Pang, B. Zhou, and F. Nie,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overcome the drawbacks, in this paper we propose to let the similarity and neighbors be variables and model them in low-dimensional space.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752600" y="1295400"/>
            <a:ext cx="65532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succeed in achieving a more robust and discriminative low-dimensional representation of data, which is suitable for </a:t>
            </a:r>
            <a:r>
              <a:rPr lang="en-IN" sz="1800" dirty="0" err="1" smtClean="0">
                <a:latin typeface="Times New Roman" pitchFamily="18" charset="0"/>
                <a:cs typeface="Times New Roman" pitchFamily="18" charset="0"/>
              </a:rPr>
              <a:t>labeled</a:t>
            </a:r>
            <a:r>
              <a:rPr lang="en-IN" sz="1800" dirty="0" smtClean="0">
                <a:latin typeface="Times New Roman" pitchFamily="18" charset="0"/>
                <a:cs typeface="Times New Roman" pitchFamily="18" charset="0"/>
              </a:rPr>
              <a:t> data classification in multiple scenarios. The proposed model can both adaptively reveal the local structure of the data manifold and flexibly learn the margin representation. All the modules in our model are measured by L2,1 norms, thus achieving the joint robust subspace learning and feature selection. Furthermore, we derive an alternate iterative optimization algorithm which is theoretically proved to converge. Extensive experiments conducted on several UCI and other real-world databases have demonstrated the robustness to outliers and classification efficiency of the proposed method. Although we employ retargeted regression here as a way to induce the margin representation, there are certain limitations on the low-dimensional representations, which is where our future work needs to focus</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a:t>
            </a:r>
            <a:r>
              <a:rPr lang="en-IN" sz="1600" dirty="0" err="1" smtClean="0">
                <a:latin typeface="Times New Roman" pitchFamily="18" charset="0"/>
                <a:cs typeface="Times New Roman" pitchFamily="18" charset="0"/>
              </a:rPr>
              <a:t>Ladha</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Deepa</a:t>
            </a:r>
            <a:r>
              <a:rPr lang="en-IN" sz="1600" dirty="0" smtClean="0">
                <a:latin typeface="Times New Roman" pitchFamily="18" charset="0"/>
                <a:cs typeface="Times New Roman" pitchFamily="18" charset="0"/>
              </a:rPr>
              <a:t>, ”Feature Selection Methods And Algorithms,” Int. J.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Eng., vol. 3, no. 5. pp. 1787-1797,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X. Ma, F. Zhang, Y. Li, and J.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”Robust sparse representation based face recognition in an adaptive weighted spatial pyramid structure,” Sci. China Inf. Sci., vol. 61, no. 1. pp. 86-98,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N. </a:t>
            </a:r>
            <a:r>
              <a:rPr lang="en-IN" sz="1600" dirty="0" err="1" smtClean="0">
                <a:latin typeface="Times New Roman" pitchFamily="18" charset="0"/>
                <a:cs typeface="Times New Roman" pitchFamily="18" charset="0"/>
              </a:rPr>
              <a:t>Passalis</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Tefas</a:t>
            </a:r>
            <a:r>
              <a:rPr lang="en-IN" sz="1600" dirty="0" smtClean="0">
                <a:latin typeface="Times New Roman" pitchFamily="18" charset="0"/>
                <a:cs typeface="Times New Roman" pitchFamily="18" charset="0"/>
              </a:rPr>
              <a:t>, ”Dimensionality reduction using </a:t>
            </a:r>
            <a:r>
              <a:rPr lang="en-IN" sz="1600" dirty="0" err="1" smtClean="0">
                <a:latin typeface="Times New Roman" pitchFamily="18" charset="0"/>
                <a:cs typeface="Times New Roman" pitchFamily="18" charset="0"/>
              </a:rPr>
              <a:t>similarityinduced</a:t>
            </a:r>
            <a:r>
              <a:rPr lang="en-IN" sz="1600" dirty="0" smtClean="0">
                <a:latin typeface="Times New Roman" pitchFamily="18" charset="0"/>
                <a:cs typeface="Times New Roman" pitchFamily="18" charset="0"/>
              </a:rPr>
              <a:t> embeddings,” IEEE Trans. Neural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Learn. Syst., vol. 29, no. 8, pp. 3429-3441,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Y. Pang, B. Zhou, and F. </a:t>
            </a:r>
            <a:r>
              <a:rPr lang="en-IN" sz="1600" dirty="0" err="1" smtClean="0">
                <a:latin typeface="Times New Roman" pitchFamily="18" charset="0"/>
                <a:cs typeface="Times New Roman" pitchFamily="18" charset="0"/>
              </a:rPr>
              <a:t>Nie</a:t>
            </a:r>
            <a:r>
              <a:rPr lang="en-IN" sz="1600" dirty="0" smtClean="0">
                <a:latin typeface="Times New Roman" pitchFamily="18" charset="0"/>
                <a:cs typeface="Times New Roman" pitchFamily="18" charset="0"/>
              </a:rPr>
              <a:t>, ”Simultaneously Learning </a:t>
            </a:r>
            <a:r>
              <a:rPr lang="en-IN" sz="1600" dirty="0" err="1" smtClean="0">
                <a:latin typeface="Times New Roman" pitchFamily="18" charset="0"/>
                <a:cs typeface="Times New Roman" pitchFamily="18" charset="0"/>
              </a:rPr>
              <a:t>Neighborship</a:t>
            </a:r>
            <a:r>
              <a:rPr lang="en-IN" sz="1600" dirty="0" smtClean="0">
                <a:latin typeface="Times New Roman" pitchFamily="18" charset="0"/>
                <a:cs typeface="Times New Roman" pitchFamily="18" charset="0"/>
              </a:rPr>
              <a:t> and Projection Matrix for Supervised Dimensionality Reduction,” IEEE Trans. neural networks Learn. Syst., vol. 30, no. 9, pp. 2779-2793,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Khalid, T. </a:t>
            </a:r>
            <a:r>
              <a:rPr lang="en-IN" sz="1600" dirty="0" err="1" smtClean="0">
                <a:latin typeface="Times New Roman" pitchFamily="18" charset="0"/>
                <a:cs typeface="Times New Roman" pitchFamily="18" charset="0"/>
              </a:rPr>
              <a:t>Khalil</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Nasreen</a:t>
            </a:r>
            <a:r>
              <a:rPr lang="en-IN" sz="1600" dirty="0" smtClean="0">
                <a:latin typeface="Times New Roman" pitchFamily="18" charset="0"/>
                <a:cs typeface="Times New Roman" pitchFamily="18" charset="0"/>
              </a:rPr>
              <a:t>, ”A survey of feature selection and feature extraction techniques in machine learning,” in Proceedings of 2014 Science and Information Conference, SAI 2014, 2014, pp. 372-378.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H. </a:t>
            </a:r>
            <a:r>
              <a:rPr lang="en-IN" sz="1800" dirty="0" err="1" smtClean="0">
                <a:latin typeface="Times New Roman" pitchFamily="18" charset="0"/>
                <a:cs typeface="Times New Roman" pitchFamily="18" charset="0"/>
              </a:rPr>
              <a:t>Hotelling</a:t>
            </a:r>
            <a:r>
              <a:rPr lang="en-IN" sz="1800" dirty="0" smtClean="0">
                <a:latin typeface="Times New Roman" pitchFamily="18" charset="0"/>
                <a:cs typeface="Times New Roman" pitchFamily="18" charset="0"/>
              </a:rPr>
              <a:t>, ”Analysis of a complex of statistical variables into principal components,” J. Educ. Psychol., vol. 24, no. 6, pp. 417-441, 1933.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R. A. Fisher, ”The use of multiple measurements in taxonomic problems,” Ann. </a:t>
            </a:r>
            <a:r>
              <a:rPr lang="en-IN" sz="1800" dirty="0" err="1" smtClean="0">
                <a:latin typeface="Times New Roman" pitchFamily="18" charset="0"/>
                <a:cs typeface="Times New Roman" pitchFamily="18" charset="0"/>
              </a:rPr>
              <a:t>Eugen</a:t>
            </a:r>
            <a:r>
              <a:rPr lang="en-IN" sz="1800" dirty="0" smtClean="0">
                <a:latin typeface="Times New Roman" pitchFamily="18" charset="0"/>
                <a:cs typeface="Times New Roman" pitchFamily="18" charset="0"/>
              </a:rPr>
              <a:t>., vol. 7, no. 2, pp. 179-188, 1936.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M. Sugiyama, ”Dimensionality reduction of multimodal </a:t>
            </a:r>
            <a:r>
              <a:rPr lang="en-IN" sz="1800" dirty="0" err="1" smtClean="0">
                <a:latin typeface="Times New Roman" pitchFamily="18" charset="0"/>
                <a:cs typeface="Times New Roman" pitchFamily="18" charset="0"/>
              </a:rPr>
              <a:t>labeled</a:t>
            </a:r>
            <a:r>
              <a:rPr lang="en-IN" sz="1800" dirty="0" smtClean="0">
                <a:latin typeface="Times New Roman" pitchFamily="18" charset="0"/>
                <a:cs typeface="Times New Roman" pitchFamily="18" charset="0"/>
              </a:rPr>
              <a:t> data by local fisher </a:t>
            </a:r>
            <a:r>
              <a:rPr lang="en-IN" sz="1800" dirty="0" err="1" smtClean="0">
                <a:latin typeface="Times New Roman" pitchFamily="18" charset="0"/>
                <a:cs typeface="Times New Roman" pitchFamily="18" charset="0"/>
              </a:rPr>
              <a:t>discriminant</a:t>
            </a:r>
            <a:r>
              <a:rPr lang="en-IN" sz="1800" dirty="0" smtClean="0">
                <a:latin typeface="Times New Roman" pitchFamily="18" charset="0"/>
                <a:cs typeface="Times New Roman" pitchFamily="18" charset="0"/>
              </a:rPr>
              <a:t> analysis,” J. Mach. Learn. Res., vol. 8, pp. 1027- 1061, 2007.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S. </a:t>
            </a:r>
            <a:r>
              <a:rPr lang="en-IN" sz="1800" dirty="0" err="1" smtClean="0">
                <a:latin typeface="Times New Roman" pitchFamily="18" charset="0"/>
                <a:cs typeface="Times New Roman" pitchFamily="18" charset="0"/>
              </a:rPr>
              <a:t>Boutemedjet</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Bouguila</a:t>
            </a:r>
            <a:r>
              <a:rPr lang="en-IN" sz="1800" dirty="0" smtClean="0">
                <a:latin typeface="Times New Roman" pitchFamily="18" charset="0"/>
                <a:cs typeface="Times New Roman" pitchFamily="18" charset="0"/>
              </a:rPr>
              <a:t>, and D. </a:t>
            </a:r>
            <a:r>
              <a:rPr lang="en-IN" sz="1800" dirty="0" err="1" smtClean="0">
                <a:latin typeface="Times New Roman" pitchFamily="18" charset="0"/>
                <a:cs typeface="Times New Roman" pitchFamily="18" charset="0"/>
              </a:rPr>
              <a:t>Ziou</a:t>
            </a:r>
            <a:r>
              <a:rPr lang="en-IN" sz="1800" dirty="0" smtClean="0">
                <a:latin typeface="Times New Roman" pitchFamily="18" charset="0"/>
                <a:cs typeface="Times New Roman" pitchFamily="18" charset="0"/>
              </a:rPr>
              <a:t>, ”A hybrid feature extraction selection approach for high-dimensional non-Gaussian data clustering,” IEEE Trans. Pattern Anal. Mach.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vol. 31, no. 8, pp. 1429-1443, 2009</a:t>
            </a:r>
            <a:r>
              <a:rPr lang="en-IN" sz="1800" dirty="0" smtClean="0">
                <a:latin typeface="Times New Roman" pitchFamily="18" charset="0"/>
                <a:cs typeface="Times New Roman" pitchFamily="18" charset="0"/>
              </a:rPr>
              <a:t>. </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T. </a:t>
            </a:r>
            <a:r>
              <a:rPr lang="en-IN" sz="1800" dirty="0" err="1" smtClean="0">
                <a:latin typeface="Times New Roman" pitchFamily="18" charset="0"/>
                <a:cs typeface="Times New Roman" pitchFamily="18" charset="0"/>
              </a:rPr>
              <a:t>Luo</a:t>
            </a:r>
            <a:r>
              <a:rPr lang="en-IN" sz="1800" dirty="0" smtClean="0">
                <a:latin typeface="Times New Roman" pitchFamily="18" charset="0"/>
                <a:cs typeface="Times New Roman" pitchFamily="18" charset="0"/>
              </a:rPr>
              <a:t>, C. </a:t>
            </a:r>
            <a:r>
              <a:rPr lang="en-IN" sz="1800" dirty="0" err="1" smtClean="0">
                <a:latin typeface="Times New Roman" pitchFamily="18" charset="0"/>
                <a:cs typeface="Times New Roman" pitchFamily="18" charset="0"/>
              </a:rPr>
              <a:t>Hou</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Nie</a:t>
            </a:r>
            <a:r>
              <a:rPr lang="en-IN" sz="1800" dirty="0" smtClean="0">
                <a:latin typeface="Times New Roman" pitchFamily="18" charset="0"/>
                <a:cs typeface="Times New Roman" pitchFamily="18" charset="0"/>
              </a:rPr>
              <a:t>, and D. Yi, ”Dimension Reduction for </a:t>
            </a:r>
            <a:r>
              <a:rPr lang="en-IN" sz="1800" dirty="0" err="1" smtClean="0">
                <a:latin typeface="Times New Roman" pitchFamily="18" charset="0"/>
                <a:cs typeface="Times New Roman" pitchFamily="18" charset="0"/>
              </a:rPr>
              <a:t>NonGaussian</a:t>
            </a:r>
            <a:r>
              <a:rPr lang="en-IN" sz="1800" dirty="0" smtClean="0">
                <a:latin typeface="Times New Roman" pitchFamily="18" charset="0"/>
                <a:cs typeface="Times New Roman" pitchFamily="18" charset="0"/>
              </a:rPr>
              <a:t> Data by Adaptive Discriminative Analysis,” IEEE Trans. </a:t>
            </a:r>
            <a:r>
              <a:rPr lang="en-IN" sz="1800" dirty="0" err="1" smtClean="0">
                <a:latin typeface="Times New Roman" pitchFamily="18" charset="0"/>
                <a:cs typeface="Times New Roman" pitchFamily="18" charset="0"/>
              </a:rPr>
              <a:t>Cybern</a:t>
            </a:r>
            <a:r>
              <a:rPr lang="en-IN" sz="1800" dirty="0" smtClean="0">
                <a:latin typeface="Times New Roman" pitchFamily="18" charset="0"/>
                <a:cs typeface="Times New Roman" pitchFamily="18" charset="0"/>
              </a:rPr>
              <a:t>., vol. 49, no. 3, pp. 933-946, 2019.</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1457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Joint Sparse Locality-Aware Regression for Robust Discriminative Learning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2021-07-21T11:38:55Z</dcterms:modified>
</cp:coreProperties>
</file>