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Automated Design of </a:t>
            </a:r>
            <a:r>
              <a:rPr lang="en-IN" b="1" dirty="0" err="1" smtClean="0">
                <a:latin typeface="Times New Roman" pitchFamily="18" charset="0"/>
                <a:cs typeface="Times New Roman" pitchFamily="18" charset="0"/>
              </a:rPr>
              <a:t>Multipass</a:t>
            </a:r>
            <a:r>
              <a:rPr lang="en-IN" b="1" dirty="0" smtClean="0">
                <a:latin typeface="Times New Roman" pitchFamily="18" charset="0"/>
                <a:cs typeface="Times New Roman" pitchFamily="18" charset="0"/>
              </a:rPr>
              <a:t> Heuristics for Resource-Constrained Job Scheduling With Self-Competitive Genetic Programming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Resource </a:t>
            </a:r>
            <a:r>
              <a:rPr lang="en-IN" sz="2000" dirty="0" smtClean="0">
                <a:latin typeface="Times New Roman" pitchFamily="18" charset="0"/>
                <a:cs typeface="Times New Roman" pitchFamily="18" charset="0"/>
              </a:rPr>
              <a:t>constraint job scheduling is an important combinatorial optimization problem with many practical applications. This problem aims at determining a schedule for executing jobs on machines satisfying several constraints (e.g., precedence and resource constraints) given a shared central resource while minimizing the tardiness of the jobs. Due to the complexity of the problem, several exact, heuristic, and hybrid methods have been attempted. Despite their success, scalability is still a major issue of the existing methods. In this study, we develop a new genetic programming algorithm for resource constraint job scheduling to overcome or alleviate the scalability issue. The goal of the proposed algorithm is to evolve effective and efficient </a:t>
            </a:r>
            <a:r>
              <a:rPr lang="en-IN" sz="2000" dirty="0" err="1" smtClean="0">
                <a:latin typeface="Times New Roman" pitchFamily="18" charset="0"/>
                <a:cs typeface="Times New Roman" pitchFamily="18" charset="0"/>
              </a:rPr>
              <a:t>multipass</a:t>
            </a:r>
            <a:r>
              <a:rPr lang="en-IN" sz="2000" dirty="0" smtClean="0">
                <a:latin typeface="Times New Roman" pitchFamily="18" charset="0"/>
                <a:cs typeface="Times New Roman" pitchFamily="18" charset="0"/>
              </a:rPr>
              <a:t> heuristics by a surrogate-assisted learning mechanism and self-competitive genetic operations. The experiments show that the evolved </a:t>
            </a:r>
            <a:r>
              <a:rPr lang="en-IN" sz="2000" dirty="0" err="1" smtClean="0">
                <a:latin typeface="Times New Roman" pitchFamily="18" charset="0"/>
                <a:cs typeface="Times New Roman" pitchFamily="18" charset="0"/>
              </a:rPr>
              <a:t>multipass</a:t>
            </a:r>
            <a:r>
              <a:rPr lang="en-IN" sz="2000" dirty="0" smtClean="0">
                <a:latin typeface="Times New Roman" pitchFamily="18" charset="0"/>
                <a:cs typeface="Times New Roman" pitchFamily="18" charset="0"/>
              </a:rPr>
              <a:t> heuristics are very effective when tested with a large dataset. Moreover, the algorithm scales very well as excellent solutions are found for even the largest problem instances, outperforming existing </a:t>
            </a:r>
            <a:r>
              <a:rPr lang="en-IN" sz="2000" dirty="0" err="1" smtClean="0">
                <a:latin typeface="Times New Roman" pitchFamily="18" charset="0"/>
                <a:cs typeface="Times New Roman" pitchFamily="18" charset="0"/>
              </a:rPr>
              <a:t>metaheuristic</a:t>
            </a:r>
            <a:r>
              <a:rPr lang="en-IN" sz="2000" dirty="0" smtClean="0">
                <a:latin typeface="Times New Roman" pitchFamily="18" charset="0"/>
                <a:cs typeface="Times New Roman" pitchFamily="18" charset="0"/>
              </a:rPr>
              <a:t> and hybrid methods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studies mainly </a:t>
            </a:r>
            <a:r>
              <a:rPr lang="en-IN" sz="2000" dirty="0" smtClean="0">
                <a:latin typeface="Times New Roman" pitchFamily="18" charset="0"/>
                <a:cs typeface="Times New Roman" pitchFamily="18" charset="0"/>
              </a:rPr>
              <a:t>examined the performance of simple combinations of different existing dispatching rules (DRs) and due-date assignment rules (DDARs).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Comparing </a:t>
            </a:r>
            <a:r>
              <a:rPr lang="en-IN" sz="2000" dirty="0" smtClean="0">
                <a:latin typeface="Times New Roman" pitchFamily="18" charset="0"/>
                <a:cs typeface="Times New Roman" pitchFamily="18" charset="0"/>
              </a:rPr>
              <a:t>the evolved scheduling policies with existing scheduling policies from combinations of existing dispatching rules and due-date assignment </a:t>
            </a:r>
            <a:r>
              <a:rPr lang="en-IN" sz="2000" dirty="0" smtClean="0">
                <a:latin typeface="Times New Roman" pitchFamily="18" charset="0"/>
                <a:cs typeface="Times New Roman" pitchFamily="18" charset="0"/>
              </a:rPr>
              <a:t>rules.</a:t>
            </a:r>
          </a:p>
          <a:p>
            <a:pPr algn="just">
              <a:lnSpc>
                <a:spcPct val="150000"/>
              </a:lnSpc>
            </a:pPr>
            <a:r>
              <a:rPr lang="en-IN" sz="2000" dirty="0" smtClean="0">
                <a:latin typeface="Times New Roman" pitchFamily="18" charset="0"/>
                <a:cs typeface="Times New Roman" pitchFamily="18" charset="0"/>
              </a:rPr>
              <a:t>The function set used for DDARs is also applied here along with min, max and abs, which commonly appear in existing CDRs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evolved non-dominated scheduling policies (SPs) are then compared with the existing SPs based on combinations of well-known dispatching rules with dynamic and regression-based due-date assignment rules.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Priority heuristics are usually the quickest way of obtaining “</a:t>
            </a:r>
            <a:r>
              <a:rPr lang="en-IN" sz="2000" dirty="0" err="1" smtClean="0">
                <a:latin typeface="Times New Roman" pitchFamily="18" charset="0"/>
                <a:cs typeface="Times New Roman" pitchFamily="18" charset="0"/>
              </a:rPr>
              <a:t>goodenough</a:t>
            </a:r>
            <a:r>
              <a:rPr lang="en-IN" sz="2000" dirty="0" smtClean="0">
                <a:latin typeface="Times New Roman" pitchFamily="18" charset="0"/>
                <a:cs typeface="Times New Roman" pitchFamily="18" charset="0"/>
              </a:rPr>
              <a:t>” solutions and have been useful for a range of different combinatorial optimization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operates on a set of problem attributes and mathematical operators to evolve heuristics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these algorithms have the benefit of producing good solutions, they often lack the generalization, flexibility and intuitiveness needed for real-world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tightness makes the problem landscape significantly difficult to navigate for an algorithm and introduces the possibility of being stuck at the local optima.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set of instances were used to train the rules and the performance of the rules evolved by the proposed methods are evaluated by a set of test instances.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Some dynamic DDARs without the need of finding optimal coefficients have also been proposed, such as Dynamic Total Work Content (DTWK), Dynamic Processing Plus Waiting (DPPW) [37], and </a:t>
            </a:r>
            <a:r>
              <a:rPr lang="en-IN" sz="2000" dirty="0" smtClean="0">
                <a:latin typeface="Times New Roman" pitchFamily="18" charset="0"/>
                <a:cs typeface="Times New Roman" pitchFamily="18" charset="0"/>
              </a:rPr>
              <a:t>ADRES.</a:t>
            </a:r>
          </a:p>
          <a:p>
            <a:pPr algn="just">
              <a:lnSpc>
                <a:spcPct val="150000"/>
              </a:lnSpc>
            </a:pPr>
            <a:r>
              <a:rPr lang="en-IN" sz="2000" dirty="0" smtClean="0">
                <a:latin typeface="Times New Roman" pitchFamily="18" charset="0"/>
                <a:cs typeface="Times New Roman" pitchFamily="18" charset="0"/>
              </a:rPr>
              <a:t>The proposed GP method is used to create the priority rule for a single machine in both static and dynamic environments.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also proposed an interesting approach to provide some adaptive behaviours for the evolved rules by presenting a GP-3 system that evolves three components, a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function and two dispatching rules.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dynamic variant of the classical RCPSP is formulated and a multi-objective GPHH is proposed for discovering priority heuristics, with strong performance and low complexity, to deal with dynamic instances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heuristics discovered in this study exhibit, either, on-par or superior performance in comparison to existing human designed approaches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any given algorithm or solution methodology is affected by a number of factors such as solution representation, schedule generation scheme, instance characteristics,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researchers </a:t>
            </a:r>
            <a:r>
              <a:rPr lang="en-IN" sz="2000" dirty="0" smtClean="0">
                <a:latin typeface="Times New Roman" pitchFamily="18" charset="0"/>
                <a:cs typeface="Times New Roman" pitchFamily="18" charset="0"/>
              </a:rPr>
              <a:t>have tried to combine priority rules with sampling methods as a way to further improve their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lower-bounds are commonly used in RCPSP </a:t>
            </a:r>
            <a:r>
              <a:rPr lang="en-IN" sz="2000" dirty="0" smtClean="0">
                <a:latin typeface="Times New Roman" pitchFamily="18" charset="0"/>
                <a:cs typeface="Times New Roman" pitchFamily="18" charset="0"/>
              </a:rPr>
              <a:t>studies </a:t>
            </a:r>
            <a:r>
              <a:rPr lang="en-IN" sz="2000" dirty="0" smtClean="0">
                <a:latin typeface="Times New Roman" pitchFamily="18" charset="0"/>
                <a:cs typeface="Times New Roman" pitchFamily="18" charset="0"/>
              </a:rPr>
              <a:t>to measure the performance of algorithms.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a:t>
                      </a:r>
                      <a:r>
                        <a:rPr lang="en-US" sz="2000" dirty="0" err="1">
                          <a:latin typeface="Times New Roman"/>
                          <a:ea typeface="Calibri"/>
                          <a:cs typeface="Latha"/>
                        </a:rPr>
                        <a:t>neurogenetic</a:t>
                      </a:r>
                      <a:r>
                        <a:rPr lang="en-US" sz="2000" dirty="0">
                          <a:latin typeface="Times New Roman"/>
                          <a:ea typeface="Calibri"/>
                          <a:cs typeface="Latha"/>
                        </a:rPr>
                        <a:t> approach for the resource constrained project scheduling problem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Agarwal, S. Colak, and S. Erenguc.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In this paper, we propose a Neurogenetic approach which is a hybrid of genetic algorithms (GA) and neural-network (NN) approaches.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bi-objective model for robust resource constrained project scheduling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Al-Fawzan and M. Haouari.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paper, we address the issue of designing a project schedule which is not only short in time, but also less vulnerable to disruptions due to reworks and other undesirable conditions.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057400"/>
                <a:gridCol w="213360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robust genetic algorithm for resource allocation in project scheduling</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J. Alcaraz and C. Maroto.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Genetic algorithms have been applied to many different optimization problems and they are one of the most promising metaheuristics.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Multiple regression genetic programming</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I. Arnaldo, K. Krawiec, and U.-M. O’Reilly.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Our approach, called Multiple Regression Genetic Programming (MRGP) decouples and linearly combines a program's </a:t>
                      </a:r>
                      <a:r>
                        <a:rPr lang="en-US" sz="2000" dirty="0" err="1">
                          <a:solidFill>
                            <a:srgbClr val="333333"/>
                          </a:solidFill>
                          <a:latin typeface="Times New Roman" pitchFamily="18" charset="0"/>
                          <a:ea typeface="Calibri"/>
                          <a:cs typeface="Times New Roman" pitchFamily="18" charset="0"/>
                        </a:rPr>
                        <a:t>subexpressions</a:t>
                      </a:r>
                      <a:r>
                        <a:rPr lang="en-US" sz="2000" dirty="0">
                          <a:solidFill>
                            <a:srgbClr val="333333"/>
                          </a:solidFill>
                          <a:latin typeface="Times New Roman" pitchFamily="18" charset="0"/>
                          <a:ea typeface="Calibri"/>
                          <a:cs typeface="Times New Roman" pitchFamily="18" charset="0"/>
                        </a:rPr>
                        <a:t> via multiple regression on the target variable</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435100" y="1524001"/>
            <a:ext cx="7499350" cy="4333888"/>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2286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thesis set out with an aim to explore the use of genetic programming based hyper-heuristics for the resource constrained project scheduling problem. Towards this end, a number of different approaches were proposed and investigated. The benefits of these approaches were demonstrated through comprehensive numerical experiments. The major highlights from this thesis include, but are not limited to: </a:t>
            </a:r>
            <a:r>
              <a:rPr lang="en-IN" sz="1800" dirty="0" smtClean="0">
                <a:latin typeface="Times New Roman" pitchFamily="18" charset="0"/>
                <a:cs typeface="Times New Roman" pitchFamily="18" charset="0"/>
              </a:rPr>
              <a:t>Development </a:t>
            </a:r>
            <a:r>
              <a:rPr lang="en-IN" sz="1800" dirty="0" smtClean="0">
                <a:latin typeface="Times New Roman" pitchFamily="18" charset="0"/>
                <a:cs typeface="Times New Roman" pitchFamily="18" charset="0"/>
              </a:rPr>
              <a:t>of a genetic programming based hyper-heuristic (GPHH) framework to evolve and discover new, reusable priority heuristics for the resource constrained project scheduling problem. The proposed framework operated on a superior feature set that utilized a diverse set of problem characteristics in order to automatically discover rules which for the first time were able to out-perform existing human designed rules. Decision tree based representation was also explored in order to discover rules which allowed for greater </a:t>
            </a:r>
            <a:r>
              <a:rPr lang="en-IN" sz="1800" dirty="0" err="1" smtClean="0">
                <a:latin typeface="Times New Roman" pitchFamily="18" charset="0"/>
                <a:cs typeface="Times New Roman" pitchFamily="18" charset="0"/>
              </a:rPr>
              <a:t>understandability</a:t>
            </a:r>
            <a:r>
              <a:rPr lang="en-IN" sz="1800" dirty="0" smtClean="0">
                <a:latin typeface="Times New Roman" pitchFamily="18" charset="0"/>
                <a:cs typeface="Times New Roman" pitchFamily="18" charset="0"/>
              </a:rPr>
              <a:t> and intuitiveness. </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IBM ILOG CPLEX Optimization Studio. https://www.ibm.com/developerworks/ downloads/</a:t>
            </a:r>
            <a:r>
              <a:rPr lang="en-IN" sz="1800" dirty="0" err="1" smtClean="0">
                <a:latin typeface="Times New Roman" pitchFamily="18" charset="0"/>
                <a:cs typeface="Times New Roman" pitchFamily="18" charset="0"/>
              </a:rPr>
              <a:t>ws</a:t>
            </a:r>
            <a:r>
              <a:rPr lang="en-IN" sz="1800" dirty="0" smtClean="0">
                <a:latin typeface="Times New Roman" pitchFamily="18" charset="0"/>
                <a:cs typeface="Times New Roman" pitchFamily="18" charset="0"/>
              </a:rPr>
              <a:t>/</a:t>
            </a:r>
            <a:r>
              <a:rPr lang="en-IN" sz="1800" dirty="0" err="1" smtClean="0">
                <a:latin typeface="Times New Roman" pitchFamily="18" charset="0"/>
                <a:cs typeface="Times New Roman" pitchFamily="18" charset="0"/>
              </a:rPr>
              <a:t>ilogcplex</a:t>
            </a:r>
            <a:r>
              <a:rPr lang="en-IN" sz="1800" dirty="0" smtClean="0">
                <a:latin typeface="Times New Roman" pitchFamily="18" charset="0"/>
                <a:cs typeface="Times New Roman" pitchFamily="18" charset="0"/>
              </a:rPr>
              <a:t>/, 2016.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B. </a:t>
            </a:r>
            <a:r>
              <a:rPr lang="en-IN" sz="1800" dirty="0" err="1" smtClean="0">
                <a:latin typeface="Times New Roman" pitchFamily="18" charset="0"/>
                <a:cs typeface="Times New Roman" pitchFamily="18" charset="0"/>
              </a:rPr>
              <a:t>Abbasi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Shadrokh</a:t>
            </a:r>
            <a:r>
              <a:rPr lang="en-IN" sz="1800" dirty="0" smtClean="0">
                <a:latin typeface="Times New Roman" pitchFamily="18" charset="0"/>
                <a:cs typeface="Times New Roman" pitchFamily="18" charset="0"/>
              </a:rPr>
              <a:t>, and J. </a:t>
            </a:r>
            <a:r>
              <a:rPr lang="en-IN" sz="1800" dirty="0" err="1" smtClean="0">
                <a:latin typeface="Times New Roman" pitchFamily="18" charset="0"/>
                <a:cs typeface="Times New Roman" pitchFamily="18" charset="0"/>
              </a:rPr>
              <a:t>Arkat</a:t>
            </a:r>
            <a:r>
              <a:rPr lang="en-IN" sz="1800" dirty="0" smtClean="0">
                <a:latin typeface="Times New Roman" pitchFamily="18" charset="0"/>
                <a:cs typeface="Times New Roman" pitchFamily="18" charset="0"/>
              </a:rPr>
              <a:t>. Bi-objective resource-constrained project scheduling with robustness and </a:t>
            </a:r>
            <a:r>
              <a:rPr lang="en-IN" sz="1800" dirty="0" err="1" smtClean="0">
                <a:latin typeface="Times New Roman" pitchFamily="18" charset="0"/>
                <a:cs typeface="Times New Roman" pitchFamily="18" charset="0"/>
              </a:rPr>
              <a:t>makespan</a:t>
            </a:r>
            <a:r>
              <a:rPr lang="en-IN" sz="1800" dirty="0" smtClean="0">
                <a:latin typeface="Times New Roman" pitchFamily="18" charset="0"/>
                <a:cs typeface="Times New Roman" pitchFamily="18" charset="0"/>
              </a:rPr>
              <a:t> criteria. Applied Mathematics and Computation, 180(1):146 – 152, 2006.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 A. </a:t>
            </a:r>
            <a:r>
              <a:rPr lang="en-IN" sz="1800" dirty="0" err="1" smtClean="0">
                <a:latin typeface="Times New Roman" pitchFamily="18" charset="0"/>
                <a:cs typeface="Times New Roman" pitchFamily="18" charset="0"/>
              </a:rPr>
              <a:t>Agarwal</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Colak</a:t>
            </a:r>
            <a:r>
              <a:rPr lang="en-IN" sz="1800" dirty="0" smtClean="0">
                <a:latin typeface="Times New Roman" pitchFamily="18" charset="0"/>
                <a:cs typeface="Times New Roman" pitchFamily="18" charset="0"/>
              </a:rPr>
              <a:t>, and S. </a:t>
            </a:r>
            <a:r>
              <a:rPr lang="en-IN" sz="1800" dirty="0" err="1" smtClean="0">
                <a:latin typeface="Times New Roman" pitchFamily="18" charset="0"/>
                <a:cs typeface="Times New Roman" pitchFamily="18" charset="0"/>
              </a:rPr>
              <a:t>Erenguc</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neurogenetic</a:t>
            </a:r>
            <a:r>
              <a:rPr lang="en-IN" sz="1800" dirty="0" smtClean="0">
                <a:latin typeface="Times New Roman" pitchFamily="18" charset="0"/>
                <a:cs typeface="Times New Roman" pitchFamily="18" charset="0"/>
              </a:rPr>
              <a:t> approach for the </a:t>
            </a:r>
            <a:r>
              <a:rPr lang="en-IN" sz="1800" dirty="0" err="1" smtClean="0">
                <a:latin typeface="Times New Roman" pitchFamily="18" charset="0"/>
                <a:cs typeface="Times New Roman" pitchFamily="18" charset="0"/>
              </a:rPr>
              <a:t>resourceconstrained</a:t>
            </a:r>
            <a:r>
              <a:rPr lang="en-IN" sz="1800" dirty="0" smtClean="0">
                <a:latin typeface="Times New Roman" pitchFamily="18" charset="0"/>
                <a:cs typeface="Times New Roman" pitchFamily="18" charset="0"/>
              </a:rPr>
              <a:t> project scheduling problem. Computers &amp; Operations Research, 38(1):44 – 50, 2011. Project Management and Scheduling. </a:t>
            </a: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M. Al-</a:t>
            </a:r>
            <a:r>
              <a:rPr lang="en-IN" sz="1800" dirty="0" err="1" smtClean="0">
                <a:latin typeface="Times New Roman" pitchFamily="18" charset="0"/>
                <a:cs typeface="Times New Roman" pitchFamily="18" charset="0"/>
              </a:rPr>
              <a:t>Fawzan</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Haouari</a:t>
            </a:r>
            <a:r>
              <a:rPr lang="en-IN" sz="1800" dirty="0" smtClean="0">
                <a:latin typeface="Times New Roman" pitchFamily="18" charset="0"/>
                <a:cs typeface="Times New Roman" pitchFamily="18" charset="0"/>
              </a:rPr>
              <a:t>. A bi-objective model for robust </a:t>
            </a:r>
            <a:r>
              <a:rPr lang="en-IN" sz="1800" dirty="0" err="1" smtClean="0">
                <a:latin typeface="Times New Roman" pitchFamily="18" charset="0"/>
                <a:cs typeface="Times New Roman" pitchFamily="18" charset="0"/>
              </a:rPr>
              <a:t>resourceconstrained</a:t>
            </a:r>
            <a:r>
              <a:rPr lang="en-IN" sz="1800" dirty="0" smtClean="0">
                <a:latin typeface="Times New Roman" pitchFamily="18" charset="0"/>
                <a:cs typeface="Times New Roman" pitchFamily="18" charset="0"/>
              </a:rPr>
              <a:t> project scheduling. International Journal of Production Economics, 96(2):175 – 187, 2005.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J. </a:t>
            </a:r>
            <a:r>
              <a:rPr lang="en-IN" sz="1800" dirty="0" err="1" smtClean="0">
                <a:latin typeface="Times New Roman" pitchFamily="18" charset="0"/>
                <a:cs typeface="Times New Roman" pitchFamily="18" charset="0"/>
              </a:rPr>
              <a:t>Alcaraz</a:t>
            </a:r>
            <a:r>
              <a:rPr lang="en-IN" sz="1800" dirty="0" smtClean="0">
                <a:latin typeface="Times New Roman" pitchFamily="18" charset="0"/>
                <a:cs typeface="Times New Roman" pitchFamily="18" charset="0"/>
              </a:rPr>
              <a:t> and C. </a:t>
            </a:r>
            <a:r>
              <a:rPr lang="en-IN" sz="1800" dirty="0" err="1" smtClean="0">
                <a:latin typeface="Times New Roman" pitchFamily="18" charset="0"/>
                <a:cs typeface="Times New Roman" pitchFamily="18" charset="0"/>
              </a:rPr>
              <a:t>Maroto</a:t>
            </a:r>
            <a:r>
              <a:rPr lang="en-IN" sz="1800" dirty="0" smtClean="0">
                <a:latin typeface="Times New Roman" pitchFamily="18" charset="0"/>
                <a:cs typeface="Times New Roman" pitchFamily="18" charset="0"/>
              </a:rPr>
              <a:t>. A robust genetic algorithm for resource allocation in project scheduling. Annals of Operations Research, 102(1-4):83–109, 2001.</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J. </a:t>
            </a:r>
            <a:r>
              <a:rPr lang="en-IN" sz="1600" dirty="0" err="1" smtClean="0">
                <a:latin typeface="Times New Roman" pitchFamily="18" charset="0"/>
                <a:cs typeface="Times New Roman" pitchFamily="18" charset="0"/>
              </a:rPr>
              <a:t>Alcaraz</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Maroto</a:t>
            </a:r>
            <a:r>
              <a:rPr lang="en-IN" sz="1600" dirty="0" smtClean="0">
                <a:latin typeface="Times New Roman" pitchFamily="18" charset="0"/>
                <a:cs typeface="Times New Roman" pitchFamily="18" charset="0"/>
              </a:rPr>
              <a:t>, and R. Ruiz. Improving the performance of genetic algorithms for the </a:t>
            </a:r>
            <a:r>
              <a:rPr lang="en-IN" sz="1600" dirty="0" err="1" smtClean="0">
                <a:latin typeface="Times New Roman" pitchFamily="18" charset="0"/>
                <a:cs typeface="Times New Roman" pitchFamily="18" charset="0"/>
              </a:rPr>
              <a:t>rcps</a:t>
            </a:r>
            <a:r>
              <a:rPr lang="en-IN" sz="1600" dirty="0" smtClean="0">
                <a:latin typeface="Times New Roman" pitchFamily="18" charset="0"/>
                <a:cs typeface="Times New Roman" pitchFamily="18" charset="0"/>
              </a:rPr>
              <a:t> problem. In in: Proceedings of the Ninth International Workshop on Project Management and Scheduling, pages 40–43,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I. </a:t>
            </a:r>
            <a:r>
              <a:rPr lang="en-IN" sz="1600" dirty="0" err="1" smtClean="0">
                <a:latin typeface="Times New Roman" pitchFamily="18" charset="0"/>
                <a:cs typeface="Times New Roman" pitchFamily="18" charset="0"/>
              </a:rPr>
              <a:t>Arnaldo</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Krawiec</a:t>
            </a:r>
            <a:r>
              <a:rPr lang="en-IN" sz="1600" dirty="0" smtClean="0">
                <a:latin typeface="Times New Roman" pitchFamily="18" charset="0"/>
                <a:cs typeface="Times New Roman" pitchFamily="18" charset="0"/>
              </a:rPr>
              <a:t>, and U.-M. O’Reilly. Multiple regression genetic programming. In Genetic and Evolutionary Computation Conference, pages 879–886,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I. </a:t>
            </a:r>
            <a:r>
              <a:rPr lang="en-IN" sz="1600" dirty="0" err="1" smtClean="0">
                <a:latin typeface="Times New Roman" pitchFamily="18" charset="0"/>
                <a:cs typeface="Times New Roman" pitchFamily="18" charset="0"/>
              </a:rPr>
              <a:t>Arnaldo</a:t>
            </a:r>
            <a:r>
              <a:rPr lang="en-IN" sz="1600" dirty="0" smtClean="0">
                <a:latin typeface="Times New Roman" pitchFamily="18" charset="0"/>
                <a:cs typeface="Times New Roman" pitchFamily="18" charset="0"/>
              </a:rPr>
              <a:t>, U.-M. O’Reilly, and K. </a:t>
            </a:r>
            <a:r>
              <a:rPr lang="en-IN" sz="1600" dirty="0" err="1" smtClean="0">
                <a:latin typeface="Times New Roman" pitchFamily="18" charset="0"/>
                <a:cs typeface="Times New Roman" pitchFamily="18" charset="0"/>
              </a:rPr>
              <a:t>Veeramachaneni</a:t>
            </a:r>
            <a:r>
              <a:rPr lang="en-IN" sz="1600" dirty="0" smtClean="0">
                <a:latin typeface="Times New Roman" pitchFamily="18" charset="0"/>
                <a:cs typeface="Times New Roman" pitchFamily="18" charset="0"/>
              </a:rPr>
              <a:t>. Building predictive models via feature synthesis. In Genetic and Evolutionary Computation Conference, pages 983–990, 2015</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[9] C. </a:t>
            </a:r>
            <a:r>
              <a:rPr lang="en-IN" sz="1600" dirty="0" err="1" smtClean="0">
                <a:latin typeface="Times New Roman" pitchFamily="18" charset="0"/>
                <a:cs typeface="Times New Roman" pitchFamily="18" charset="0"/>
              </a:rPr>
              <a:t>Artigues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Michelon</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Reusser</a:t>
            </a:r>
            <a:r>
              <a:rPr lang="en-IN" sz="1600" dirty="0" smtClean="0">
                <a:latin typeface="Times New Roman" pitchFamily="18" charset="0"/>
                <a:cs typeface="Times New Roman" pitchFamily="18" charset="0"/>
              </a:rPr>
              <a:t>. Insertion techniques for static and dynamic resource-constrained project scheduling. European Journal of Operational Research, 149(2):249 – 267, 2003. Sequencing and Scheduling.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T. </a:t>
            </a:r>
            <a:r>
              <a:rPr lang="en-IN" sz="1600" dirty="0" err="1" smtClean="0">
                <a:latin typeface="Times New Roman" pitchFamily="18" charset="0"/>
                <a:cs typeface="Times New Roman" pitchFamily="18" charset="0"/>
              </a:rPr>
              <a:t>Baar</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Brucker</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Knust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Tabu</a:t>
            </a:r>
            <a:r>
              <a:rPr lang="en-IN" sz="1600" dirty="0" smtClean="0">
                <a:latin typeface="Times New Roman" pitchFamily="18" charset="0"/>
                <a:cs typeface="Times New Roman" pitchFamily="18" charset="0"/>
              </a:rPr>
              <a:t> Search Algorithms and Lower Bounds for the Resource-Constrained Project Scheduling Problem, pages 1–18. Springer US, Boston, MA, 1999.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1333</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Automated Design of Multipass Heuristics for Resource-Constrained Job Scheduling With Self-Competitive Genetic Programming</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2021-07-21T13:30:26Z</dcterms:modified>
</cp:coreProperties>
</file>