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Transfer Relation Network for Fault Diagnosis of Rotating Machinery With Small Data</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04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Many </a:t>
            </a:r>
            <a:r>
              <a:rPr lang="en-IN" sz="2000" dirty="0" smtClean="0">
                <a:latin typeface="Times New Roman" pitchFamily="18" charset="0"/>
                <a:cs typeface="Times New Roman" pitchFamily="18" charset="0"/>
              </a:rPr>
              <a:t>deep-learning methods have been developed for fault diagnosis. However, due to the difficulty of collecting and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machine fault data, the datasets in some practical applications are relatively much smaller than the other big data benchmarks. In addition, the fault data come from different machines. Therefore, on some occasions, fault diagnosis is a </a:t>
            </a:r>
            <a:r>
              <a:rPr lang="en-IN" sz="2000" dirty="0" err="1" smtClean="0">
                <a:latin typeface="Times New Roman" pitchFamily="18" charset="0"/>
                <a:cs typeface="Times New Roman" pitchFamily="18" charset="0"/>
              </a:rPr>
              <a:t>multidomain</a:t>
            </a:r>
            <a:r>
              <a:rPr lang="en-IN" sz="2000" dirty="0" smtClean="0">
                <a:latin typeface="Times New Roman" pitchFamily="18" charset="0"/>
                <a:cs typeface="Times New Roman" pitchFamily="18" charset="0"/>
              </a:rPr>
              <a:t> problem with small data, where satisfactory transfer performance is difficult to obtain and has been rarely explored from the few-shot learning viewpoint. Different from the existing deep transfer learning solutions, a novel transfer relation network (TRN), combining a few-shot learning mechanism and transfer learning, is developed in this study. Specifically, the fault diagnosis problem has been treated as a similarity metric-learning problem instead of solely feature weighted classification.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feature net and a relation net have been, respectively, constructed for feature extraction and relation computation. The Siamese structure has been borrowed to extract the features of the source and the target domain samples with shared weights. </a:t>
            </a:r>
            <a:r>
              <a:rPr lang="en-IN" sz="2000" dirty="0" err="1" smtClean="0">
                <a:latin typeface="Times New Roman" pitchFamily="18" charset="0"/>
                <a:cs typeface="Times New Roman" pitchFamily="18" charset="0"/>
              </a:rPr>
              <a:t>Multikernel</a:t>
            </a:r>
            <a:r>
              <a:rPr lang="en-IN" sz="2000" dirty="0" smtClean="0">
                <a:latin typeface="Times New Roman" pitchFamily="18" charset="0"/>
                <a:cs typeface="Times New Roman" pitchFamily="18" charset="0"/>
              </a:rPr>
              <a:t> maximum mean discrepancy (MK-MMD) is employed on several higher layers with different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parameters to enable an efficient domain feature transfer considering different feature properties. To implement efficient diagnosis based on small data, an episode-based few-shot training strategy is adopted to train TRN. Average pooling has been adopted to suppress the noise influence from the vibration sequence which turns out to be important for the success of time sequence-based fault diagnosis. Transfer experiments on four datasets have verified the superior performance of TRN. A significant improvement of classification accuracy has been made compared with the state-of-the-art methods on the adopted datasets.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381000"/>
            <a:ext cx="7498080" cy="5715000"/>
          </a:xfrm>
        </p:spPr>
        <p:txBody>
          <a:bodyPr>
            <a:noAutofit/>
          </a:bodyPr>
          <a:lstStyle/>
          <a:p>
            <a:pPr algn="just">
              <a:lnSpc>
                <a:spcPct val="150000"/>
              </a:lnSpc>
            </a:pPr>
            <a:r>
              <a:rPr lang="en-IN" sz="1900" dirty="0" smtClean="0">
                <a:latin typeface="Times New Roman" pitchFamily="18" charset="0"/>
                <a:cs typeface="Times New Roman" pitchFamily="18" charset="0"/>
              </a:rPr>
              <a:t>In this survey paper, we systematically summarize existing literature on bearing fault diagnostics with deep learning (DL) algorithms.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Designed to tackle this practical and widely existing issue in numerous applications, transfer learning has aroused extensive attention in the machine learning community, and various transfer learning frameworks are proposed based on classical ML </a:t>
            </a:r>
            <a:r>
              <a:rPr lang="en-IN" sz="1900" dirty="0" smtClean="0">
                <a:latin typeface="Times New Roman" pitchFamily="18" charset="0"/>
                <a:cs typeface="Times New Roman" pitchFamily="18" charset="0"/>
              </a:rPr>
              <a:t>algorithms.</a:t>
            </a:r>
          </a:p>
          <a:p>
            <a:pPr algn="just">
              <a:lnSpc>
                <a:spcPct val="150000"/>
              </a:lnSpc>
            </a:pPr>
            <a:r>
              <a:rPr lang="en-IN" sz="1900" dirty="0" smtClean="0">
                <a:latin typeface="Times New Roman" pitchFamily="18" charset="0"/>
                <a:cs typeface="Times New Roman" pitchFamily="18" charset="0"/>
              </a:rPr>
              <a:t>Most of the existing DL algorithms can achieve an excellent classification accuracy of over 95% using the CWRU dataset, even with the classical CNN without any add-on architectures, which indicates that this dataset contains relatively simple features that can be easily extracted by a variety of DL methods</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Most of the existing work employing DL techniques for bearing fault diagnosis relies on vibration data collected from accelerometers in a laboratory environment.</a:t>
            </a:r>
          </a:p>
          <a:p>
            <a:pPr algn="just">
              <a:lnSpc>
                <a:spcPct val="150000"/>
              </a:lnSpc>
            </a:pPr>
            <a:endParaRPr lang="en-US" sz="19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Adaptation methods are based on the adaptation of conventional classification methods to multi-label versions without problem transformation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practical engineering problems demanded the development of new automatic methods that are able to deal with multiple fault scenarios and noisy or uncertain fault features.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transfer of recent Machine Learning approaches to practical fault diagnosis problems of rotating electrical machines and drive systems may help to facilitate smart industrialization and intelligent modernization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Automated electrical signature analysis-based fault detection and diagnosis of electrical machines is still an especially important issue in modern industrial applications.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study demonstrated that the proposed PCA technique is effective in classifying bearing faults with a higher accuracy and a lower number of input features when compared to using all of the original feature.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proposed ADCNN is also able to predict the fault size (defect width) with a satisfactory accuracy.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method has a better diagnosis accuracy than deep belief networks, particularly with the added noises, where an average improvement of 7% is achieved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 ensemble deep auto-encoder consisting of a series of auto-encoders (AE) based on different activation functions is proposed for unsupervised feature learning from the measured vibration signal.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proposed method also employs vibration and current signals and achieves nice performance; however, the method lacks the flexibility to easily fit with specific types of </a:t>
            </a:r>
            <a:r>
              <a:rPr lang="en-IN" sz="2000" dirty="0" smtClean="0">
                <a:latin typeface="Times New Roman" pitchFamily="18" charset="0"/>
                <a:cs typeface="Times New Roman" pitchFamily="18" charset="0"/>
              </a:rPr>
              <a:t>machines.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presence of multiple faults, the single fault recognition techniques’ performance may be degraded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a classifier strongly depends on the effectiveness of the features representing the patterns of different fault events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worth noting that many attempts have been made with the purpose of improving performance through sophisticated feature extraction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also modified the maximum of tree depth in order to compare the performance using various maximum depths of the trees.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60960"/>
          <a:ext cx="7867650" cy="6797040"/>
        </p:xfrm>
        <a:graphic>
          <a:graphicData uri="http://schemas.openxmlformats.org/drawingml/2006/table">
            <a:tbl>
              <a:tblPr firstRow="1" bandRow="1">
                <a:tableStyleId>{5C22544A-7EE6-4342-B048-85BDC9FD1C3A}</a:tableStyleId>
              </a:tblPr>
              <a:tblGrid>
                <a:gridCol w="2895600"/>
                <a:gridCol w="1905000"/>
                <a:gridCol w="30670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290576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Review of soft computing models in design and control of rotating electrical machines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pitchFamily="18" charset="0"/>
                          <a:ea typeface="Calibri"/>
                          <a:cs typeface="Times New Roman" pitchFamily="18" charset="0"/>
                        </a:rPr>
                        <a:t>Dineva</a:t>
                      </a:r>
                      <a:r>
                        <a:rPr lang="en-US" sz="2000" dirty="0">
                          <a:latin typeface="Times New Roman" pitchFamily="18" charset="0"/>
                          <a:ea typeface="Calibri"/>
                          <a:cs typeface="Times New Roman" pitchFamily="18" charset="0"/>
                        </a:rPr>
                        <a:t>, A.; </a:t>
                      </a:r>
                      <a:r>
                        <a:rPr lang="en-US" sz="2000" dirty="0" err="1">
                          <a:latin typeface="Times New Roman" pitchFamily="18" charset="0"/>
                          <a:ea typeface="Calibri"/>
                          <a:cs typeface="Times New Roman" pitchFamily="18" charset="0"/>
                        </a:rPr>
                        <a:t>Mosavi</a:t>
                      </a:r>
                      <a:r>
                        <a:rPr lang="en-US" sz="2000" dirty="0">
                          <a:latin typeface="Times New Roman" pitchFamily="18" charset="0"/>
                          <a:ea typeface="Calibri"/>
                          <a:cs typeface="Times New Roman" pitchFamily="18" charset="0"/>
                        </a:rPr>
                        <a:t>, A.; </a:t>
                      </a:r>
                      <a:r>
                        <a:rPr lang="en-US" sz="2000" dirty="0" err="1">
                          <a:latin typeface="Times New Roman" pitchFamily="18" charset="0"/>
                          <a:ea typeface="Calibri"/>
                          <a:cs typeface="Times New Roman" pitchFamily="18" charset="0"/>
                        </a:rPr>
                        <a:t>Ardabili</a:t>
                      </a:r>
                      <a:r>
                        <a:rPr lang="en-US" sz="2000" dirty="0">
                          <a:latin typeface="Times New Roman" pitchFamily="18" charset="0"/>
                          <a:ea typeface="Calibri"/>
                          <a:cs typeface="Times New Roman" pitchFamily="18" charset="0"/>
                        </a:rPr>
                        <a:t>, S.; </a:t>
                      </a:r>
                      <a:r>
                        <a:rPr lang="en-US" sz="2000" dirty="0" err="1">
                          <a:latin typeface="Times New Roman" pitchFamily="18" charset="0"/>
                          <a:ea typeface="Calibri"/>
                          <a:cs typeface="Times New Roman" pitchFamily="18" charset="0"/>
                        </a:rPr>
                        <a:t>Vajda</a:t>
                      </a:r>
                      <a:r>
                        <a:rPr lang="en-US" sz="2000" dirty="0">
                          <a:latin typeface="Times New Roman" pitchFamily="18" charset="0"/>
                          <a:ea typeface="Calibri"/>
                          <a:cs typeface="Times New Roman" pitchFamily="18" charset="0"/>
                        </a:rPr>
                        <a:t>, I.; </a:t>
                      </a:r>
                      <a:r>
                        <a:rPr lang="en-US" sz="2000" dirty="0" err="1">
                          <a:latin typeface="Times New Roman" pitchFamily="18" charset="0"/>
                          <a:ea typeface="Calibri"/>
                          <a:cs typeface="Times New Roman" pitchFamily="18" charset="0"/>
                        </a:rPr>
                        <a:t>Shamshirband</a:t>
                      </a:r>
                      <a:r>
                        <a:rPr lang="en-US" sz="2000" dirty="0">
                          <a:latin typeface="Times New Roman" pitchFamily="18" charset="0"/>
                          <a:ea typeface="Calibri"/>
                          <a:cs typeface="Times New Roman" pitchFamily="18" charset="0"/>
                        </a:rPr>
                        <a:t>, S.; </a:t>
                      </a:r>
                      <a:r>
                        <a:rPr lang="en-US" sz="2000" dirty="0" err="1">
                          <a:latin typeface="Times New Roman" pitchFamily="18" charset="0"/>
                          <a:ea typeface="Calibri"/>
                          <a:cs typeface="Times New Roman" pitchFamily="18" charset="0"/>
                        </a:rPr>
                        <a:t>Rabczuk</a:t>
                      </a:r>
                      <a:r>
                        <a:rPr lang="en-US" sz="2000" dirty="0">
                          <a:latin typeface="Times New Roman" pitchFamily="18" charset="0"/>
                          <a:ea typeface="Calibri"/>
                          <a:cs typeface="Times New Roman" pitchFamily="18" charset="0"/>
                        </a:rPr>
                        <a:t>, T.; </a:t>
                      </a:r>
                      <a:r>
                        <a:rPr lang="en-US" sz="2000" dirty="0" err="1">
                          <a:latin typeface="Times New Roman" pitchFamily="18" charset="0"/>
                          <a:ea typeface="Calibri"/>
                          <a:cs typeface="Times New Roman" pitchFamily="18" charset="0"/>
                        </a:rPr>
                        <a:t>Chau</a:t>
                      </a:r>
                      <a:r>
                        <a:rPr lang="en-US" sz="2000" dirty="0">
                          <a:latin typeface="Times New Roman" pitchFamily="18" charset="0"/>
                          <a:ea typeface="Calibri"/>
                          <a:cs typeface="Times New Roman" pitchFamily="18" charset="0"/>
                        </a:rPr>
                        <a:t>, K.W.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Rotating electrical machines are electromechanical energy converters with a fundamental impact on the production and conversion of energy.</a:t>
                      </a:r>
                      <a:endParaRPr lang="en-IN" sz="20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influence of combined strain and constructive solutions for stator insulation of rotating electrical machines on duration of their reliable exploitation</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pitchFamily="18" charset="0"/>
                          <a:ea typeface="Calibri"/>
                          <a:cs typeface="Times New Roman" pitchFamily="18" charset="0"/>
                        </a:rPr>
                        <a:t>Jokanovi´c</a:t>
                      </a:r>
                      <a:r>
                        <a:rPr lang="en-US" sz="2000" dirty="0">
                          <a:latin typeface="Times New Roman" pitchFamily="18" charset="0"/>
                          <a:ea typeface="Calibri"/>
                          <a:cs typeface="Times New Roman" pitchFamily="18" charset="0"/>
                        </a:rPr>
                        <a:t>, B.; </a:t>
                      </a:r>
                      <a:r>
                        <a:rPr lang="en-US" sz="2000" dirty="0" err="1">
                          <a:latin typeface="Times New Roman" pitchFamily="18" charset="0"/>
                          <a:ea typeface="Calibri"/>
                          <a:cs typeface="Times New Roman" pitchFamily="18" charset="0"/>
                        </a:rPr>
                        <a:t>Bebi´c</a:t>
                      </a:r>
                      <a:r>
                        <a:rPr lang="en-US" sz="2000" dirty="0">
                          <a:latin typeface="Times New Roman" pitchFamily="18" charset="0"/>
                          <a:ea typeface="Calibri"/>
                          <a:cs typeface="Times New Roman" pitchFamily="18" charset="0"/>
                        </a:rPr>
                        <a:t>, M.; </a:t>
                      </a:r>
                      <a:r>
                        <a:rPr lang="en-US" sz="2000" dirty="0" err="1">
                          <a:latin typeface="Times New Roman" pitchFamily="18" charset="0"/>
                          <a:ea typeface="Calibri"/>
                          <a:cs typeface="Times New Roman" pitchFamily="18" charset="0"/>
                        </a:rPr>
                        <a:t>Kartalovi´c</a:t>
                      </a:r>
                      <a:r>
                        <a:rPr lang="en-US" sz="2000" dirty="0">
                          <a:latin typeface="Times New Roman" pitchFamily="18" charset="0"/>
                          <a:ea typeface="Calibri"/>
                          <a:cs typeface="Times New Roman" pitchFamily="18" charset="0"/>
                        </a:rPr>
                        <a:t>, N.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parameters considered in this examination are the polarization index, the coefficient of proportionality and the lifetime exponent.</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Elementary </a:t>
                      </a:r>
                      <a:r>
                        <a:rPr lang="en-US" sz="2000" dirty="0" err="1">
                          <a:latin typeface="Times New Roman"/>
                          <a:ea typeface="Calibri"/>
                          <a:cs typeface="Latha"/>
                        </a:rPr>
                        <a:t>subdomain</a:t>
                      </a:r>
                      <a:r>
                        <a:rPr lang="en-US" sz="2000" dirty="0">
                          <a:latin typeface="Times New Roman"/>
                          <a:ea typeface="Calibri"/>
                          <a:cs typeface="Latha"/>
                        </a:rPr>
                        <a:t> technique for magnetic field calculation in rotating electrical machines with local saturation effect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Roubache, L.; Boughrara, K.; Dubas, F.; Ibtiouen,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magnetic field calculations have been performed for nonlinear B(H) curve and compared to nonlinear finite element method (FEM) predictions.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2-D exact analytical method for steady-state heat transfer prediction in rotating electrical machines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Boughrara, K.; Dubas, F.; Ibtiouen,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analytical resolution of partial differential equations (PDEs) representing the temperature distribution in electrical machines doesn't exist.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cstate="print"/>
          <a:srcRect/>
          <a:stretch>
            <a:fillRect/>
          </a:stretch>
        </p:blipFill>
        <p:spPr bwMode="auto">
          <a:xfrm>
            <a:off x="1752600" y="1447800"/>
            <a:ext cx="6406975"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buNone/>
            </a:pPr>
            <a:r>
              <a:rPr lang="en-IN" sz="1700" dirty="0" smtClean="0">
                <a:latin typeface="Times New Roman" pitchFamily="18" charset="0"/>
                <a:cs typeface="Times New Roman" pitchFamily="18" charset="0"/>
              </a:rPr>
              <a:t>     Automated </a:t>
            </a:r>
            <a:r>
              <a:rPr lang="en-IN" sz="1700" dirty="0" smtClean="0">
                <a:latin typeface="Times New Roman" pitchFamily="18" charset="0"/>
                <a:cs typeface="Times New Roman" pitchFamily="18" charset="0"/>
              </a:rPr>
              <a:t>electrical signature analysis-based fault detection and diagnosis of electrical machines is still an especially important issue in modern industrial applications. The recent data acquisition devices with high sample rate signal inputs have high levels of noise. The coupled machines may cause even heavy disturbances in the signal. A greater source of concern is the selection of the appropriate model and the unavailability of the dataset rich in fault signatures. With this in mind, this paper investigates the applicability of recent multi-label classification methods and suggests a new methodology for simultaneously diagnosing multiple faults and evaluating the fault severity under noisy conditions. Our study provides a new framework and strategy that has been tested on an experimental setup. According to the comparative investigations, we have found that the Classifier Chain strategy is the most suitable for issues of simultaneous noisy misalignment and unbalance fault. The fault signatures are composed of magnitudes of the fault and disturbing noise frequencies and some additional parameters. We have confirmed that relying on the knowledge of the physics of the fault event has twofold advantages. Obtaining the required training dataset is much shorter if we build a semi-synthetic database. A reliable model can be built by recording only a few measurements beforehand, which can be further refined during operation. On the other hand, the high dimension of attributes can be even simply reduced. Our investigations into this area are still ongoing and seem likely to confirm our hypothesis. To further our research, we intend to carry out more extensive investigations regarding the feature extraction techniques. For instance, extending recent findings of motor fault feature extraction, e.g</a:t>
            </a:r>
            <a:r>
              <a:rPr lang="en-IN" sz="1700" dirty="0" smtClean="0">
                <a:latin typeface="Times New Roman" pitchFamily="18" charset="0"/>
                <a:cs typeface="Times New Roman" pitchFamily="18" charset="0"/>
              </a:rPr>
              <a:t>., </a:t>
            </a:r>
            <a:r>
              <a:rPr lang="en-IN" sz="1700" dirty="0" smtClean="0">
                <a:latin typeface="Times New Roman" pitchFamily="18" charset="0"/>
                <a:cs typeface="Times New Roman" pitchFamily="18" charset="0"/>
              </a:rPr>
              <a:t>based on acoustic signals to electrical signature analysis, also taking into account sensor fusion, can be undertaken. </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t>
            </a:r>
            <a:r>
              <a:rPr lang="en-IN" sz="1500" dirty="0" err="1" smtClean="0">
                <a:latin typeface="Times New Roman" pitchFamily="18" charset="0"/>
                <a:cs typeface="Times New Roman" pitchFamily="18" charset="0"/>
              </a:rPr>
              <a:t>Dineva</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Mosavi</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Ardabili</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Vajda</a:t>
            </a:r>
            <a:r>
              <a:rPr lang="en-IN" sz="1500" dirty="0" smtClean="0">
                <a:latin typeface="Times New Roman" pitchFamily="18" charset="0"/>
                <a:cs typeface="Times New Roman" pitchFamily="18" charset="0"/>
              </a:rPr>
              <a:t>, I.; </a:t>
            </a:r>
            <a:r>
              <a:rPr lang="en-IN" sz="1500" dirty="0" err="1" smtClean="0">
                <a:latin typeface="Times New Roman" pitchFamily="18" charset="0"/>
                <a:cs typeface="Times New Roman" pitchFamily="18" charset="0"/>
              </a:rPr>
              <a:t>Shamshirband</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Rabczuk</a:t>
            </a:r>
            <a:r>
              <a:rPr lang="en-IN" sz="1500" dirty="0" smtClean="0">
                <a:latin typeface="Times New Roman" pitchFamily="18" charset="0"/>
                <a:cs typeface="Times New Roman" pitchFamily="18" charset="0"/>
              </a:rPr>
              <a:t>, T.; </a:t>
            </a:r>
            <a:r>
              <a:rPr lang="en-IN" sz="1500" dirty="0" err="1" smtClean="0">
                <a:latin typeface="Times New Roman" pitchFamily="18" charset="0"/>
                <a:cs typeface="Times New Roman" pitchFamily="18" charset="0"/>
              </a:rPr>
              <a:t>Chau</a:t>
            </a:r>
            <a:r>
              <a:rPr lang="en-IN" sz="1500" dirty="0" smtClean="0">
                <a:latin typeface="Times New Roman" pitchFamily="18" charset="0"/>
                <a:cs typeface="Times New Roman" pitchFamily="18" charset="0"/>
              </a:rPr>
              <a:t>, K.W. Review of soft computing models in design and control of rotating electrical machines. Energies 2019, 12, 1049.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2</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Jokanovi´c</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Bebi´c</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Kartalovi´c</a:t>
            </a:r>
            <a:r>
              <a:rPr lang="en-IN" sz="1500" dirty="0" smtClean="0">
                <a:latin typeface="Times New Roman" pitchFamily="18" charset="0"/>
                <a:cs typeface="Times New Roman" pitchFamily="18" charset="0"/>
              </a:rPr>
              <a:t>, N. The influence of combined strain and constructive solutions for stator insulation of rotating electrical machines on duration of their reliable exploitation. Int. J. </a:t>
            </a:r>
            <a:r>
              <a:rPr lang="en-IN" sz="1500" dirty="0" err="1" smtClean="0">
                <a:latin typeface="Times New Roman" pitchFamily="18" charset="0"/>
                <a:cs typeface="Times New Roman" pitchFamily="18" charset="0"/>
              </a:rPr>
              <a:t>Electr</a:t>
            </a:r>
            <a:r>
              <a:rPr lang="en-IN" sz="1500" dirty="0" smtClean="0">
                <a:latin typeface="Times New Roman" pitchFamily="18" charset="0"/>
                <a:cs typeface="Times New Roman" pitchFamily="18" charset="0"/>
              </a:rPr>
              <a:t>. Power Energy Syst. 2019, 110, 36–47.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3</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Roubache</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Boughrara</a:t>
            </a:r>
            <a:r>
              <a:rPr lang="en-IN" sz="1500" dirty="0" smtClean="0">
                <a:latin typeface="Times New Roman" pitchFamily="18" charset="0"/>
                <a:cs typeface="Times New Roman" pitchFamily="18" charset="0"/>
              </a:rPr>
              <a:t>, K.; </a:t>
            </a:r>
            <a:r>
              <a:rPr lang="en-IN" sz="1500" dirty="0" err="1" smtClean="0">
                <a:latin typeface="Times New Roman" pitchFamily="18" charset="0"/>
                <a:cs typeface="Times New Roman" pitchFamily="18" charset="0"/>
              </a:rPr>
              <a:t>Dubas</a:t>
            </a:r>
            <a:r>
              <a:rPr lang="en-IN" sz="1500" dirty="0" smtClean="0">
                <a:latin typeface="Times New Roman" pitchFamily="18" charset="0"/>
                <a:cs typeface="Times New Roman" pitchFamily="18" charset="0"/>
              </a:rPr>
              <a:t>, F.; </a:t>
            </a:r>
            <a:r>
              <a:rPr lang="en-IN" sz="1500" dirty="0" err="1" smtClean="0">
                <a:latin typeface="Times New Roman" pitchFamily="18" charset="0"/>
                <a:cs typeface="Times New Roman" pitchFamily="18" charset="0"/>
              </a:rPr>
              <a:t>Ibtiouen</a:t>
            </a:r>
            <a:r>
              <a:rPr lang="en-IN" sz="1500" dirty="0" smtClean="0">
                <a:latin typeface="Times New Roman" pitchFamily="18" charset="0"/>
                <a:cs typeface="Times New Roman" pitchFamily="18" charset="0"/>
              </a:rPr>
              <a:t>, R. Elementary </a:t>
            </a:r>
            <a:r>
              <a:rPr lang="en-IN" sz="1500" dirty="0" err="1" smtClean="0">
                <a:latin typeface="Times New Roman" pitchFamily="18" charset="0"/>
                <a:cs typeface="Times New Roman" pitchFamily="18" charset="0"/>
              </a:rPr>
              <a:t>subdomain</a:t>
            </a:r>
            <a:r>
              <a:rPr lang="en-IN" sz="1500" dirty="0" smtClean="0">
                <a:latin typeface="Times New Roman" pitchFamily="18" charset="0"/>
                <a:cs typeface="Times New Roman" pitchFamily="18" charset="0"/>
              </a:rPr>
              <a:t> technique for magnetic field calculation in rotating electrical machines with local saturation effect. COMPEL Int. J. </a:t>
            </a:r>
            <a:r>
              <a:rPr lang="en-IN" sz="1500" dirty="0" err="1" smtClean="0">
                <a:latin typeface="Times New Roman" pitchFamily="18" charset="0"/>
                <a:cs typeface="Times New Roman" pitchFamily="18" charset="0"/>
              </a:rPr>
              <a:t>Comput</a:t>
            </a:r>
            <a:r>
              <a:rPr lang="en-IN" sz="1500" dirty="0" smtClean="0">
                <a:latin typeface="Times New Roman" pitchFamily="18" charset="0"/>
                <a:cs typeface="Times New Roman" pitchFamily="18" charset="0"/>
              </a:rPr>
              <a:t>. Math. </a:t>
            </a:r>
            <a:r>
              <a:rPr lang="en-IN" sz="1500" dirty="0" err="1" smtClean="0">
                <a:latin typeface="Times New Roman" pitchFamily="18" charset="0"/>
                <a:cs typeface="Times New Roman" pitchFamily="18" charset="0"/>
              </a:rPr>
              <a:t>Electr</a:t>
            </a:r>
            <a:r>
              <a:rPr lang="en-IN" sz="1500" dirty="0" smtClean="0">
                <a:latin typeface="Times New Roman" pitchFamily="18" charset="0"/>
                <a:cs typeface="Times New Roman" pitchFamily="18" charset="0"/>
              </a:rPr>
              <a:t>. Electron. Eng. 2019, 38, 24–45.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4</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Boughrara</a:t>
            </a:r>
            <a:r>
              <a:rPr lang="en-IN" sz="1500" dirty="0" smtClean="0">
                <a:latin typeface="Times New Roman" pitchFamily="18" charset="0"/>
                <a:cs typeface="Times New Roman" pitchFamily="18" charset="0"/>
              </a:rPr>
              <a:t>, K.; </a:t>
            </a:r>
            <a:r>
              <a:rPr lang="en-IN" sz="1500" dirty="0" err="1" smtClean="0">
                <a:latin typeface="Times New Roman" pitchFamily="18" charset="0"/>
                <a:cs typeface="Times New Roman" pitchFamily="18" charset="0"/>
              </a:rPr>
              <a:t>Dubas</a:t>
            </a:r>
            <a:r>
              <a:rPr lang="en-IN" sz="1500" dirty="0" smtClean="0">
                <a:latin typeface="Times New Roman" pitchFamily="18" charset="0"/>
                <a:cs typeface="Times New Roman" pitchFamily="18" charset="0"/>
              </a:rPr>
              <a:t>, F.; </a:t>
            </a:r>
            <a:r>
              <a:rPr lang="en-IN" sz="1500" dirty="0" err="1" smtClean="0">
                <a:latin typeface="Times New Roman" pitchFamily="18" charset="0"/>
                <a:cs typeface="Times New Roman" pitchFamily="18" charset="0"/>
              </a:rPr>
              <a:t>Ibtiouen</a:t>
            </a:r>
            <a:r>
              <a:rPr lang="en-IN" sz="1500" dirty="0" smtClean="0">
                <a:latin typeface="Times New Roman" pitchFamily="18" charset="0"/>
                <a:cs typeface="Times New Roman" pitchFamily="18" charset="0"/>
              </a:rPr>
              <a:t>, R. 2-D exact analytical method for steady-state heat transfer prediction in rotating electrical machines. IEEE Trans. </a:t>
            </a:r>
            <a:r>
              <a:rPr lang="en-IN" sz="1500" dirty="0" err="1" smtClean="0">
                <a:latin typeface="Times New Roman" pitchFamily="18" charset="0"/>
                <a:cs typeface="Times New Roman" pitchFamily="18" charset="0"/>
              </a:rPr>
              <a:t>Magn</a:t>
            </a:r>
            <a:r>
              <a:rPr lang="en-IN" sz="1500" dirty="0" smtClean="0">
                <a:latin typeface="Times New Roman" pitchFamily="18" charset="0"/>
                <a:cs typeface="Times New Roman" pitchFamily="18" charset="0"/>
              </a:rPr>
              <a:t>. 2018, 54.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5</a:t>
            </a:r>
            <a:r>
              <a:rPr lang="en-IN" sz="1500" dirty="0" smtClean="0">
                <a:latin typeface="Times New Roman" pitchFamily="18" charset="0"/>
                <a:cs typeface="Times New Roman" pitchFamily="18" charset="0"/>
              </a:rPr>
              <a:t>. Caruso, M.; Di </a:t>
            </a:r>
            <a:r>
              <a:rPr lang="en-IN" sz="1500" dirty="0" err="1" smtClean="0">
                <a:latin typeface="Times New Roman" pitchFamily="18" charset="0"/>
                <a:cs typeface="Times New Roman" pitchFamily="18" charset="0"/>
              </a:rPr>
              <a:t>Tommaso</a:t>
            </a:r>
            <a:r>
              <a:rPr lang="en-IN" sz="1500" dirty="0" smtClean="0">
                <a:latin typeface="Times New Roman" pitchFamily="18" charset="0"/>
                <a:cs typeface="Times New Roman" pitchFamily="18" charset="0"/>
              </a:rPr>
              <a:t>, A.O.; </a:t>
            </a:r>
            <a:r>
              <a:rPr lang="en-IN" sz="1500" dirty="0" err="1" smtClean="0">
                <a:latin typeface="Times New Roman" pitchFamily="18" charset="0"/>
                <a:cs typeface="Times New Roman" pitchFamily="18" charset="0"/>
              </a:rPr>
              <a:t>Miceli</a:t>
            </a:r>
            <a:r>
              <a:rPr lang="en-IN" sz="1500" dirty="0" smtClean="0">
                <a:latin typeface="Times New Roman" pitchFamily="18" charset="0"/>
                <a:cs typeface="Times New Roman" pitchFamily="18" charset="0"/>
              </a:rPr>
              <a:t>, R.; Rizzo, R. The use of slightly asymmetrical windings for rotating electrical machines. Int. Trans. </a:t>
            </a:r>
            <a:r>
              <a:rPr lang="en-IN" sz="1500" dirty="0" err="1" smtClean="0">
                <a:latin typeface="Times New Roman" pitchFamily="18" charset="0"/>
                <a:cs typeface="Times New Roman" pitchFamily="18" charset="0"/>
              </a:rPr>
              <a:t>Elecr</a:t>
            </a:r>
            <a:r>
              <a:rPr lang="en-IN" sz="1500" dirty="0" smtClean="0">
                <a:latin typeface="Times New Roman" pitchFamily="18" charset="0"/>
                <a:cs typeface="Times New Roman" pitchFamily="18" charset="0"/>
              </a:rPr>
              <a:t>. Energy Syst. 2018, 28.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Kande</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Isaksson</a:t>
            </a:r>
            <a:r>
              <a:rPr lang="en-IN" sz="1600" dirty="0" smtClean="0">
                <a:latin typeface="Times New Roman" pitchFamily="18" charset="0"/>
                <a:cs typeface="Times New Roman" pitchFamily="18" charset="0"/>
              </a:rPr>
              <a:t>, A.J.; </a:t>
            </a:r>
            <a:r>
              <a:rPr lang="en-IN" sz="1600" dirty="0" err="1" smtClean="0">
                <a:latin typeface="Times New Roman" pitchFamily="18" charset="0"/>
                <a:cs typeface="Times New Roman" pitchFamily="18" charset="0"/>
              </a:rPr>
              <a:t>Thottappillil</a:t>
            </a:r>
            <a:r>
              <a:rPr lang="en-IN" sz="1600" dirty="0" smtClean="0">
                <a:latin typeface="Times New Roman" pitchFamily="18" charset="0"/>
                <a:cs typeface="Times New Roman" pitchFamily="18" charset="0"/>
              </a:rPr>
              <a:t>, R.; Taylor, N. Rotating electrical machine condition monitoring automation-A review. Machines 2017, 5, 24.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Byerly</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Ohodnicki</a:t>
            </a:r>
            <a:r>
              <a:rPr lang="en-IN" sz="1600" dirty="0" smtClean="0">
                <a:latin typeface="Times New Roman" pitchFamily="18" charset="0"/>
                <a:cs typeface="Times New Roman" pitchFamily="18" charset="0"/>
              </a:rPr>
              <a:t>, P.R.; Moon, S.R.; Leary, A.M.; </a:t>
            </a:r>
            <a:r>
              <a:rPr lang="en-IN" sz="1600" dirty="0" err="1" smtClean="0">
                <a:latin typeface="Times New Roman" pitchFamily="18" charset="0"/>
                <a:cs typeface="Times New Roman" pitchFamily="18" charset="0"/>
              </a:rPr>
              <a:t>Keylin</a:t>
            </a:r>
            <a:r>
              <a:rPr lang="en-IN" sz="1600" dirty="0" smtClean="0">
                <a:latin typeface="Times New Roman" pitchFamily="18" charset="0"/>
                <a:cs typeface="Times New Roman" pitchFamily="18" charset="0"/>
              </a:rPr>
              <a:t>, V.; McHenry, M.E.; </a:t>
            </a:r>
            <a:r>
              <a:rPr lang="en-IN" sz="1600" dirty="0" err="1" smtClean="0">
                <a:latin typeface="Times New Roman" pitchFamily="18" charset="0"/>
                <a:cs typeface="Times New Roman" pitchFamily="18" charset="0"/>
              </a:rPr>
              <a:t>Simizu</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Beddingfield</a:t>
            </a:r>
            <a:r>
              <a:rPr lang="en-IN" sz="1600" dirty="0" smtClean="0">
                <a:latin typeface="Times New Roman" pitchFamily="18" charset="0"/>
                <a:cs typeface="Times New Roman" pitchFamily="18" charset="0"/>
              </a:rPr>
              <a:t>, R.; Yu, Y.; </a:t>
            </a:r>
            <a:r>
              <a:rPr lang="en-IN" sz="1600" dirty="0" err="1" smtClean="0">
                <a:latin typeface="Times New Roman" pitchFamily="18" charset="0"/>
                <a:cs typeface="Times New Roman" pitchFamily="18" charset="0"/>
              </a:rPr>
              <a:t>Feichter</a:t>
            </a:r>
            <a:r>
              <a:rPr lang="en-IN" sz="1600" dirty="0" smtClean="0">
                <a:latin typeface="Times New Roman" pitchFamily="18" charset="0"/>
                <a:cs typeface="Times New Roman" pitchFamily="18" charset="0"/>
              </a:rPr>
              <a:t>, G.; et al. Metal Amorphous </a:t>
            </a:r>
            <a:r>
              <a:rPr lang="en-IN" sz="1600" dirty="0" err="1" smtClean="0">
                <a:latin typeface="Times New Roman" pitchFamily="18" charset="0"/>
                <a:cs typeface="Times New Roman" pitchFamily="18" charset="0"/>
              </a:rPr>
              <a:t>Nanocomposite</a:t>
            </a:r>
            <a:r>
              <a:rPr lang="en-IN" sz="1600" dirty="0" smtClean="0">
                <a:latin typeface="Times New Roman" pitchFamily="18" charset="0"/>
                <a:cs typeface="Times New Roman" pitchFamily="18" charset="0"/>
              </a:rPr>
              <a:t> (MANC) Alloy Cores with Spatially Tuned Permeability for Advanced Power Magnetics Applications. JOM 2018, 70, 879–891.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Fu, Y.; Huang, X.;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Bai</a:t>
            </a:r>
            <a:r>
              <a:rPr lang="en-IN" sz="1600" dirty="0" smtClean="0">
                <a:latin typeface="Times New Roman" pitchFamily="18" charset="0"/>
                <a:cs typeface="Times New Roman" pitchFamily="18" charset="0"/>
              </a:rPr>
              <a:t>, C. Controllable inertial control strategy of rotating motor in DC distribution network. </a:t>
            </a:r>
            <a:r>
              <a:rPr lang="en-IN" sz="1600" dirty="0" err="1" smtClean="0">
                <a:latin typeface="Times New Roman" pitchFamily="18" charset="0"/>
                <a:cs typeface="Times New Roman" pitchFamily="18" charset="0"/>
              </a:rPr>
              <a:t>Dianli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Zidonghua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Shebei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Power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Equip. 2018, 38, 32–38.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Guerroudj</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Saou</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Boulayoune</a:t>
            </a:r>
            <a:r>
              <a:rPr lang="en-IN" sz="1600" dirty="0" smtClean="0">
                <a:latin typeface="Times New Roman" pitchFamily="18" charset="0"/>
                <a:cs typeface="Times New Roman" pitchFamily="18" charset="0"/>
              </a:rPr>
              <a:t>, A.; El-</a:t>
            </a:r>
            <a:r>
              <a:rPr lang="en-IN" sz="1600" dirty="0" err="1" smtClean="0">
                <a:latin typeface="Times New Roman" pitchFamily="18" charset="0"/>
                <a:cs typeface="Times New Roman" pitchFamily="18" charset="0"/>
              </a:rPr>
              <a:t>hadi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Zaïm</a:t>
            </a:r>
            <a:r>
              <a:rPr lang="en-IN" sz="1600" dirty="0" smtClean="0">
                <a:latin typeface="Times New Roman" pitchFamily="18" charset="0"/>
                <a:cs typeface="Times New Roman" pitchFamily="18" charset="0"/>
              </a:rPr>
              <a:t>, M.; Moreau, L. Performance analysis of </a:t>
            </a:r>
            <a:r>
              <a:rPr lang="en-IN" sz="1600" dirty="0" err="1" smtClean="0">
                <a:latin typeface="Times New Roman" pitchFamily="18" charset="0"/>
                <a:cs typeface="Times New Roman" pitchFamily="18" charset="0"/>
              </a:rPr>
              <a:t>Vernier</a:t>
            </a:r>
            <a:r>
              <a:rPr lang="en-IN" sz="1600" dirty="0" smtClean="0">
                <a:latin typeface="Times New Roman" pitchFamily="18" charset="0"/>
                <a:cs typeface="Times New Roman" pitchFamily="18" charset="0"/>
              </a:rPr>
              <a:t> slotted doubly salient permanent magnet generator for wind power. Int. J. Hydrogen Energy 2017, 42, 8744–8755.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Song, Z.; Li, Y.; Zhang, C.; Liu, Y. Rotating core loss model for motor considering skin effect and dynamic hysteresis effect. </a:t>
            </a:r>
            <a:r>
              <a:rPr lang="en-IN" sz="1600" dirty="0" err="1" smtClean="0">
                <a:latin typeface="Times New Roman" pitchFamily="18" charset="0"/>
                <a:cs typeface="Times New Roman" pitchFamily="18" charset="0"/>
              </a:rPr>
              <a:t>Nongye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Gongcheng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Xuebao</a:t>
            </a:r>
            <a:r>
              <a:rPr lang="en-IN" sz="1600" dirty="0" smtClean="0">
                <a:latin typeface="Times New Roman" pitchFamily="18" charset="0"/>
                <a:cs typeface="Times New Roman" pitchFamily="18" charset="0"/>
              </a:rPr>
              <a:t> 2019, 35, 74–80.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1842</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Transfer Relation Network for Fault Diagnosis of Rotating Machinery With Small Data</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2021-07-20T06:53:31Z</dcterms:modified>
</cp:coreProperties>
</file>